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50.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9.xml" ContentType="application/vnd.openxmlformats-officedocument.presentationml.slide+xml"/>
  <Override PartName="/ppt/slides/slide151.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74.xml" ContentType="application/vnd.openxmlformats-officedocument.presentationml.slide+xml"/>
  <Override PartName="/ppt/slides/slide30.xml" ContentType="application/vnd.openxmlformats-officedocument.presentationml.slide+xml"/>
  <Override PartName="/ppt/slides/slide76.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23.xml" ContentType="application/vnd.openxmlformats-officedocument.presentationml.slide+xml"/>
  <Override PartName="/ppt/slides/slide122.xml" ContentType="application/vnd.openxmlformats-officedocument.presentationml.slide+xml"/>
  <Override PartName="/ppt/slides/slide121.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42.xml" ContentType="application/vnd.openxmlformats-officedocument.presentationml.slide+xml"/>
  <Override PartName="/ppt/slides/slide141.xml" ContentType="application/vnd.openxmlformats-officedocument.presentationml.slide+xml"/>
  <Override PartName="/ppt/slides/slide140.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14.xml" ContentType="application/vnd.openxmlformats-officedocument.presentationml.slide+xml"/>
  <Override PartName="/ppt/slides/slide75.xml" ContentType="application/vnd.openxmlformats-officedocument.presentationml.slide+xml"/>
  <Override PartName="/ppt/slides/slide112.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93.xml" ContentType="application/vnd.openxmlformats-officedocument.presentationml.slide+xml"/>
  <Override PartName="/ppt/slides/slide113.xml" ContentType="application/vnd.openxmlformats-officedocument.presentationml.slide+xml"/>
  <Override PartName="/ppt/slides/slide95.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04.xml" ContentType="application/vnd.openxmlformats-officedocument.presentationml.slide+xml"/>
  <Override PartName="/ppt/slides/slide94.xml" ContentType="application/vnd.openxmlformats-officedocument.presentationml.slide+xml"/>
  <Override PartName="/ppt/slides/slide102.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103.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101.xml" ContentType="application/vnd.openxmlformats-officedocument.presentationml.slide+xml"/>
  <Override PartName="/ppt/notesSlides/notesSlide147.xml" ContentType="application/vnd.openxmlformats-officedocument.presentationml.notesSlide+xml"/>
  <Override PartName="/ppt/notesSlides/notesSlide146.xml" ContentType="application/vnd.openxmlformats-officedocument.presentationml.notesSlide+xml"/>
  <Override PartName="/ppt/notesSlides/notesSlide145.xml" ContentType="application/vnd.openxmlformats-officedocument.presentationml.notesSlide+xml"/>
  <Override PartName="/ppt/notesSlides/notesSlide144.xml" ContentType="application/vnd.openxmlformats-officedocument.presentationml.notesSlide+xml"/>
  <Override PartName="/ppt/notesSlides/notesSlide143.xml" ContentType="application/vnd.openxmlformats-officedocument.presentationml.notesSlide+xml"/>
  <Override PartName="/ppt/notesSlides/notesSlide142.xml" ContentType="application/vnd.openxmlformats-officedocument.presentationml.notesSlide+xml"/>
  <Override PartName="/ppt/notesSlides/notesSlide141.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40.xml" ContentType="application/vnd.openxmlformats-officedocument.presentationml.notesSlide+xml"/>
  <Override PartName="/ppt/notesSlides/notesSlide13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8.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7.xml" ContentType="application/vnd.openxmlformats-officedocument.presentationml.notesSlide+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39.xml" ContentType="application/vnd.openxmlformats-officedocument.presentationml.notesSlide+xml"/>
  <Override PartName="/ppt/notesSlides/notesSlide106.xml" ContentType="application/vnd.openxmlformats-officedocument.presentationml.notesSlide+xml"/>
  <Override PartName="/ppt/notesSlides/notesSlide105.xml" ContentType="application/vnd.openxmlformats-officedocument.presentationml.notesSlide+xml"/>
  <Override PartName="/ppt/notesSlides/notesSlide104.xml" ContentType="application/vnd.openxmlformats-officedocument.presentationml.notesSlide+xml"/>
  <Override PartName="/ppt/notesSlides/notesSlide103.xml" ContentType="application/vnd.openxmlformats-officedocument.presentationml.notesSlide+xml"/>
  <Override PartName="/ppt/notesSlides/notesSlide102.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12.xml" ContentType="application/vnd.openxmlformats-officedocument.presentationml.notesSlide+xml"/>
  <Override PartName="/ppt/notesSlides/notesSlide111.xml" ContentType="application/vnd.openxmlformats-officedocument.presentationml.notesSlide+xml"/>
  <Override PartName="/ppt/notesSlides/notesSlide110.xml" ContentType="application/vnd.openxmlformats-officedocument.presentationml.notesSlide+xml"/>
  <Override PartName="/ppt/notesSlides/notesSlide109.xml" ContentType="application/vnd.openxmlformats-officedocument.presentationml.notesSlide+xml"/>
  <Override PartName="/ppt/notesSlides/notesSlide101.xml" ContentType="application/vnd.openxmlformats-officedocument.presentationml.notesSlide+xml"/>
  <Override PartName="/ppt/notesSlides/notesSlide93.xml" ContentType="application/vnd.openxmlformats-officedocument.presentationml.notesSlide+xml"/>
  <Override PartName="/ppt/notesSlides/notesSlide92.xml" ContentType="application/vnd.openxmlformats-officedocument.presentationml.notesSlide+xml"/>
  <Override PartName="/ppt/notesSlides/notesSlide91.xml" ContentType="application/vnd.openxmlformats-officedocument.presentationml.notesSlide+xml"/>
  <Override PartName="/ppt/notesSlides/notesSlide90.xml" ContentType="application/vnd.openxmlformats-officedocument.presentationml.notesSlide+xml"/>
  <Override PartName="/ppt/notesSlides/notesSlide89.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100.xml" ContentType="application/vnd.openxmlformats-officedocument.presentationml.notesSlide+xml"/>
  <Override PartName="/ppt/notesSlides/notesSlide99.xml" ContentType="application/vnd.openxmlformats-officedocument.presentationml.notesSlide+xml"/>
  <Override PartName="/ppt/notesSlides/notesSlide98.xml" ContentType="application/vnd.openxmlformats-officedocument.presentationml.notesSlide+xml"/>
  <Override PartName="/ppt/notesSlides/notesSlide97.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33.xml" ContentType="application/vnd.openxmlformats-officedocument.presentationml.notesSlide+xml"/>
  <Override PartName="/ppt/notesSlides/notesSlide132.xml" ContentType="application/vnd.openxmlformats-officedocument.presentationml.notesSlide+xml"/>
  <Override PartName="/ppt/notesSlides/notesSlide131.xml" ContentType="application/vnd.openxmlformats-officedocument.presentationml.notesSlide+xml"/>
  <Override PartName="/ppt/notesSlides/notesSlide130.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7.xml" ContentType="application/vnd.openxmlformats-officedocument.presentationml.notesSlide+xml"/>
  <Override PartName="/ppt/notesSlides/notesSlide136.xml" ContentType="application/vnd.openxmlformats-officedocument.presentationml.notesSlide+xml"/>
  <Override PartName="/ppt/notesSlides/notesSlide129.xml" ContentType="application/vnd.openxmlformats-officedocument.presentationml.notesSlide+xml"/>
  <Override PartName="/ppt/notesSlides/notesSlide128.xml" ContentType="application/vnd.openxmlformats-officedocument.presentationml.notesSlide+xml"/>
  <Override PartName="/ppt/notesSlides/notesSlide127.xml" ContentType="application/vnd.openxmlformats-officedocument.presentationml.notesSlide+xml"/>
  <Override PartName="/ppt/notesSlides/notesSlide120.xml" ContentType="application/vnd.openxmlformats-officedocument.presentationml.notesSlide+xml"/>
  <Override PartName="/ppt/notesSlides/notesSlide119.xml" ContentType="application/vnd.openxmlformats-officedocument.presentationml.notesSlide+xml"/>
  <Override PartName="/ppt/notesSlides/notesSlide118.xml" ContentType="application/vnd.openxmlformats-officedocument.presentationml.notesSlide+xml"/>
  <Override PartName="/ppt/notesSlides/notesSlide117.xml" ContentType="application/vnd.openxmlformats-officedocument.presentationml.notesSlide+xml"/>
  <Override PartName="/ppt/notesSlides/notesSlide116.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6.xml" ContentType="application/vnd.openxmlformats-officedocument.presentationml.notesSlide+xml"/>
  <Override PartName="/ppt/notesSlides/notesSlide125.xml" ContentType="application/vnd.openxmlformats-officedocument.presentationml.notesSlide+xml"/>
  <Override PartName="/ppt/notesSlides/notesSlide124.xml" ContentType="application/vnd.openxmlformats-officedocument.presentationml.notesSlide+xml"/>
  <Override PartName="/ppt/notesSlides/notesSlide88.xml" ContentType="application/vnd.openxmlformats-officedocument.presentationml.notesSlide+xml"/>
  <Override PartName="/ppt/notesSlides/notesSlide87.xml" ContentType="application/vnd.openxmlformats-officedocument.presentationml.notesSlide+xml"/>
  <Override PartName="/ppt/notesSlides/notesSlide86.xml" ContentType="application/vnd.openxmlformats-officedocument.presentationml.notesSlide+xml"/>
  <Override PartName="/ppt/notesSlides/notesSlide61.xml" ContentType="application/vnd.openxmlformats-officedocument.presentationml.notesSlide+xml"/>
  <Override PartName="/ppt/notesSlides/notesSlide60.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64.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7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5.xml" ContentType="application/vnd.openxmlformats-officedocument.presentationml.notesSlide+xml"/>
  <Override PartName="/ppt/notesSlides/notesSlide84.xml" ContentType="application/vnd.openxmlformats-officedocument.presentationml.notesSlide+xml"/>
  <Override PartName="/ppt/notesSlides/notesSlide83.xml" ContentType="application/vnd.openxmlformats-officedocument.presentationml.notesSlide+xml"/>
  <Override PartName="/ppt/notesSlides/notesSlide82.xml" ContentType="application/vnd.openxmlformats-officedocument.presentationml.notesSlide+xml"/>
  <Override PartName="/ppt/notesSlides/notesSlide77.xml" ContentType="application/vnd.openxmlformats-officedocument.presentationml.notesSlide+xml"/>
  <Override PartName="/ppt/notesSlides/notesSlide73.xml" ContentType="application/vnd.openxmlformats-officedocument.presentationml.notesSlide+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69.xml" ContentType="application/vnd.openxmlformats-officedocument.presentationml.notesSlide+xml"/>
  <Override PartName="/ppt/notesSlides/notesSlide74.xml" ContentType="application/vnd.openxmlformats-officedocument.presentationml.notesSlide+xml"/>
  <Override PartName="/ppt/notesSlides/notesSlide76.xml" ContentType="application/vnd.openxmlformats-officedocument.presentationml.notesSlide+xml"/>
  <Override PartName="/ppt/notesSlides/notesSlide75.xml" ContentType="application/vnd.openxmlformats-officedocument.presentationml.notesSlide+xml"/>
  <Override PartName="/ppt/notesMasters/notesMaster1.xml" ContentType="application/vnd.openxmlformats-officedocument.presentationml.notesMaster+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9" r:id="rId1"/>
  </p:sldMasterIdLst>
  <p:notesMasterIdLst>
    <p:notesMasterId r:id="rId153"/>
  </p:notesMasterIdLst>
  <p:sldIdLst>
    <p:sldId id="291" r:id="rId2"/>
    <p:sldId id="2252" r:id="rId3"/>
    <p:sldId id="2282" r:id="rId4"/>
    <p:sldId id="2363" r:id="rId5"/>
    <p:sldId id="2826" r:id="rId6"/>
    <p:sldId id="2897" r:id="rId7"/>
    <p:sldId id="2903" r:id="rId8"/>
    <p:sldId id="2904" r:id="rId9"/>
    <p:sldId id="2905" r:id="rId10"/>
    <p:sldId id="2906" r:id="rId11"/>
    <p:sldId id="2907" r:id="rId12"/>
    <p:sldId id="2908" r:id="rId13"/>
    <p:sldId id="2909" r:id="rId14"/>
    <p:sldId id="2910" r:id="rId15"/>
    <p:sldId id="2911" r:id="rId16"/>
    <p:sldId id="2912" r:id="rId17"/>
    <p:sldId id="3056" r:id="rId18"/>
    <p:sldId id="2923" r:id="rId19"/>
    <p:sldId id="2924" r:id="rId20"/>
    <p:sldId id="2925" r:id="rId21"/>
    <p:sldId id="3043" r:id="rId22"/>
    <p:sldId id="2927" r:id="rId23"/>
    <p:sldId id="2928" r:id="rId24"/>
    <p:sldId id="2929" r:id="rId25"/>
    <p:sldId id="2930" r:id="rId26"/>
    <p:sldId id="2931" r:id="rId27"/>
    <p:sldId id="2932" r:id="rId28"/>
    <p:sldId id="2933" r:id="rId29"/>
    <p:sldId id="2934" r:id="rId30"/>
    <p:sldId id="2935" r:id="rId31"/>
    <p:sldId id="2936" r:id="rId32"/>
    <p:sldId id="2937" r:id="rId33"/>
    <p:sldId id="2938" r:id="rId34"/>
    <p:sldId id="2939" r:id="rId35"/>
    <p:sldId id="2940" r:id="rId36"/>
    <p:sldId id="2941" r:id="rId37"/>
    <p:sldId id="2942" r:id="rId38"/>
    <p:sldId id="2944" r:id="rId39"/>
    <p:sldId id="2943" r:id="rId40"/>
    <p:sldId id="3044" r:id="rId41"/>
    <p:sldId id="3052" r:id="rId42"/>
    <p:sldId id="3046" r:id="rId43"/>
    <p:sldId id="3047" r:id="rId44"/>
    <p:sldId id="3048" r:id="rId45"/>
    <p:sldId id="3057" r:id="rId46"/>
    <p:sldId id="2945" r:id="rId47"/>
    <p:sldId id="2946" r:id="rId48"/>
    <p:sldId id="3045" r:id="rId49"/>
    <p:sldId id="2947" r:id="rId50"/>
    <p:sldId id="2948" r:id="rId51"/>
    <p:sldId id="2949" r:id="rId52"/>
    <p:sldId id="2950" r:id="rId53"/>
    <p:sldId id="2951" r:id="rId54"/>
    <p:sldId id="3049" r:id="rId55"/>
    <p:sldId id="2952" r:id="rId56"/>
    <p:sldId id="2953" r:id="rId57"/>
    <p:sldId id="2954" r:id="rId58"/>
    <p:sldId id="2955" r:id="rId59"/>
    <p:sldId id="2956" r:id="rId60"/>
    <p:sldId id="2957" r:id="rId61"/>
    <p:sldId id="2958" r:id="rId62"/>
    <p:sldId id="2959" r:id="rId63"/>
    <p:sldId id="2960" r:id="rId64"/>
    <p:sldId id="2961" r:id="rId65"/>
    <p:sldId id="2962" r:id="rId66"/>
    <p:sldId id="2963" r:id="rId67"/>
    <p:sldId id="2964" r:id="rId68"/>
    <p:sldId id="2965" r:id="rId69"/>
    <p:sldId id="2968" r:id="rId70"/>
    <p:sldId id="2966" r:id="rId71"/>
    <p:sldId id="2967" r:id="rId72"/>
    <p:sldId id="2969" r:id="rId73"/>
    <p:sldId id="2970" r:id="rId74"/>
    <p:sldId id="2971" r:id="rId75"/>
    <p:sldId id="3055" r:id="rId76"/>
    <p:sldId id="2973" r:id="rId77"/>
    <p:sldId id="2974" r:id="rId78"/>
    <p:sldId id="2900" r:id="rId79"/>
    <p:sldId id="2975" r:id="rId80"/>
    <p:sldId id="2976" r:id="rId81"/>
    <p:sldId id="2977" r:id="rId82"/>
    <p:sldId id="2978" r:id="rId83"/>
    <p:sldId id="2979" r:id="rId84"/>
    <p:sldId id="2980" r:id="rId85"/>
    <p:sldId id="2981" r:id="rId86"/>
    <p:sldId id="2982" r:id="rId87"/>
    <p:sldId id="2983" r:id="rId88"/>
    <p:sldId id="2984" r:id="rId89"/>
    <p:sldId id="2985" r:id="rId90"/>
    <p:sldId id="2986" r:id="rId91"/>
    <p:sldId id="2987" r:id="rId92"/>
    <p:sldId id="2988" r:id="rId93"/>
    <p:sldId id="2989" r:id="rId94"/>
    <p:sldId id="2901" r:id="rId95"/>
    <p:sldId id="2990" r:id="rId96"/>
    <p:sldId id="2991" r:id="rId97"/>
    <p:sldId id="2992" r:id="rId98"/>
    <p:sldId id="2993" r:id="rId99"/>
    <p:sldId id="2994" r:id="rId100"/>
    <p:sldId id="2995" r:id="rId101"/>
    <p:sldId id="2996" r:id="rId102"/>
    <p:sldId id="2997" r:id="rId103"/>
    <p:sldId id="2998" r:id="rId104"/>
    <p:sldId id="2999" r:id="rId105"/>
    <p:sldId id="3050" r:id="rId106"/>
    <p:sldId id="3053" r:id="rId107"/>
    <p:sldId id="3000" r:id="rId108"/>
    <p:sldId id="3001" r:id="rId109"/>
    <p:sldId id="3002" r:id="rId110"/>
    <p:sldId id="3003" r:id="rId111"/>
    <p:sldId id="3004" r:id="rId112"/>
    <p:sldId id="3005" r:id="rId113"/>
    <p:sldId id="3006" r:id="rId114"/>
    <p:sldId id="3007" r:id="rId115"/>
    <p:sldId id="3008" r:id="rId116"/>
    <p:sldId id="3009" r:id="rId117"/>
    <p:sldId id="3010" r:id="rId118"/>
    <p:sldId id="3011" r:id="rId119"/>
    <p:sldId id="3012" r:id="rId120"/>
    <p:sldId id="3013" r:id="rId121"/>
    <p:sldId id="3014" r:id="rId122"/>
    <p:sldId id="2902" r:id="rId123"/>
    <p:sldId id="3015" r:id="rId124"/>
    <p:sldId id="3016" r:id="rId125"/>
    <p:sldId id="3017" r:id="rId126"/>
    <p:sldId id="3018" r:id="rId127"/>
    <p:sldId id="3019" r:id="rId128"/>
    <p:sldId id="3020" r:id="rId129"/>
    <p:sldId id="3021" r:id="rId130"/>
    <p:sldId id="3022" r:id="rId131"/>
    <p:sldId id="3023" r:id="rId132"/>
    <p:sldId id="3024" r:id="rId133"/>
    <p:sldId id="3025" r:id="rId134"/>
    <p:sldId id="3026" r:id="rId135"/>
    <p:sldId id="3027" r:id="rId136"/>
    <p:sldId id="3028" r:id="rId137"/>
    <p:sldId id="3029" r:id="rId138"/>
    <p:sldId id="3030" r:id="rId139"/>
    <p:sldId id="3031" r:id="rId140"/>
    <p:sldId id="3032" r:id="rId141"/>
    <p:sldId id="3033" r:id="rId142"/>
    <p:sldId id="3034" r:id="rId143"/>
    <p:sldId id="3035" r:id="rId144"/>
    <p:sldId id="3036" r:id="rId145"/>
    <p:sldId id="3037" r:id="rId146"/>
    <p:sldId id="3038" r:id="rId147"/>
    <p:sldId id="3039" r:id="rId148"/>
    <p:sldId id="3040" r:id="rId149"/>
    <p:sldId id="3041" r:id="rId150"/>
    <p:sldId id="2689" r:id="rId151"/>
    <p:sldId id="2690" r:id="rId152"/>
  </p:sldIdLst>
  <p:sldSz cx="9902825" cy="6858000"/>
  <p:notesSz cx="6858000" cy="9144000"/>
  <p:embeddedFontLst>
    <p:embeddedFont>
      <p:font typeface="SamsungOne 400C" panose="020B0506030303020204" pitchFamily="34" charset="0"/>
      <p:regular r:id="rId154"/>
    </p:embeddedFont>
    <p:embeddedFont>
      <p:font typeface="SamsungOne 700" panose="020B0803030303020204" pitchFamily="34" charset="0"/>
      <p:bold r:id="rId155"/>
    </p:embeddedFont>
    <p:embeddedFont>
      <p:font typeface="Samsung Sharp Sans" pitchFamily="2" charset="0"/>
      <p:bold r:id="rId156"/>
    </p:embeddedFont>
    <p:embeddedFont>
      <p:font typeface="Samsung Sharp Sans Bold" pitchFamily="2" charset="0"/>
      <p:bold r:id="rId157"/>
    </p:embeddedFont>
    <p:embeddedFont>
      <p:font typeface="SamsungOne-700" panose="020B0803030303020204" pitchFamily="34" charset="0"/>
      <p:bold r:id="rId158"/>
    </p:embeddedFont>
    <p:embeddedFont>
      <p:font typeface="Arial Unicode MS" panose="020B0604020202020204" pitchFamily="50" charset="-127"/>
      <p:regular r:id="rId159"/>
    </p:embeddedFont>
    <p:embeddedFont>
      <p:font typeface="SamsungOne 400" panose="020B0503030303020204" pitchFamily="34" charset="0"/>
      <p:regular r:id="rId160"/>
    </p:embeddedFont>
    <p:embeddedFont>
      <p:font typeface="Calibri Light" panose="020F0302020204030204" pitchFamily="34" charset="0"/>
      <p:regular r:id="rId161"/>
      <p:italic r:id="rId162"/>
    </p:embeddedFont>
    <p:embeddedFont>
      <p:font typeface="맑은 고딕" panose="020B0503020000020004" pitchFamily="50" charset="-127"/>
      <p:regular r:id="rId163"/>
      <p:bold r:id="rId164"/>
    </p:embeddedFont>
    <p:embeddedFont>
      <p:font typeface="SamsungOne-400" panose="020B0503030303020204" pitchFamily="34" charset="0"/>
      <p:regular r:id="rId165"/>
    </p:embeddedFont>
    <p:embeddedFont>
      <p:font typeface="Cambria Math" panose="02040503050406030204" pitchFamily="18" charset="0"/>
      <p:regular r:id="rId166"/>
    </p:embeddedFont>
    <p:embeddedFont>
      <p:font typeface="Calibri" panose="020F0502020204030204" pitchFamily="34" charset="0"/>
      <p:regular r:id="rId167"/>
      <p:bold r:id="rId168"/>
      <p:italic r:id="rId169"/>
      <p:boldItalic r:id="rId170"/>
    </p:embeddedFont>
    <p:embeddedFont>
      <p:font typeface="Malgun Gothic Semilight" panose="020B0502040204020203" pitchFamily="50" charset="-127"/>
      <p:regular r:id="rId171"/>
    </p:embeddedFont>
    <p:embeddedFont>
      <p:font typeface="D2Coding" panose="020B0609020101020101" pitchFamily="49" charset="-127"/>
      <p:regular r:id="rId172"/>
      <p:bold r:id="rId17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8AC18A-1011-48CB-8492-9F868CF7B34D}">
          <p14:sldIdLst>
            <p14:sldId id="291"/>
            <p14:sldId id="2252"/>
            <p14:sldId id="2282"/>
          </p14:sldIdLst>
        </p14:section>
        <p14:section name="Unit 1" id="{EF77ECDB-CDF4-447C-9C63-5ADBDC6690FD}">
          <p14:sldIdLst>
            <p14:sldId id="2363"/>
            <p14:sldId id="2826"/>
            <p14:sldId id="2897"/>
            <p14:sldId id="2903"/>
            <p14:sldId id="2904"/>
            <p14:sldId id="2905"/>
            <p14:sldId id="2906"/>
            <p14:sldId id="2907"/>
            <p14:sldId id="2908"/>
            <p14:sldId id="2909"/>
            <p14:sldId id="2910"/>
            <p14:sldId id="2911"/>
            <p14:sldId id="2912"/>
          </p14:sldIdLst>
        </p14:section>
        <p14:section name="Unit 2" id="{01D49873-E22F-4CFB-AB50-3467075165C7}">
          <p14:sldIdLst>
            <p14:sldId id="3056"/>
            <p14:sldId id="2923"/>
            <p14:sldId id="2924"/>
            <p14:sldId id="2925"/>
            <p14:sldId id="3043"/>
            <p14:sldId id="2927"/>
            <p14:sldId id="2928"/>
            <p14:sldId id="2929"/>
            <p14:sldId id="2930"/>
            <p14:sldId id="2931"/>
            <p14:sldId id="2932"/>
            <p14:sldId id="2933"/>
            <p14:sldId id="2934"/>
            <p14:sldId id="2935"/>
            <p14:sldId id="2936"/>
            <p14:sldId id="2937"/>
            <p14:sldId id="2938"/>
            <p14:sldId id="2939"/>
            <p14:sldId id="2940"/>
            <p14:sldId id="2941"/>
            <p14:sldId id="2942"/>
            <p14:sldId id="2944"/>
            <p14:sldId id="2943"/>
            <p14:sldId id="3044"/>
            <p14:sldId id="3052"/>
            <p14:sldId id="3046"/>
            <p14:sldId id="3047"/>
            <p14:sldId id="3048"/>
            <p14:sldId id="3057"/>
            <p14:sldId id="2945"/>
            <p14:sldId id="2946"/>
            <p14:sldId id="3045"/>
            <p14:sldId id="2947"/>
            <p14:sldId id="2948"/>
            <p14:sldId id="2949"/>
            <p14:sldId id="2950"/>
            <p14:sldId id="2951"/>
            <p14:sldId id="3049"/>
            <p14:sldId id="2952"/>
            <p14:sldId id="2953"/>
            <p14:sldId id="2954"/>
            <p14:sldId id="2955"/>
            <p14:sldId id="2956"/>
            <p14:sldId id="2957"/>
            <p14:sldId id="2958"/>
            <p14:sldId id="2959"/>
            <p14:sldId id="2960"/>
            <p14:sldId id="2961"/>
            <p14:sldId id="2962"/>
            <p14:sldId id="2963"/>
            <p14:sldId id="2964"/>
            <p14:sldId id="2965"/>
            <p14:sldId id="2968"/>
            <p14:sldId id="2966"/>
            <p14:sldId id="2967"/>
            <p14:sldId id="2969"/>
            <p14:sldId id="2970"/>
            <p14:sldId id="2971"/>
            <p14:sldId id="3055"/>
            <p14:sldId id="2973"/>
            <p14:sldId id="2974"/>
          </p14:sldIdLst>
        </p14:section>
        <p14:section name="Unit 3" id="{72636D5C-A3AC-49CF-BD29-8E0D171C2093}">
          <p14:sldIdLst>
            <p14:sldId id="2900"/>
            <p14:sldId id="2975"/>
            <p14:sldId id="2976"/>
            <p14:sldId id="2977"/>
            <p14:sldId id="2978"/>
            <p14:sldId id="2979"/>
            <p14:sldId id="2980"/>
            <p14:sldId id="2981"/>
            <p14:sldId id="2982"/>
            <p14:sldId id="2983"/>
            <p14:sldId id="2984"/>
            <p14:sldId id="2985"/>
            <p14:sldId id="2986"/>
            <p14:sldId id="2987"/>
            <p14:sldId id="2988"/>
            <p14:sldId id="2989"/>
          </p14:sldIdLst>
        </p14:section>
        <p14:section name="Unit 4" id="{653FCFE3-FF8C-46CB-A4D7-E0CE528AF81D}">
          <p14:sldIdLst>
            <p14:sldId id="2901"/>
            <p14:sldId id="2990"/>
            <p14:sldId id="2991"/>
            <p14:sldId id="2992"/>
            <p14:sldId id="2993"/>
            <p14:sldId id="2994"/>
            <p14:sldId id="2995"/>
            <p14:sldId id="2996"/>
            <p14:sldId id="2997"/>
            <p14:sldId id="2998"/>
            <p14:sldId id="2999"/>
            <p14:sldId id="3050"/>
            <p14:sldId id="3053"/>
            <p14:sldId id="3000"/>
            <p14:sldId id="3001"/>
            <p14:sldId id="3002"/>
            <p14:sldId id="3003"/>
            <p14:sldId id="3004"/>
            <p14:sldId id="3005"/>
            <p14:sldId id="3006"/>
            <p14:sldId id="3007"/>
            <p14:sldId id="3008"/>
            <p14:sldId id="3009"/>
            <p14:sldId id="3010"/>
            <p14:sldId id="3011"/>
            <p14:sldId id="3012"/>
            <p14:sldId id="3013"/>
            <p14:sldId id="3014"/>
          </p14:sldIdLst>
        </p14:section>
        <p14:section name="Unit 5" id="{B76281A2-EE79-43FE-8E79-BA702F5F9022}">
          <p14:sldIdLst>
            <p14:sldId id="2902"/>
            <p14:sldId id="3015"/>
            <p14:sldId id="3016"/>
            <p14:sldId id="3017"/>
            <p14:sldId id="3018"/>
            <p14:sldId id="3019"/>
            <p14:sldId id="3020"/>
            <p14:sldId id="3021"/>
            <p14:sldId id="3022"/>
            <p14:sldId id="3023"/>
            <p14:sldId id="3024"/>
            <p14:sldId id="3025"/>
            <p14:sldId id="3026"/>
            <p14:sldId id="3027"/>
            <p14:sldId id="3028"/>
            <p14:sldId id="3029"/>
            <p14:sldId id="3030"/>
            <p14:sldId id="3031"/>
            <p14:sldId id="3032"/>
            <p14:sldId id="3033"/>
            <p14:sldId id="3034"/>
            <p14:sldId id="3035"/>
            <p14:sldId id="3036"/>
            <p14:sldId id="3037"/>
            <p14:sldId id="3038"/>
            <p14:sldId id="3039"/>
            <p14:sldId id="3040"/>
            <p14:sldId id="3041"/>
            <p14:sldId id="2689"/>
            <p14:sldId id="2690"/>
          </p14:sldIdLst>
        </p14:section>
      </p14:sectionLst>
    </p:ext>
    <p:ext uri="{EFAFB233-063F-42B5-8137-9DF3F51BA10A}">
      <p15:sldGuideLst xmlns:p15="http://schemas.microsoft.com/office/powerpoint/2012/main">
        <p15:guide id="2" orient="horz" pos="794" userDrawn="1">
          <p15:clr>
            <a:srgbClr val="A4A3A4"/>
          </p15:clr>
        </p15:guide>
        <p15:guide id="3" orient="horz" pos="1023" userDrawn="1">
          <p15:clr>
            <a:srgbClr val="A4A3A4"/>
          </p15:clr>
        </p15:guide>
        <p15:guide id="4" pos="31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FFFFF"/>
    <a:srgbClr val="FF1414"/>
    <a:srgbClr val="1429A0"/>
    <a:srgbClr val="FAFCFE"/>
    <a:srgbClr val="D6DEF4"/>
    <a:srgbClr val="2C3037"/>
    <a:srgbClr val="C03024"/>
    <a:srgbClr val="F7F7F7"/>
    <a:srgbClr val="007D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11" autoAdjust="0"/>
    <p:restoredTop sz="90547" autoAdjust="0"/>
  </p:normalViewPr>
  <p:slideViewPr>
    <p:cSldViewPr>
      <p:cViewPr varScale="1">
        <p:scale>
          <a:sx n="72" d="100"/>
          <a:sy n="72" d="100"/>
        </p:scale>
        <p:origin x="1571" y="51"/>
      </p:cViewPr>
      <p:guideLst>
        <p:guide orient="horz" pos="794"/>
        <p:guide orient="horz" pos="1023"/>
        <p:guide pos="3119"/>
      </p:guideLst>
    </p:cSldViewPr>
  </p:slid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6.fntdata"/><Relationship Id="rId170" Type="http://schemas.openxmlformats.org/officeDocument/2006/relationships/font" Target="fonts/font1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7.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8.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8.fntdata"/><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font" Target="fonts/font3.fntdata"/><Relationship Id="rId177" Type="http://schemas.openxmlformats.org/officeDocument/2006/relationships/tableStyles" Target="tableStyles.xml"/><Relationship Id="rId172" Type="http://schemas.openxmlformats.org/officeDocument/2006/relationships/font" Target="fonts/font19.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4.fntdata"/><Relationship Id="rId178" Type="http://schemas.openxmlformats.org/officeDocument/2006/relationships/customXml" Target="../customXml/item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74" Type="http://schemas.openxmlformats.org/officeDocument/2006/relationships/presProps" Target="presProps.xml"/><Relationship Id="rId179" Type="http://schemas.openxmlformats.org/officeDocument/2006/relationships/customXml" Target="../customXml/item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11.fntdata"/><Relationship Id="rId169"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customXml" Target="../customXml/item3.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fntdata"/><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2.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2.fntdata"/><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13.fntdata"/><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ds\Desktop\&#49688;&#54617;&#48177;&#50629;&#52572;&#51333;.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ko-KR" dirty="0"/>
              <a:t>Sigmoid Function Graph</a:t>
            </a:r>
            <a:endParaRPr lang="ko-KR"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[수학백업최종.xlsx]로그상수_로지스틱회귀!$E$44:$E$64</c:f>
              <c:numCache>
                <c:formatCode>General</c:formatCode>
                <c:ptCount val="21"/>
                <c:pt idx="0">
                  <c:v>-1</c:v>
                </c:pt>
                <c:pt idx="1">
                  <c:v>-0.9</c:v>
                </c:pt>
                <c:pt idx="2">
                  <c:v>-0.8</c:v>
                </c:pt>
                <c:pt idx="3">
                  <c:v>-0.7</c:v>
                </c:pt>
                <c:pt idx="4">
                  <c:v>-0.6</c:v>
                </c:pt>
                <c:pt idx="5">
                  <c:v>-0.5</c:v>
                </c:pt>
                <c:pt idx="6">
                  <c:v>-0.4</c:v>
                </c:pt>
                <c:pt idx="7">
                  <c:v>-0.3</c:v>
                </c:pt>
                <c:pt idx="8">
                  <c:v>-0.2</c:v>
                </c:pt>
                <c:pt idx="9">
                  <c:v>-0.1</c:v>
                </c:pt>
                <c:pt idx="10">
                  <c:v>0</c:v>
                </c:pt>
                <c:pt idx="11">
                  <c:v>0.1</c:v>
                </c:pt>
                <c:pt idx="12">
                  <c:v>0.2</c:v>
                </c:pt>
                <c:pt idx="13">
                  <c:v>0.3</c:v>
                </c:pt>
                <c:pt idx="14">
                  <c:v>0.4</c:v>
                </c:pt>
                <c:pt idx="15">
                  <c:v>0.5</c:v>
                </c:pt>
                <c:pt idx="16">
                  <c:v>0.6</c:v>
                </c:pt>
                <c:pt idx="17">
                  <c:v>0.7</c:v>
                </c:pt>
                <c:pt idx="18">
                  <c:v>0.8</c:v>
                </c:pt>
                <c:pt idx="19">
                  <c:v>0.9</c:v>
                </c:pt>
                <c:pt idx="20">
                  <c:v>1</c:v>
                </c:pt>
              </c:numCache>
            </c:numRef>
          </c:xVal>
          <c:yVal>
            <c:numRef>
              <c:f>[수학백업최종.xlsx]로그상수_로지스틱회귀!$F$44:$F$64</c:f>
              <c:numCache>
                <c:formatCode>General</c:formatCode>
                <c:ptCount val="21"/>
                <c:pt idx="0">
                  <c:v>3.7200759760208356E-44</c:v>
                </c:pt>
                <c:pt idx="1">
                  <c:v>8.1940126239905147E-40</c:v>
                </c:pt>
                <c:pt idx="2">
                  <c:v>1.8048513878454153E-35</c:v>
                </c:pt>
                <c:pt idx="3">
                  <c:v>3.9754497359086468E-31</c:v>
                </c:pt>
                <c:pt idx="4">
                  <c:v>8.75651076269652E-27</c:v>
                </c:pt>
                <c:pt idx="5">
                  <c:v>1.9287498479639181E-22</c:v>
                </c:pt>
                <c:pt idx="6">
                  <c:v>4.2483542552915889E-18</c:v>
                </c:pt>
                <c:pt idx="7">
                  <c:v>9.3576229688392989E-14</c:v>
                </c:pt>
                <c:pt idx="8">
                  <c:v>2.0611536181902037E-9</c:v>
                </c:pt>
                <c:pt idx="9">
                  <c:v>4.5397868702434395E-5</c:v>
                </c:pt>
                <c:pt idx="10">
                  <c:v>0.5</c:v>
                </c:pt>
                <c:pt idx="11">
                  <c:v>0.99995460213129761</c:v>
                </c:pt>
                <c:pt idx="12">
                  <c:v>0.99999999793884631</c:v>
                </c:pt>
                <c:pt idx="13">
                  <c:v>0.99999999999990652</c:v>
                </c:pt>
                <c:pt idx="14">
                  <c:v>1</c:v>
                </c:pt>
                <c:pt idx="15">
                  <c:v>1</c:v>
                </c:pt>
                <c:pt idx="16">
                  <c:v>1</c:v>
                </c:pt>
                <c:pt idx="17">
                  <c:v>1</c:v>
                </c:pt>
                <c:pt idx="18">
                  <c:v>1</c:v>
                </c:pt>
                <c:pt idx="19">
                  <c:v>1</c:v>
                </c:pt>
                <c:pt idx="20">
                  <c:v>1</c:v>
                </c:pt>
              </c:numCache>
            </c:numRef>
          </c:yVal>
          <c:smooth val="0"/>
          <c:extLst xmlns:c16r2="http://schemas.microsoft.com/office/drawing/2015/06/chart">
            <c:ext xmlns:c16="http://schemas.microsoft.com/office/drawing/2014/chart" uri="{C3380CC4-5D6E-409C-BE32-E72D297353CC}">
              <c16:uniqueId val="{00000000-BA63-448D-9592-7A8226568694}"/>
            </c:ext>
          </c:extLst>
        </c:ser>
        <c:dLbls>
          <c:showLegendKey val="0"/>
          <c:showVal val="0"/>
          <c:showCatName val="0"/>
          <c:showSerName val="0"/>
          <c:showPercent val="0"/>
          <c:showBubbleSize val="0"/>
        </c:dLbls>
        <c:axId val="362334368"/>
        <c:axId val="362328880"/>
      </c:scatterChart>
      <c:valAx>
        <c:axId val="3623343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ko-KR"/>
          </a:p>
        </c:txPr>
        <c:crossAx val="362328880"/>
        <c:crosses val="autoZero"/>
        <c:crossBetween val="midCat"/>
      </c:valAx>
      <c:valAx>
        <c:axId val="362328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ko-KR"/>
          </a:p>
        </c:txPr>
        <c:crossAx val="3623343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2023-09-05</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“it” is replaced to the username depending on the computer.</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a:t>
            </a:fld>
            <a:endParaRPr lang="ko-KR" altLang="en-US"/>
          </a:p>
        </p:txBody>
      </p:sp>
    </p:spTree>
    <p:extLst>
      <p:ext uri="{BB962C8B-B14F-4D97-AF65-F5344CB8AC3E}">
        <p14:creationId xmlns:p14="http://schemas.microsoft.com/office/powerpoint/2010/main" val="8967645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100</a:t>
            </a:fld>
            <a:endParaRPr lang="ko-KR" altLang="en-US"/>
          </a:p>
        </p:txBody>
      </p:sp>
    </p:spTree>
    <p:extLst>
      <p:ext uri="{BB962C8B-B14F-4D97-AF65-F5344CB8AC3E}">
        <p14:creationId xmlns:p14="http://schemas.microsoft.com/office/powerpoint/2010/main" val="28644230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101</a:t>
            </a:fld>
            <a:endParaRPr lang="ko-KR" altLang="en-US"/>
          </a:p>
        </p:txBody>
      </p:sp>
    </p:spTree>
    <p:extLst>
      <p:ext uri="{BB962C8B-B14F-4D97-AF65-F5344CB8AC3E}">
        <p14:creationId xmlns:p14="http://schemas.microsoft.com/office/powerpoint/2010/main" val="106760282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63040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103</a:t>
            </a:fld>
            <a:endParaRPr lang="ko-KR" altLang="en-US"/>
          </a:p>
        </p:txBody>
      </p:sp>
    </p:spTree>
    <p:extLst>
      <p:ext uri="{BB962C8B-B14F-4D97-AF65-F5344CB8AC3E}">
        <p14:creationId xmlns:p14="http://schemas.microsoft.com/office/powerpoint/2010/main" val="146421725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104</a:t>
            </a:fld>
            <a:endParaRPr lang="ko-KR" altLang="en-US"/>
          </a:p>
        </p:txBody>
      </p:sp>
    </p:spTree>
    <p:extLst>
      <p:ext uri="{BB962C8B-B14F-4D97-AF65-F5344CB8AC3E}">
        <p14:creationId xmlns:p14="http://schemas.microsoft.com/office/powerpoint/2010/main" val="34710801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Continues on the next page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105</a:t>
            </a:fld>
            <a:endParaRPr lang="ko-KR" altLang="en-US"/>
          </a:p>
        </p:txBody>
      </p:sp>
    </p:spTree>
    <p:extLst>
      <p:ext uri="{BB962C8B-B14F-4D97-AF65-F5344CB8AC3E}">
        <p14:creationId xmlns:p14="http://schemas.microsoft.com/office/powerpoint/2010/main" val="393072767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Continues on the next page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106</a:t>
            </a:fld>
            <a:endParaRPr lang="ko-KR" altLang="en-US"/>
          </a:p>
        </p:txBody>
      </p:sp>
    </p:spTree>
    <p:extLst>
      <p:ext uri="{BB962C8B-B14F-4D97-AF65-F5344CB8AC3E}">
        <p14:creationId xmlns:p14="http://schemas.microsoft.com/office/powerpoint/2010/main" val="32219562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107</a:t>
            </a:fld>
            <a:endParaRPr lang="ko-KR" altLang="en-US"/>
          </a:p>
        </p:txBody>
      </p:sp>
    </p:spTree>
    <p:extLst>
      <p:ext uri="{BB962C8B-B14F-4D97-AF65-F5344CB8AC3E}">
        <p14:creationId xmlns:p14="http://schemas.microsoft.com/office/powerpoint/2010/main" val="38460237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4574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109</a:t>
            </a:fld>
            <a:endParaRPr lang="ko-KR" altLang="en-US"/>
          </a:p>
        </p:txBody>
      </p:sp>
    </p:spTree>
    <p:extLst>
      <p:ext uri="{BB962C8B-B14F-4D97-AF65-F5344CB8AC3E}">
        <p14:creationId xmlns:p14="http://schemas.microsoft.com/office/powerpoint/2010/main" val="3858244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a:p>
        </p:txBody>
      </p:sp>
    </p:spTree>
    <p:extLst>
      <p:ext uri="{BB962C8B-B14F-4D97-AF65-F5344CB8AC3E}">
        <p14:creationId xmlns:p14="http://schemas.microsoft.com/office/powerpoint/2010/main" val="20039530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110</a:t>
            </a:fld>
            <a:endParaRPr lang="ko-KR" altLang="en-US"/>
          </a:p>
        </p:txBody>
      </p:sp>
    </p:spTree>
    <p:extLst>
      <p:ext uri="{BB962C8B-B14F-4D97-AF65-F5344CB8AC3E}">
        <p14:creationId xmlns:p14="http://schemas.microsoft.com/office/powerpoint/2010/main" val="8406660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79568426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112</a:t>
            </a:fld>
            <a:endParaRPr lang="ko-KR" altLang="en-US"/>
          </a:p>
        </p:txBody>
      </p:sp>
    </p:spTree>
    <p:extLst>
      <p:ext uri="{BB962C8B-B14F-4D97-AF65-F5344CB8AC3E}">
        <p14:creationId xmlns:p14="http://schemas.microsoft.com/office/powerpoint/2010/main" val="355843842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113</a:t>
            </a:fld>
            <a:endParaRPr lang="ko-KR" altLang="en-US"/>
          </a:p>
        </p:txBody>
      </p:sp>
    </p:spTree>
    <p:extLst>
      <p:ext uri="{BB962C8B-B14F-4D97-AF65-F5344CB8AC3E}">
        <p14:creationId xmlns:p14="http://schemas.microsoft.com/office/powerpoint/2010/main" val="32177160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114</a:t>
            </a:fld>
            <a:endParaRPr lang="ko-KR" altLang="en-US"/>
          </a:p>
        </p:txBody>
      </p:sp>
    </p:spTree>
    <p:extLst>
      <p:ext uri="{BB962C8B-B14F-4D97-AF65-F5344CB8AC3E}">
        <p14:creationId xmlns:p14="http://schemas.microsoft.com/office/powerpoint/2010/main" val="6519314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115</a:t>
            </a:fld>
            <a:endParaRPr lang="ko-KR" altLang="en-US"/>
          </a:p>
        </p:txBody>
      </p:sp>
    </p:spTree>
    <p:extLst>
      <p:ext uri="{BB962C8B-B14F-4D97-AF65-F5344CB8AC3E}">
        <p14:creationId xmlns:p14="http://schemas.microsoft.com/office/powerpoint/2010/main" val="206430089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116</a:t>
            </a:fld>
            <a:endParaRPr lang="ko-KR" altLang="en-US"/>
          </a:p>
        </p:txBody>
      </p:sp>
    </p:spTree>
    <p:extLst>
      <p:ext uri="{BB962C8B-B14F-4D97-AF65-F5344CB8AC3E}">
        <p14:creationId xmlns:p14="http://schemas.microsoft.com/office/powerpoint/2010/main" val="215860711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117</a:t>
            </a:fld>
            <a:endParaRPr lang="ko-KR" altLang="en-US"/>
          </a:p>
        </p:txBody>
      </p:sp>
    </p:spTree>
    <p:extLst>
      <p:ext uri="{BB962C8B-B14F-4D97-AF65-F5344CB8AC3E}">
        <p14:creationId xmlns:p14="http://schemas.microsoft.com/office/powerpoint/2010/main" val="172463753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118</a:t>
            </a:fld>
            <a:endParaRPr lang="ko-KR" altLang="en-US"/>
          </a:p>
        </p:txBody>
      </p:sp>
    </p:spTree>
    <p:extLst>
      <p:ext uri="{BB962C8B-B14F-4D97-AF65-F5344CB8AC3E}">
        <p14:creationId xmlns:p14="http://schemas.microsoft.com/office/powerpoint/2010/main" val="6120890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119</a:t>
            </a:fld>
            <a:endParaRPr lang="ko-KR" altLang="en-US"/>
          </a:p>
        </p:txBody>
      </p:sp>
    </p:spTree>
    <p:extLst>
      <p:ext uri="{BB962C8B-B14F-4D97-AF65-F5344CB8AC3E}">
        <p14:creationId xmlns:p14="http://schemas.microsoft.com/office/powerpoint/2010/main" val="1294027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0933113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120</a:t>
            </a:fld>
            <a:endParaRPr lang="ko-KR" altLang="en-US"/>
          </a:p>
        </p:txBody>
      </p:sp>
    </p:spTree>
    <p:extLst>
      <p:ext uri="{BB962C8B-B14F-4D97-AF65-F5344CB8AC3E}">
        <p14:creationId xmlns:p14="http://schemas.microsoft.com/office/powerpoint/2010/main" val="2799043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121</a:t>
            </a:fld>
            <a:endParaRPr lang="ko-KR" altLang="en-US"/>
          </a:p>
        </p:txBody>
      </p:sp>
    </p:spTree>
    <p:extLst>
      <p:ext uri="{BB962C8B-B14F-4D97-AF65-F5344CB8AC3E}">
        <p14:creationId xmlns:p14="http://schemas.microsoft.com/office/powerpoint/2010/main" val="420265490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1901759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123</a:t>
            </a:fld>
            <a:endParaRPr lang="ko-KR" altLang="en-US"/>
          </a:p>
        </p:txBody>
      </p:sp>
    </p:spTree>
    <p:extLst>
      <p:ext uri="{BB962C8B-B14F-4D97-AF65-F5344CB8AC3E}">
        <p14:creationId xmlns:p14="http://schemas.microsoft.com/office/powerpoint/2010/main" val="266901296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4715374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125</a:t>
            </a:fld>
            <a:endParaRPr lang="ko-KR" altLang="en-US"/>
          </a:p>
        </p:txBody>
      </p:sp>
    </p:spTree>
    <p:extLst>
      <p:ext uri="{BB962C8B-B14F-4D97-AF65-F5344CB8AC3E}">
        <p14:creationId xmlns:p14="http://schemas.microsoft.com/office/powerpoint/2010/main" val="2191445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126</a:t>
            </a:fld>
            <a:endParaRPr lang="ko-KR" altLang="en-US"/>
          </a:p>
        </p:txBody>
      </p:sp>
    </p:spTree>
    <p:extLst>
      <p:ext uri="{BB962C8B-B14F-4D97-AF65-F5344CB8AC3E}">
        <p14:creationId xmlns:p14="http://schemas.microsoft.com/office/powerpoint/2010/main" val="158712750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127</a:t>
            </a:fld>
            <a:endParaRPr lang="ko-KR" altLang="en-US"/>
          </a:p>
        </p:txBody>
      </p:sp>
    </p:spTree>
    <p:extLst>
      <p:ext uri="{BB962C8B-B14F-4D97-AF65-F5344CB8AC3E}">
        <p14:creationId xmlns:p14="http://schemas.microsoft.com/office/powerpoint/2010/main" val="184467802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128</a:t>
            </a:fld>
            <a:endParaRPr lang="ko-KR" altLang="en-US"/>
          </a:p>
        </p:txBody>
      </p:sp>
    </p:spTree>
    <p:extLst>
      <p:ext uri="{BB962C8B-B14F-4D97-AF65-F5344CB8AC3E}">
        <p14:creationId xmlns:p14="http://schemas.microsoft.com/office/powerpoint/2010/main" val="1609548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91152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a:t>
            </a:fld>
            <a:endParaRPr lang="ko-KR" altLang="en-US"/>
          </a:p>
        </p:txBody>
      </p:sp>
    </p:spTree>
    <p:extLst>
      <p:ext uri="{BB962C8B-B14F-4D97-AF65-F5344CB8AC3E}">
        <p14:creationId xmlns:p14="http://schemas.microsoft.com/office/powerpoint/2010/main" val="28222062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130</a:t>
            </a:fld>
            <a:endParaRPr lang="ko-KR" altLang="en-US"/>
          </a:p>
        </p:txBody>
      </p:sp>
    </p:spTree>
    <p:extLst>
      <p:ext uri="{BB962C8B-B14F-4D97-AF65-F5344CB8AC3E}">
        <p14:creationId xmlns:p14="http://schemas.microsoft.com/office/powerpoint/2010/main" val="317858543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131</a:t>
            </a:fld>
            <a:endParaRPr lang="ko-KR" altLang="en-US"/>
          </a:p>
        </p:txBody>
      </p:sp>
    </p:spTree>
    <p:extLst>
      <p:ext uri="{BB962C8B-B14F-4D97-AF65-F5344CB8AC3E}">
        <p14:creationId xmlns:p14="http://schemas.microsoft.com/office/powerpoint/2010/main" val="336109482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132</a:t>
            </a:fld>
            <a:endParaRPr lang="ko-KR" altLang="en-US"/>
          </a:p>
        </p:txBody>
      </p:sp>
    </p:spTree>
    <p:extLst>
      <p:ext uri="{BB962C8B-B14F-4D97-AF65-F5344CB8AC3E}">
        <p14:creationId xmlns:p14="http://schemas.microsoft.com/office/powerpoint/2010/main" val="180399254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133</a:t>
            </a:fld>
            <a:endParaRPr lang="ko-KR" altLang="en-US"/>
          </a:p>
        </p:txBody>
      </p:sp>
    </p:spTree>
    <p:extLst>
      <p:ext uri="{BB962C8B-B14F-4D97-AF65-F5344CB8AC3E}">
        <p14:creationId xmlns:p14="http://schemas.microsoft.com/office/powerpoint/2010/main" val="236133140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6178735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135</a:t>
            </a:fld>
            <a:endParaRPr lang="ko-KR" altLang="en-US"/>
          </a:p>
        </p:txBody>
      </p:sp>
    </p:spTree>
    <p:extLst>
      <p:ext uri="{BB962C8B-B14F-4D97-AF65-F5344CB8AC3E}">
        <p14:creationId xmlns:p14="http://schemas.microsoft.com/office/powerpoint/2010/main" val="71507720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136</a:t>
            </a:fld>
            <a:endParaRPr lang="ko-KR" altLang="en-US"/>
          </a:p>
        </p:txBody>
      </p:sp>
    </p:spTree>
    <p:extLst>
      <p:ext uri="{BB962C8B-B14F-4D97-AF65-F5344CB8AC3E}">
        <p14:creationId xmlns:p14="http://schemas.microsoft.com/office/powerpoint/2010/main" val="19497425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137</a:t>
            </a:fld>
            <a:endParaRPr lang="ko-KR" altLang="en-US"/>
          </a:p>
        </p:txBody>
      </p:sp>
    </p:spTree>
    <p:extLst>
      <p:ext uri="{BB962C8B-B14F-4D97-AF65-F5344CB8AC3E}">
        <p14:creationId xmlns:p14="http://schemas.microsoft.com/office/powerpoint/2010/main" val="142409512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142741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139</a:t>
            </a:fld>
            <a:endParaRPr lang="ko-KR" altLang="en-US"/>
          </a:p>
        </p:txBody>
      </p:sp>
    </p:spTree>
    <p:extLst>
      <p:ext uri="{BB962C8B-B14F-4D97-AF65-F5344CB8AC3E}">
        <p14:creationId xmlns:p14="http://schemas.microsoft.com/office/powerpoint/2010/main" val="3714330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a:p>
        </p:txBody>
      </p:sp>
    </p:spTree>
    <p:extLst>
      <p:ext uri="{BB962C8B-B14F-4D97-AF65-F5344CB8AC3E}">
        <p14:creationId xmlns:p14="http://schemas.microsoft.com/office/powerpoint/2010/main" val="16845471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140</a:t>
            </a:fld>
            <a:endParaRPr lang="ko-KR" altLang="en-US"/>
          </a:p>
        </p:txBody>
      </p:sp>
    </p:spTree>
    <p:extLst>
      <p:ext uri="{BB962C8B-B14F-4D97-AF65-F5344CB8AC3E}">
        <p14:creationId xmlns:p14="http://schemas.microsoft.com/office/powerpoint/2010/main" val="109527834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141</a:t>
            </a:fld>
            <a:endParaRPr lang="ko-KR" altLang="en-US"/>
          </a:p>
        </p:txBody>
      </p:sp>
    </p:spTree>
    <p:extLst>
      <p:ext uri="{BB962C8B-B14F-4D97-AF65-F5344CB8AC3E}">
        <p14:creationId xmlns:p14="http://schemas.microsoft.com/office/powerpoint/2010/main" val="48681386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142</a:t>
            </a:fld>
            <a:endParaRPr lang="ko-KR" altLang="en-US"/>
          </a:p>
        </p:txBody>
      </p:sp>
    </p:spTree>
    <p:extLst>
      <p:ext uri="{BB962C8B-B14F-4D97-AF65-F5344CB8AC3E}">
        <p14:creationId xmlns:p14="http://schemas.microsoft.com/office/powerpoint/2010/main" val="56023916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143</a:t>
            </a:fld>
            <a:endParaRPr lang="ko-KR" altLang="en-US"/>
          </a:p>
        </p:txBody>
      </p:sp>
    </p:spTree>
    <p:extLst>
      <p:ext uri="{BB962C8B-B14F-4D97-AF65-F5344CB8AC3E}">
        <p14:creationId xmlns:p14="http://schemas.microsoft.com/office/powerpoint/2010/main" val="79794250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8425740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145</a:t>
            </a:fld>
            <a:endParaRPr lang="ko-KR" altLang="en-US"/>
          </a:p>
        </p:txBody>
      </p:sp>
    </p:spTree>
    <p:extLst>
      <p:ext uri="{BB962C8B-B14F-4D97-AF65-F5344CB8AC3E}">
        <p14:creationId xmlns:p14="http://schemas.microsoft.com/office/powerpoint/2010/main" val="218190164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146</a:t>
            </a:fld>
            <a:endParaRPr lang="ko-KR" altLang="en-US"/>
          </a:p>
        </p:txBody>
      </p:sp>
    </p:spTree>
    <p:extLst>
      <p:ext uri="{BB962C8B-B14F-4D97-AF65-F5344CB8AC3E}">
        <p14:creationId xmlns:p14="http://schemas.microsoft.com/office/powerpoint/2010/main" val="427126734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4754872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148</a:t>
            </a:fld>
            <a:endParaRPr lang="ko-KR" altLang="en-US"/>
          </a:p>
        </p:txBody>
      </p:sp>
    </p:spTree>
    <p:extLst>
      <p:ext uri="{BB962C8B-B14F-4D97-AF65-F5344CB8AC3E}">
        <p14:creationId xmlns:p14="http://schemas.microsoft.com/office/powerpoint/2010/main" val="418872197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149</a:t>
            </a:fld>
            <a:endParaRPr lang="ko-KR" altLang="en-US"/>
          </a:p>
        </p:txBody>
      </p:sp>
    </p:spTree>
    <p:extLst>
      <p:ext uri="{BB962C8B-B14F-4D97-AF65-F5344CB8AC3E}">
        <p14:creationId xmlns:p14="http://schemas.microsoft.com/office/powerpoint/2010/main" val="3030048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03085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a:p>
        </p:txBody>
      </p:sp>
    </p:spTree>
    <p:extLst>
      <p:ext uri="{BB962C8B-B14F-4D97-AF65-F5344CB8AC3E}">
        <p14:creationId xmlns:p14="http://schemas.microsoft.com/office/powerpoint/2010/main" val="2036151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76069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Algebraic system refers to a set that has an algebraic structure as the elements are combined with different calculations and relationships.</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a:t>
            </a:fld>
            <a:endParaRPr lang="ko-KR" altLang="en-US"/>
          </a:p>
        </p:txBody>
      </p:sp>
    </p:spTree>
    <p:extLst>
      <p:ext uri="{BB962C8B-B14F-4D97-AF65-F5344CB8AC3E}">
        <p14:creationId xmlns:p14="http://schemas.microsoft.com/office/powerpoint/2010/main" val="3225985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a:p>
        </p:txBody>
      </p:sp>
    </p:spTree>
    <p:extLst>
      <p:ext uri="{BB962C8B-B14F-4D97-AF65-F5344CB8AC3E}">
        <p14:creationId xmlns:p14="http://schemas.microsoft.com/office/powerpoint/2010/main" val="207956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a:p>
        </p:txBody>
      </p:sp>
    </p:spTree>
    <p:extLst>
      <p:ext uri="{BB962C8B-B14F-4D97-AF65-F5344CB8AC3E}">
        <p14:creationId xmlns:p14="http://schemas.microsoft.com/office/powerpoint/2010/main" val="3476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a:p>
        </p:txBody>
      </p:sp>
    </p:spTree>
    <p:extLst>
      <p:ext uri="{BB962C8B-B14F-4D97-AF65-F5344CB8AC3E}">
        <p14:creationId xmlns:p14="http://schemas.microsoft.com/office/powerpoint/2010/main" val="2073783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a:p>
        </p:txBody>
      </p:sp>
    </p:spTree>
    <p:extLst>
      <p:ext uri="{BB962C8B-B14F-4D97-AF65-F5344CB8AC3E}">
        <p14:creationId xmlns:p14="http://schemas.microsoft.com/office/powerpoint/2010/main" val="1433986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a:p>
        </p:txBody>
      </p:sp>
    </p:spTree>
    <p:extLst>
      <p:ext uri="{BB962C8B-B14F-4D97-AF65-F5344CB8AC3E}">
        <p14:creationId xmlns:p14="http://schemas.microsoft.com/office/powerpoint/2010/main" val="3184050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a:p>
        </p:txBody>
      </p:sp>
    </p:spTree>
    <p:extLst>
      <p:ext uri="{BB962C8B-B14F-4D97-AF65-F5344CB8AC3E}">
        <p14:creationId xmlns:p14="http://schemas.microsoft.com/office/powerpoint/2010/main" val="2523985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a:p>
        </p:txBody>
      </p:sp>
    </p:spTree>
    <p:extLst>
      <p:ext uri="{BB962C8B-B14F-4D97-AF65-F5344CB8AC3E}">
        <p14:creationId xmlns:p14="http://schemas.microsoft.com/office/powerpoint/2010/main" val="196634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a:p>
        </p:txBody>
      </p:sp>
    </p:spTree>
    <p:extLst>
      <p:ext uri="{BB962C8B-B14F-4D97-AF65-F5344CB8AC3E}">
        <p14:creationId xmlns:p14="http://schemas.microsoft.com/office/powerpoint/2010/main" val="2675616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281637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a:t>
            </a:fld>
            <a:endParaRPr lang="ko-KR" altLang="en-US"/>
          </a:p>
        </p:txBody>
      </p:sp>
    </p:spTree>
    <p:extLst>
      <p:ext uri="{BB962C8B-B14F-4D97-AF65-F5344CB8AC3E}">
        <p14:creationId xmlns:p14="http://schemas.microsoft.com/office/powerpoint/2010/main" val="2013213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a:p>
        </p:txBody>
      </p:sp>
    </p:spTree>
    <p:extLst>
      <p:ext uri="{BB962C8B-B14F-4D97-AF65-F5344CB8AC3E}">
        <p14:creationId xmlns:p14="http://schemas.microsoft.com/office/powerpoint/2010/main" val="788084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a:t>
            </a:fld>
            <a:endParaRPr lang="ko-KR" altLang="en-US"/>
          </a:p>
        </p:txBody>
      </p:sp>
    </p:spTree>
    <p:extLst>
      <p:ext uri="{BB962C8B-B14F-4D97-AF65-F5344CB8AC3E}">
        <p14:creationId xmlns:p14="http://schemas.microsoft.com/office/powerpoint/2010/main" val="3988020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dirty="0">
              <a:latin typeface="+mn-lt"/>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a:t>
            </a:fld>
            <a:endParaRPr lang="ko-KR" altLang="en-US"/>
          </a:p>
        </p:txBody>
      </p:sp>
    </p:spTree>
    <p:extLst>
      <p:ext uri="{BB962C8B-B14F-4D97-AF65-F5344CB8AC3E}">
        <p14:creationId xmlns:p14="http://schemas.microsoft.com/office/powerpoint/2010/main" val="2850944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a:p>
        </p:txBody>
      </p:sp>
    </p:spTree>
    <p:extLst>
      <p:ext uri="{BB962C8B-B14F-4D97-AF65-F5344CB8AC3E}">
        <p14:creationId xmlns:p14="http://schemas.microsoft.com/office/powerpoint/2010/main" val="20175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a:t>
            </a:fld>
            <a:endParaRPr lang="ko-KR" altLang="en-US"/>
          </a:p>
        </p:txBody>
      </p:sp>
    </p:spTree>
    <p:extLst>
      <p:ext uri="{BB962C8B-B14F-4D97-AF65-F5344CB8AC3E}">
        <p14:creationId xmlns:p14="http://schemas.microsoft.com/office/powerpoint/2010/main" val="1144757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a:t>
            </a:fld>
            <a:endParaRPr lang="ko-KR" altLang="en-US"/>
          </a:p>
        </p:txBody>
      </p:sp>
    </p:spTree>
    <p:extLst>
      <p:ext uri="{BB962C8B-B14F-4D97-AF65-F5344CB8AC3E}">
        <p14:creationId xmlns:p14="http://schemas.microsoft.com/office/powerpoint/2010/main" val="1721951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a:p>
        </p:txBody>
      </p:sp>
    </p:spTree>
    <p:extLst>
      <p:ext uri="{BB962C8B-B14F-4D97-AF65-F5344CB8AC3E}">
        <p14:creationId xmlns:p14="http://schemas.microsoft.com/office/powerpoint/2010/main" val="34810974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a:p>
        </p:txBody>
      </p:sp>
    </p:spTree>
    <p:extLst>
      <p:ext uri="{BB962C8B-B14F-4D97-AF65-F5344CB8AC3E}">
        <p14:creationId xmlns:p14="http://schemas.microsoft.com/office/powerpoint/2010/main" val="23016641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a:p>
        </p:txBody>
      </p:sp>
    </p:spTree>
    <p:extLst>
      <p:ext uri="{BB962C8B-B14F-4D97-AF65-F5344CB8AC3E}">
        <p14:creationId xmlns:p14="http://schemas.microsoft.com/office/powerpoint/2010/main" val="2859590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49131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a:t>
            </a:fld>
            <a:endParaRPr lang="ko-KR" altLang="en-US"/>
          </a:p>
        </p:txBody>
      </p:sp>
    </p:spTree>
    <p:extLst>
      <p:ext uri="{BB962C8B-B14F-4D97-AF65-F5344CB8AC3E}">
        <p14:creationId xmlns:p14="http://schemas.microsoft.com/office/powerpoint/2010/main" val="1831390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Euclidean distance between point A and origin is expressed as</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A∥by</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using a symbol </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and the distance between point A and B is written as </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A-B∥.</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function that calculates size of a vector is called Vector Norm, which will be discussed later. </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a:t>
            </a:fld>
            <a:endParaRPr lang="ko-KR" altLang="en-US"/>
          </a:p>
        </p:txBody>
      </p:sp>
    </p:spTree>
    <p:extLst>
      <p:ext uri="{BB962C8B-B14F-4D97-AF65-F5344CB8AC3E}">
        <p14:creationId xmlns:p14="http://schemas.microsoft.com/office/powerpoint/2010/main" val="2600313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8898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a:p>
        </p:txBody>
      </p:sp>
    </p:spTree>
    <p:extLst>
      <p:ext uri="{BB962C8B-B14F-4D97-AF65-F5344CB8AC3E}">
        <p14:creationId xmlns:p14="http://schemas.microsoft.com/office/powerpoint/2010/main" val="3068481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228051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a:t>
            </a:fld>
            <a:endParaRPr lang="ko-KR" altLang="en-US"/>
          </a:p>
        </p:txBody>
      </p:sp>
    </p:spTree>
    <p:extLst>
      <p:ext uri="{BB962C8B-B14F-4D97-AF65-F5344CB8AC3E}">
        <p14:creationId xmlns:p14="http://schemas.microsoft.com/office/powerpoint/2010/main" val="37953032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a:t>
            </a:fld>
            <a:endParaRPr lang="ko-KR" altLang="en-US"/>
          </a:p>
        </p:txBody>
      </p:sp>
    </p:spTree>
    <p:extLst>
      <p:ext uri="{BB962C8B-B14F-4D97-AF65-F5344CB8AC3E}">
        <p14:creationId xmlns:p14="http://schemas.microsoft.com/office/powerpoint/2010/main" val="2298696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a:t>
            </a:fld>
            <a:endParaRPr lang="ko-KR" altLang="en-US"/>
          </a:p>
        </p:txBody>
      </p:sp>
    </p:spTree>
    <p:extLst>
      <p:ext uri="{BB962C8B-B14F-4D97-AF65-F5344CB8AC3E}">
        <p14:creationId xmlns:p14="http://schemas.microsoft.com/office/powerpoint/2010/main" val="3619531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a:p>
        </p:txBody>
      </p:sp>
    </p:spTree>
    <p:extLst>
      <p:ext uri="{BB962C8B-B14F-4D97-AF65-F5344CB8AC3E}">
        <p14:creationId xmlns:p14="http://schemas.microsoft.com/office/powerpoint/2010/main" val="1458155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48310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a:t>
            </a:fld>
            <a:endParaRPr lang="ko-KR" altLang="en-US"/>
          </a:p>
        </p:txBody>
      </p:sp>
    </p:spTree>
    <p:extLst>
      <p:ext uri="{BB962C8B-B14F-4D97-AF65-F5344CB8AC3E}">
        <p14:creationId xmlns:p14="http://schemas.microsoft.com/office/powerpoint/2010/main" val="14518941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a:t>
            </a:fld>
            <a:endParaRPr lang="ko-KR" altLang="en-US"/>
          </a:p>
        </p:txBody>
      </p:sp>
    </p:spTree>
    <p:extLst>
      <p:ext uri="{BB962C8B-B14F-4D97-AF65-F5344CB8AC3E}">
        <p14:creationId xmlns:p14="http://schemas.microsoft.com/office/powerpoint/2010/main" val="3986266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a:t>
            </a:fld>
            <a:endParaRPr lang="ko-KR" altLang="en-US"/>
          </a:p>
        </p:txBody>
      </p:sp>
    </p:spTree>
    <p:extLst>
      <p:ext uri="{BB962C8B-B14F-4D97-AF65-F5344CB8AC3E}">
        <p14:creationId xmlns:p14="http://schemas.microsoft.com/office/powerpoint/2010/main" val="3178100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latin typeface="나눔스퀘어" panose="020B0600000101010101" pitchFamily="50" charset="-127"/>
                <a:ea typeface="나눔스퀘어" panose="020B0600000101010101" pitchFamily="50" charset="-127"/>
              </a:rPr>
              <a:t>Install Anaconda that includes Python.</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a:p>
        </p:txBody>
      </p:sp>
    </p:spTree>
    <p:extLst>
      <p:ext uri="{BB962C8B-B14F-4D97-AF65-F5344CB8AC3E}">
        <p14:creationId xmlns:p14="http://schemas.microsoft.com/office/powerpoint/2010/main" val="4409061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a:t>
            </a:fld>
            <a:endParaRPr lang="ko-KR" altLang="en-US"/>
          </a:p>
        </p:txBody>
      </p:sp>
    </p:spTree>
    <p:extLst>
      <p:ext uri="{BB962C8B-B14F-4D97-AF65-F5344CB8AC3E}">
        <p14:creationId xmlns:p14="http://schemas.microsoft.com/office/powerpoint/2010/main" val="1150899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a:t>
            </a:fld>
            <a:endParaRPr lang="ko-KR" altLang="en-US"/>
          </a:p>
        </p:txBody>
      </p:sp>
    </p:spTree>
    <p:extLst>
      <p:ext uri="{BB962C8B-B14F-4D97-AF65-F5344CB8AC3E}">
        <p14:creationId xmlns:p14="http://schemas.microsoft.com/office/powerpoint/2010/main" val="1182023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a:p>
        </p:txBody>
      </p:sp>
    </p:spTree>
    <p:extLst>
      <p:ext uri="{BB962C8B-B14F-4D97-AF65-F5344CB8AC3E}">
        <p14:creationId xmlns:p14="http://schemas.microsoft.com/office/powerpoint/2010/main" val="4139945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53</a:t>
            </a:fld>
            <a:endParaRPr lang="ko-KR" altLang="en-US"/>
          </a:p>
        </p:txBody>
      </p:sp>
    </p:spTree>
    <p:extLst>
      <p:ext uri="{BB962C8B-B14F-4D97-AF65-F5344CB8AC3E}">
        <p14:creationId xmlns:p14="http://schemas.microsoft.com/office/powerpoint/2010/main" val="23393289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54</a:t>
            </a:fld>
            <a:endParaRPr lang="ko-KR" altLang="en-US"/>
          </a:p>
        </p:txBody>
      </p:sp>
    </p:spTree>
    <p:extLst>
      <p:ext uri="{BB962C8B-B14F-4D97-AF65-F5344CB8AC3E}">
        <p14:creationId xmlns:p14="http://schemas.microsoft.com/office/powerpoint/2010/main" val="2845763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55</a:t>
            </a:fld>
            <a:endParaRPr lang="ko-KR" altLang="en-US"/>
          </a:p>
        </p:txBody>
      </p:sp>
    </p:spTree>
    <p:extLst>
      <p:ext uri="{BB962C8B-B14F-4D97-AF65-F5344CB8AC3E}">
        <p14:creationId xmlns:p14="http://schemas.microsoft.com/office/powerpoint/2010/main" val="17181915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a:p>
        </p:txBody>
      </p:sp>
    </p:spTree>
    <p:extLst>
      <p:ext uri="{BB962C8B-B14F-4D97-AF65-F5344CB8AC3E}">
        <p14:creationId xmlns:p14="http://schemas.microsoft.com/office/powerpoint/2010/main" val="1066409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a:p>
        </p:txBody>
      </p:sp>
    </p:spTree>
    <p:extLst>
      <p:ext uri="{BB962C8B-B14F-4D97-AF65-F5344CB8AC3E}">
        <p14:creationId xmlns:p14="http://schemas.microsoft.com/office/powerpoint/2010/main" val="820799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801596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59</a:t>
            </a:fld>
            <a:endParaRPr lang="ko-KR" altLang="en-US"/>
          </a:p>
        </p:txBody>
      </p:sp>
    </p:spTree>
    <p:extLst>
      <p:ext uri="{BB962C8B-B14F-4D97-AF65-F5344CB8AC3E}">
        <p14:creationId xmlns:p14="http://schemas.microsoft.com/office/powerpoint/2010/main" val="3855534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Anaconda</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is a Python and R programming language distribution for computer science (data science, application program for machine learning, large scale data processing, prediction analysis, etc.) for simplification of package management and distribution.</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a:p>
        </p:txBody>
      </p:sp>
    </p:spTree>
    <p:extLst>
      <p:ext uri="{BB962C8B-B14F-4D97-AF65-F5344CB8AC3E}">
        <p14:creationId xmlns:p14="http://schemas.microsoft.com/office/powerpoint/2010/main" val="7744089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60</a:t>
            </a:fld>
            <a:endParaRPr lang="ko-KR" altLang="en-US"/>
          </a:p>
        </p:txBody>
      </p:sp>
    </p:spTree>
    <p:extLst>
      <p:ext uri="{BB962C8B-B14F-4D97-AF65-F5344CB8AC3E}">
        <p14:creationId xmlns:p14="http://schemas.microsoft.com/office/powerpoint/2010/main" val="29165921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61</a:t>
            </a:fld>
            <a:endParaRPr lang="ko-KR" altLang="en-US"/>
          </a:p>
        </p:txBody>
      </p:sp>
    </p:spTree>
    <p:extLst>
      <p:ext uri="{BB962C8B-B14F-4D97-AF65-F5344CB8AC3E}">
        <p14:creationId xmlns:p14="http://schemas.microsoft.com/office/powerpoint/2010/main" val="16048690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62</a:t>
            </a:fld>
            <a:endParaRPr lang="ko-KR" altLang="en-US"/>
          </a:p>
        </p:txBody>
      </p:sp>
    </p:spTree>
    <p:extLst>
      <p:ext uri="{BB962C8B-B14F-4D97-AF65-F5344CB8AC3E}">
        <p14:creationId xmlns:p14="http://schemas.microsoft.com/office/powerpoint/2010/main" val="40133545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63</a:t>
            </a:fld>
            <a:endParaRPr lang="ko-KR" altLang="en-US"/>
          </a:p>
        </p:txBody>
      </p:sp>
    </p:spTree>
    <p:extLst>
      <p:ext uri="{BB962C8B-B14F-4D97-AF65-F5344CB8AC3E}">
        <p14:creationId xmlns:p14="http://schemas.microsoft.com/office/powerpoint/2010/main" val="34744044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a:p>
        </p:txBody>
      </p:sp>
    </p:spTree>
    <p:extLst>
      <p:ext uri="{BB962C8B-B14F-4D97-AF65-F5344CB8AC3E}">
        <p14:creationId xmlns:p14="http://schemas.microsoft.com/office/powerpoint/2010/main" val="4094802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a:p>
        </p:txBody>
      </p:sp>
    </p:spTree>
    <p:extLst>
      <p:ext uri="{BB962C8B-B14F-4D97-AF65-F5344CB8AC3E}">
        <p14:creationId xmlns:p14="http://schemas.microsoft.com/office/powerpoint/2010/main" val="2281262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a:p>
        </p:txBody>
      </p:sp>
    </p:spTree>
    <p:extLst>
      <p:ext uri="{BB962C8B-B14F-4D97-AF65-F5344CB8AC3E}">
        <p14:creationId xmlns:p14="http://schemas.microsoft.com/office/powerpoint/2010/main" val="22129572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t>Note:</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40560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68</a:t>
            </a:fld>
            <a:endParaRPr lang="ko-KR" altLang="en-US"/>
          </a:p>
        </p:txBody>
      </p:sp>
    </p:spTree>
    <p:extLst>
      <p:ext uri="{BB962C8B-B14F-4D97-AF65-F5344CB8AC3E}">
        <p14:creationId xmlns:p14="http://schemas.microsoft.com/office/powerpoint/2010/main" val="8360047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69</a:t>
            </a:fld>
            <a:endParaRPr lang="ko-KR" altLang="en-US"/>
          </a:p>
        </p:txBody>
      </p:sp>
    </p:spTree>
    <p:extLst>
      <p:ext uri="{BB962C8B-B14F-4D97-AF65-F5344CB8AC3E}">
        <p14:creationId xmlns:p14="http://schemas.microsoft.com/office/powerpoint/2010/main" val="3571025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display may look different.</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a:t>
            </a:fld>
            <a:endParaRPr lang="ko-KR" altLang="en-US"/>
          </a:p>
        </p:txBody>
      </p:sp>
    </p:spTree>
    <p:extLst>
      <p:ext uri="{BB962C8B-B14F-4D97-AF65-F5344CB8AC3E}">
        <p14:creationId xmlns:p14="http://schemas.microsoft.com/office/powerpoint/2010/main" val="4257143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70</a:t>
            </a:fld>
            <a:endParaRPr lang="ko-KR" altLang="en-US"/>
          </a:p>
        </p:txBody>
      </p:sp>
    </p:spTree>
    <p:extLst>
      <p:ext uri="{BB962C8B-B14F-4D97-AF65-F5344CB8AC3E}">
        <p14:creationId xmlns:p14="http://schemas.microsoft.com/office/powerpoint/2010/main" val="38492367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71</a:t>
            </a:fld>
            <a:endParaRPr lang="ko-KR" altLang="en-US"/>
          </a:p>
        </p:txBody>
      </p:sp>
    </p:spTree>
    <p:extLst>
      <p:ext uri="{BB962C8B-B14F-4D97-AF65-F5344CB8AC3E}">
        <p14:creationId xmlns:p14="http://schemas.microsoft.com/office/powerpoint/2010/main" val="40335041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742184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In mathematics, monotonic function is a function that preserves</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the</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given</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order.</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Geometrically, the monotonic function of real numbers increases or continuously falls from left to right .</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73</a:t>
            </a:fld>
            <a:endParaRPr lang="ko-KR" altLang="en-US"/>
          </a:p>
        </p:txBody>
      </p:sp>
    </p:spTree>
    <p:extLst>
      <p:ext uri="{BB962C8B-B14F-4D97-AF65-F5344CB8AC3E}">
        <p14:creationId xmlns:p14="http://schemas.microsoft.com/office/powerpoint/2010/main" val="19950598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a:p>
        </p:txBody>
      </p:sp>
    </p:spTree>
    <p:extLst>
      <p:ext uri="{BB962C8B-B14F-4D97-AF65-F5344CB8AC3E}">
        <p14:creationId xmlns:p14="http://schemas.microsoft.com/office/powerpoint/2010/main" val="42454467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962089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76</a:t>
            </a:fld>
            <a:endParaRPr lang="ko-KR" altLang="en-US"/>
          </a:p>
        </p:txBody>
      </p:sp>
    </p:spTree>
    <p:extLst>
      <p:ext uri="{BB962C8B-B14F-4D97-AF65-F5344CB8AC3E}">
        <p14:creationId xmlns:p14="http://schemas.microsoft.com/office/powerpoint/2010/main" val="18011194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77</a:t>
            </a:fld>
            <a:endParaRPr lang="ko-KR" altLang="en-US"/>
          </a:p>
        </p:txBody>
      </p:sp>
    </p:spTree>
    <p:extLst>
      <p:ext uri="{BB962C8B-B14F-4D97-AF65-F5344CB8AC3E}">
        <p14:creationId xmlns:p14="http://schemas.microsoft.com/office/powerpoint/2010/main" val="21912224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9880253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79</a:t>
            </a:fld>
            <a:endParaRPr lang="ko-KR" altLang="en-US"/>
          </a:p>
        </p:txBody>
      </p:sp>
    </p:spTree>
    <p:extLst>
      <p:ext uri="{BB962C8B-B14F-4D97-AF65-F5344CB8AC3E}">
        <p14:creationId xmlns:p14="http://schemas.microsoft.com/office/powerpoint/2010/main" val="3272838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When</a:t>
            </a:r>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it asks to add Anaconda to PATH environment, it is recommended to process installation after checking the </a:t>
            </a:r>
            <a:r>
              <a:rPr lang="en-US" altLang="ko-KR" dirty="0">
                <a:latin typeface="나눔스퀘어" panose="020B0600000101010101" pitchFamily="50" charset="-127"/>
                <a:ea typeface="나눔스퀘어" panose="020B0600000101010101" pitchFamily="50" charset="-127"/>
              </a:rPr>
              <a:t>Add Anaconda to my PATH environment variable.</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a:p>
        </p:txBody>
      </p:sp>
    </p:spTree>
    <p:extLst>
      <p:ext uri="{BB962C8B-B14F-4D97-AF65-F5344CB8AC3E}">
        <p14:creationId xmlns:p14="http://schemas.microsoft.com/office/powerpoint/2010/main" val="23368643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80</a:t>
            </a:fld>
            <a:endParaRPr lang="ko-KR" altLang="en-US"/>
          </a:p>
        </p:txBody>
      </p:sp>
    </p:spTree>
    <p:extLst>
      <p:ext uri="{BB962C8B-B14F-4D97-AF65-F5344CB8AC3E}">
        <p14:creationId xmlns:p14="http://schemas.microsoft.com/office/powerpoint/2010/main" val="14601057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a:p>
        </p:txBody>
      </p:sp>
    </p:spTree>
    <p:extLst>
      <p:ext uri="{BB962C8B-B14F-4D97-AF65-F5344CB8AC3E}">
        <p14:creationId xmlns:p14="http://schemas.microsoft.com/office/powerpoint/2010/main" val="3268299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82</a:t>
            </a:fld>
            <a:endParaRPr lang="ko-KR" altLang="en-US"/>
          </a:p>
        </p:txBody>
      </p:sp>
    </p:spTree>
    <p:extLst>
      <p:ext uri="{BB962C8B-B14F-4D97-AF65-F5344CB8AC3E}">
        <p14:creationId xmlns:p14="http://schemas.microsoft.com/office/powerpoint/2010/main" val="40473482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203657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84</a:t>
            </a:fld>
            <a:endParaRPr lang="ko-KR" altLang="en-US"/>
          </a:p>
        </p:txBody>
      </p:sp>
    </p:spTree>
    <p:extLst>
      <p:ext uri="{BB962C8B-B14F-4D97-AF65-F5344CB8AC3E}">
        <p14:creationId xmlns:p14="http://schemas.microsoft.com/office/powerpoint/2010/main" val="37536192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126176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86</a:t>
            </a:fld>
            <a:endParaRPr lang="ko-KR" altLang="en-US"/>
          </a:p>
        </p:txBody>
      </p:sp>
    </p:spTree>
    <p:extLst>
      <p:ext uri="{BB962C8B-B14F-4D97-AF65-F5344CB8AC3E}">
        <p14:creationId xmlns:p14="http://schemas.microsoft.com/office/powerpoint/2010/main" val="37746868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87</a:t>
            </a:fld>
            <a:endParaRPr lang="ko-KR" altLang="en-US"/>
          </a:p>
        </p:txBody>
      </p:sp>
    </p:spTree>
    <p:extLst>
      <p:ext uri="{BB962C8B-B14F-4D97-AF65-F5344CB8AC3E}">
        <p14:creationId xmlns:p14="http://schemas.microsoft.com/office/powerpoint/2010/main" val="15360203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792696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89</a:t>
            </a:fld>
            <a:endParaRPr lang="ko-KR" altLang="en-US"/>
          </a:p>
        </p:txBody>
      </p:sp>
    </p:spTree>
    <p:extLst>
      <p:ext uri="{BB962C8B-B14F-4D97-AF65-F5344CB8AC3E}">
        <p14:creationId xmlns:p14="http://schemas.microsoft.com/office/powerpoint/2010/main" val="4058754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a:p>
        </p:txBody>
      </p:sp>
    </p:spTree>
    <p:extLst>
      <p:ext uri="{BB962C8B-B14F-4D97-AF65-F5344CB8AC3E}">
        <p14:creationId xmlns:p14="http://schemas.microsoft.com/office/powerpoint/2010/main" val="20354777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196447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91</a:t>
            </a:fld>
            <a:endParaRPr lang="ko-KR" altLang="en-US"/>
          </a:p>
        </p:txBody>
      </p:sp>
    </p:spTree>
    <p:extLst>
      <p:ext uri="{BB962C8B-B14F-4D97-AF65-F5344CB8AC3E}">
        <p14:creationId xmlns:p14="http://schemas.microsoft.com/office/powerpoint/2010/main" val="7961676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7100616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93</a:t>
            </a:fld>
            <a:endParaRPr lang="ko-KR" altLang="en-US"/>
          </a:p>
        </p:txBody>
      </p:sp>
    </p:spTree>
    <p:extLst>
      <p:ext uri="{BB962C8B-B14F-4D97-AF65-F5344CB8AC3E}">
        <p14:creationId xmlns:p14="http://schemas.microsoft.com/office/powerpoint/2010/main" val="21541280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757843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95</a:t>
            </a:fld>
            <a:endParaRPr lang="ko-KR" altLang="en-US"/>
          </a:p>
        </p:txBody>
      </p:sp>
    </p:spTree>
    <p:extLst>
      <p:ext uri="{BB962C8B-B14F-4D97-AF65-F5344CB8AC3E}">
        <p14:creationId xmlns:p14="http://schemas.microsoft.com/office/powerpoint/2010/main" val="13678694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96</a:t>
            </a:fld>
            <a:endParaRPr lang="ko-KR" altLang="en-US"/>
          </a:p>
        </p:txBody>
      </p:sp>
    </p:spTree>
    <p:extLst>
      <p:ext uri="{BB962C8B-B14F-4D97-AF65-F5344CB8AC3E}">
        <p14:creationId xmlns:p14="http://schemas.microsoft.com/office/powerpoint/2010/main" val="38449410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97</a:t>
            </a:fld>
            <a:endParaRPr lang="ko-KR" altLang="en-US"/>
          </a:p>
        </p:txBody>
      </p:sp>
    </p:spTree>
    <p:extLst>
      <p:ext uri="{BB962C8B-B14F-4D97-AF65-F5344CB8AC3E}">
        <p14:creationId xmlns:p14="http://schemas.microsoft.com/office/powerpoint/2010/main" val="4283066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98</a:t>
            </a:fld>
            <a:endParaRPr lang="ko-KR" altLang="en-US"/>
          </a:p>
        </p:txBody>
      </p:sp>
    </p:spTree>
    <p:extLst>
      <p:ext uri="{BB962C8B-B14F-4D97-AF65-F5344CB8AC3E}">
        <p14:creationId xmlns:p14="http://schemas.microsoft.com/office/powerpoint/2010/main" val="1739986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99</a:t>
            </a:fld>
            <a:endParaRPr lang="ko-KR" altLang="en-US"/>
          </a:p>
        </p:txBody>
      </p:sp>
    </p:spTree>
    <p:extLst>
      <p:ext uri="{BB962C8B-B14F-4D97-AF65-F5344CB8AC3E}">
        <p14:creationId xmlns:p14="http://schemas.microsoft.com/office/powerpoint/2010/main" val="323957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6"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19241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xmlns=""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a:p>
        </p:txBody>
      </p:sp>
      <p:sp>
        <p:nvSpPr>
          <p:cNvPr id="7" name="직사각형 6">
            <a:extLst>
              <a:ext uri="{FF2B5EF4-FFF2-40B4-BE49-F238E27FC236}">
                <a16:creationId xmlns:a16="http://schemas.microsoft.com/office/drawing/2014/main" xmlns=""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2023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xmlns=""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37630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726668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682822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xmlns="" id="{1B2B22C2-BBD9-4044-B049-D10CDF14FDE6}"/>
              </a:ext>
            </a:extLst>
          </p:cNvPr>
          <p:cNvSpPr txBox="1">
            <a:spLocks/>
          </p:cNvSpPr>
          <p:nvPr userDrawn="1"/>
        </p:nvSpPr>
        <p:spPr>
          <a:xfrm>
            <a:off x="6324398" y="6347711"/>
            <a:ext cx="243335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11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11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
        <p:nvSpPr>
          <p:cNvPr id="3" name="슬라이드 번호 개체 틀 15">
            <a:extLst>
              <a:ext uri="{FF2B5EF4-FFF2-40B4-BE49-F238E27FC236}">
                <a16:creationId xmlns:a16="http://schemas.microsoft.com/office/drawing/2014/main" xmlns="" id="{8C6D6C91-60C1-41CF-B03F-1735A6A41637}"/>
              </a:ext>
            </a:extLst>
          </p:cNvPr>
          <p:cNvSpPr txBox="1">
            <a:spLocks/>
          </p:cNvSpPr>
          <p:nvPr userDrawn="1"/>
        </p:nvSpPr>
        <p:spPr>
          <a:xfrm>
            <a:off x="8805867" y="6347726"/>
            <a:ext cx="538163"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1619975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3252172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593210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340868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971237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216385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 name="그룹 2">
            <a:extLst>
              <a:ext uri="{FF2B5EF4-FFF2-40B4-BE49-F238E27FC236}">
                <a16:creationId xmlns:a16="http://schemas.microsoft.com/office/drawing/2014/main" xmlns=""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a16="http://schemas.microsoft.com/office/drawing/2014/main" xmlns=""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a16="http://schemas.microsoft.com/office/drawing/2014/main" xmlns=""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6" name="그룹 15">
            <a:extLst>
              <a:ext uri="{FF2B5EF4-FFF2-40B4-BE49-F238E27FC236}">
                <a16:creationId xmlns:a16="http://schemas.microsoft.com/office/drawing/2014/main" xmlns=""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a16="http://schemas.microsoft.com/office/drawing/2014/main" xmlns=""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8" name="직사각형 17">
              <a:extLst>
                <a:ext uri="{FF2B5EF4-FFF2-40B4-BE49-F238E27FC236}">
                  <a16:creationId xmlns:a16="http://schemas.microsoft.com/office/drawing/2014/main" xmlns=""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9" name="직사각형 18">
              <a:extLst>
                <a:ext uri="{FF2B5EF4-FFF2-40B4-BE49-F238E27FC236}">
                  <a16:creationId xmlns:a16="http://schemas.microsoft.com/office/drawing/2014/main" xmlns=""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grpSp>
      <p:sp>
        <p:nvSpPr>
          <p:cNvPr id="20"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69602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xmlns=""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xmlns=""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3" name="직사각형 52">
              <a:extLst>
                <a:ext uri="{FF2B5EF4-FFF2-40B4-BE49-F238E27FC236}">
                  <a16:creationId xmlns:a16="http://schemas.microsoft.com/office/drawing/2014/main" xmlns=""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4" name="이등변 삼각형 53">
              <a:extLst>
                <a:ext uri="{FF2B5EF4-FFF2-40B4-BE49-F238E27FC236}">
                  <a16:creationId xmlns:a16="http://schemas.microsoft.com/office/drawing/2014/main" xmlns=""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7" name="그룹 16">
            <a:extLst>
              <a:ext uri="{FF2B5EF4-FFF2-40B4-BE49-F238E27FC236}">
                <a16:creationId xmlns:a16="http://schemas.microsoft.com/office/drawing/2014/main" xmlns=""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xmlns=""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xmlns=""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xmlns=""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xmlns=""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xmlns=""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8" name="그룹 7">
            <a:extLst>
              <a:ext uri="{FF2B5EF4-FFF2-40B4-BE49-F238E27FC236}">
                <a16:creationId xmlns:a16="http://schemas.microsoft.com/office/drawing/2014/main" xmlns=""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xmlns=""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xmlns=""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xmlns=""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xmlns=""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xmlns=""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xmlns=""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xmlns=""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xmlns=""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xmlns=""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5" name="그룹 34">
              <a:extLst>
                <a:ext uri="{FF2B5EF4-FFF2-40B4-BE49-F238E27FC236}">
                  <a16:creationId xmlns:a16="http://schemas.microsoft.com/office/drawing/2014/main" xmlns=""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xmlns=""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xmlns=""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xmlns=""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xmlns=""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grpSp>
        <p:nvGrpSpPr>
          <p:cNvPr id="40" name="그룹 39">
            <a:extLst>
              <a:ext uri="{FF2B5EF4-FFF2-40B4-BE49-F238E27FC236}">
                <a16:creationId xmlns:a16="http://schemas.microsoft.com/office/drawing/2014/main" xmlns=""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xmlns=""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a16="http://schemas.microsoft.com/office/drawing/2014/main" xmlns=""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257613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xmlns=""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xmlns=""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xmlns=""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xmlns=""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xmlns=""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xmlns=""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7" name="그룹 6">
            <a:extLst>
              <a:ext uri="{FF2B5EF4-FFF2-40B4-BE49-F238E27FC236}">
                <a16:creationId xmlns:a16="http://schemas.microsoft.com/office/drawing/2014/main" xmlns=""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xmlns=""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24" name="그룹 23">
              <a:extLst>
                <a:ext uri="{FF2B5EF4-FFF2-40B4-BE49-F238E27FC236}">
                  <a16:creationId xmlns:a16="http://schemas.microsoft.com/office/drawing/2014/main" xmlns=""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xmlns=""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xmlns=""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xmlns=""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xmlns=""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xmlns=""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xmlns=""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xmlns=""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xmlns=""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40" name="그룹 39">
              <a:extLst>
                <a:ext uri="{FF2B5EF4-FFF2-40B4-BE49-F238E27FC236}">
                  <a16:creationId xmlns:a16="http://schemas.microsoft.com/office/drawing/2014/main" xmlns=""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xmlns=""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a16="http://schemas.microsoft.com/office/drawing/2014/main" xmlns=""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5"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05139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 name="직사각형 4">
            <a:extLst>
              <a:ext uri="{FF2B5EF4-FFF2-40B4-BE49-F238E27FC236}">
                <a16:creationId xmlns:a16="http://schemas.microsoft.com/office/drawing/2014/main" xmlns=""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xmlns=""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xmlns=""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a16="http://schemas.microsoft.com/office/drawing/2014/main" xmlns=""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xmlns=""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xmlns=""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3"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8517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89549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2282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7" r:id="rId14"/>
    <p:sldLayoutId id="2147483731" r:id="rId15"/>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00.xml"/><Relationship Id="rId1" Type="http://schemas.openxmlformats.org/officeDocument/2006/relationships/slideLayout" Target="../slideLayouts/slideLayout4.xml"/><Relationship Id="rId5" Type="http://schemas.openxmlformats.org/officeDocument/2006/relationships/image" Target="../media/image145.png"/><Relationship Id="rId4" Type="http://schemas.openxmlformats.org/officeDocument/2006/relationships/image" Target="../media/image210.png"/></Relationships>
</file>

<file path=ppt/slides/_rels/slide10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01.xml"/><Relationship Id="rId1" Type="http://schemas.openxmlformats.org/officeDocument/2006/relationships/slideLayout" Target="../slideLayouts/slideLayout4.xml"/><Relationship Id="rId5" Type="http://schemas.openxmlformats.org/officeDocument/2006/relationships/image" Target="../media/image156.png"/><Relationship Id="rId4" Type="http://schemas.openxmlformats.org/officeDocument/2006/relationships/image" Target="../media/image213.png"/></Relationships>
</file>

<file path=ppt/slides/_rels/slide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0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03.xml"/><Relationship Id="rId1" Type="http://schemas.openxmlformats.org/officeDocument/2006/relationships/slideLayout" Target="../slideLayouts/slideLayout4.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04.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png"/><Relationship Id="rId18" Type="http://schemas.openxmlformats.org/officeDocument/2006/relationships/image" Target="../media/image231.png"/><Relationship Id="rId3" Type="http://schemas.openxmlformats.org/officeDocument/2006/relationships/image" Target="../media/image214.png"/><Relationship Id="rId7" Type="http://schemas.openxmlformats.org/officeDocument/2006/relationships/image" Target="../media/image220.png"/><Relationship Id="rId12" Type="http://schemas.openxmlformats.org/officeDocument/2006/relationships/image" Target="../media/image225.png"/><Relationship Id="rId17" Type="http://schemas.openxmlformats.org/officeDocument/2006/relationships/image" Target="../media/image230.png"/><Relationship Id="rId2" Type="http://schemas.openxmlformats.org/officeDocument/2006/relationships/notesSlide" Target="../notesSlides/notesSlide104.xml"/><Relationship Id="rId16" Type="http://schemas.openxmlformats.org/officeDocument/2006/relationships/image" Target="../media/image229.png"/><Relationship Id="rId1" Type="http://schemas.openxmlformats.org/officeDocument/2006/relationships/slideLayout" Target="../slideLayouts/slideLayout4.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5.png"/><Relationship Id="rId15" Type="http://schemas.openxmlformats.org/officeDocument/2006/relationships/image" Target="../media/image228.png"/><Relationship Id="rId10" Type="http://schemas.openxmlformats.org/officeDocument/2006/relationships/image" Target="../media/image223.png"/><Relationship Id="rId19" Type="http://schemas.openxmlformats.org/officeDocument/2006/relationships/image" Target="../media/image232.png"/><Relationship Id="rId4" Type="http://schemas.openxmlformats.org/officeDocument/2006/relationships/image" Target="../media/image2111.png"/><Relationship Id="rId9" Type="http://schemas.openxmlformats.org/officeDocument/2006/relationships/image" Target="../media/image222.png"/><Relationship Id="rId14" Type="http://schemas.openxmlformats.org/officeDocument/2006/relationships/image" Target="../media/image227.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notesSlide" Target="../notesSlides/notesSlide106.xml"/><Relationship Id="rId1" Type="http://schemas.openxmlformats.org/officeDocument/2006/relationships/slideLayout" Target="../slideLayouts/slideLayout4.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10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image" Target="../media/image244.png"/><Relationship Id="rId4" Type="http://schemas.openxmlformats.org/officeDocument/2006/relationships/image" Target="../media/image169.png"/></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9.xml"/><Relationship Id="rId1" Type="http://schemas.openxmlformats.org/officeDocument/2006/relationships/slideLayout" Target="../slideLayouts/slideLayout4.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8" Type="http://schemas.openxmlformats.org/officeDocument/2006/relationships/image" Target="../media/image2460.png"/><Relationship Id="rId3" Type="http://schemas.openxmlformats.org/officeDocument/2006/relationships/image" Target="../media/image11.png"/><Relationship Id="rId7" Type="http://schemas.openxmlformats.org/officeDocument/2006/relationships/image" Target="../media/image2450.png"/><Relationship Id="rId2" Type="http://schemas.openxmlformats.org/officeDocument/2006/relationships/notesSlide" Target="../notesSlides/notesSlide110.xml"/><Relationship Id="rId1" Type="http://schemas.openxmlformats.org/officeDocument/2006/relationships/slideLayout" Target="../slideLayouts/slideLayout4.xml"/><Relationship Id="rId6" Type="http://schemas.openxmlformats.org/officeDocument/2006/relationships/image" Target="../media/image251.png"/><Relationship Id="rId11" Type="http://schemas.openxmlformats.org/officeDocument/2006/relationships/image" Target="../media/image246.png"/><Relationship Id="rId5" Type="http://schemas.openxmlformats.org/officeDocument/2006/relationships/image" Target="../media/image2420.png"/><Relationship Id="rId10" Type="http://schemas.openxmlformats.org/officeDocument/2006/relationships/image" Target="../media/image2480.png"/><Relationship Id="rId4" Type="http://schemas.openxmlformats.org/officeDocument/2006/relationships/image" Target="../media/image245.png"/><Relationship Id="rId9" Type="http://schemas.openxmlformats.org/officeDocument/2006/relationships/image" Target="../media/image2470.png"/></Relationships>
</file>

<file path=ppt/slides/_rels/slide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1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1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14.xml"/><Relationship Id="rId1" Type="http://schemas.openxmlformats.org/officeDocument/2006/relationships/slideLayout" Target="../slideLayouts/slideLayout4.xml"/><Relationship Id="rId5" Type="http://schemas.openxmlformats.org/officeDocument/2006/relationships/image" Target="../media/image253.png"/><Relationship Id="rId4" Type="http://schemas.openxmlformats.org/officeDocument/2006/relationships/image" Target="../media/image11.png"/></Relationships>
</file>

<file path=ppt/slides/_rels/slide11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5.xml"/><Relationship Id="rId1" Type="http://schemas.openxmlformats.org/officeDocument/2006/relationships/slideLayout" Target="../slideLayouts/slideLayout4.xml"/><Relationship Id="rId5" Type="http://schemas.openxmlformats.org/officeDocument/2006/relationships/image" Target="../media/image252.png"/><Relationship Id="rId4" Type="http://schemas.openxmlformats.org/officeDocument/2006/relationships/image" Target="../media/image11.png"/></Relationships>
</file>

<file path=ppt/slides/_rels/slide116.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image" Target="../media/image11.png"/><Relationship Id="rId7" Type="http://schemas.openxmlformats.org/officeDocument/2006/relationships/image" Target="../media/image256.png"/><Relationship Id="rId2" Type="http://schemas.openxmlformats.org/officeDocument/2006/relationships/notesSlide" Target="../notesSlides/notesSlide116.xml"/><Relationship Id="rId1" Type="http://schemas.openxmlformats.org/officeDocument/2006/relationships/slideLayout" Target="../slideLayouts/slideLayout4.xml"/><Relationship Id="rId6" Type="http://schemas.openxmlformats.org/officeDocument/2006/relationships/image" Target="../media/image2500.png"/><Relationship Id="rId5" Type="http://schemas.openxmlformats.org/officeDocument/2006/relationships/image" Target="../media/image2471.png"/><Relationship Id="rId4" Type="http://schemas.openxmlformats.org/officeDocument/2006/relationships/image" Target="../media/image254.png"/></Relationships>
</file>

<file path=ppt/slides/_rels/slide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1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2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2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3.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image" Target="../media/image259.png"/><Relationship Id="rId7" Type="http://schemas.openxmlformats.org/officeDocument/2006/relationships/image" Target="../media/image267.png"/><Relationship Id="rId2" Type="http://schemas.openxmlformats.org/officeDocument/2006/relationships/notesSlide" Target="../notesSlides/notesSlide123.xml"/><Relationship Id="rId1" Type="http://schemas.openxmlformats.org/officeDocument/2006/relationships/slideLayout" Target="../slideLayouts/slideLayout4.xml"/><Relationship Id="rId6" Type="http://schemas.openxmlformats.org/officeDocument/2006/relationships/image" Target="../media/image266.png"/><Relationship Id="rId5" Type="http://schemas.openxmlformats.org/officeDocument/2006/relationships/image" Target="../media/image11.png"/><Relationship Id="rId10" Type="http://schemas.openxmlformats.org/officeDocument/2006/relationships/image" Target="../media/image271.png"/><Relationship Id="rId4" Type="http://schemas.openxmlformats.org/officeDocument/2006/relationships/image" Target="../media/image262.png"/><Relationship Id="rId9" Type="http://schemas.openxmlformats.org/officeDocument/2006/relationships/image" Target="../media/image263.png"/></Relationships>
</file>

<file path=ppt/slides/_rels/slide1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5.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25.xml"/><Relationship Id="rId1" Type="http://schemas.openxmlformats.org/officeDocument/2006/relationships/slideLayout" Target="../slideLayouts/slideLayout4.xml"/><Relationship Id="rId6" Type="http://schemas.openxmlformats.org/officeDocument/2006/relationships/image" Target="../media/image170.jpeg"/><Relationship Id="rId5" Type="http://schemas.openxmlformats.org/officeDocument/2006/relationships/image" Target="../media/image11.png"/><Relationship Id="rId4" Type="http://schemas.openxmlformats.org/officeDocument/2006/relationships/image" Target="../media/image272.png"/></Relationships>
</file>

<file path=ppt/slides/_rels/slide12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26.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270.png"/></Relationships>
</file>

<file path=ppt/slides/_rels/slide127.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4.png"/><Relationship Id="rId3" Type="http://schemas.openxmlformats.org/officeDocument/2006/relationships/image" Target="../media/image273.png"/><Relationship Id="rId7" Type="http://schemas.openxmlformats.org/officeDocument/2006/relationships/image" Target="../media/image276.png"/><Relationship Id="rId12" Type="http://schemas.openxmlformats.org/officeDocument/2006/relationships/image" Target="../media/image283.png"/><Relationship Id="rId2" Type="http://schemas.openxmlformats.org/officeDocument/2006/relationships/notesSlide" Target="../notesSlides/notesSlide127.xml"/><Relationship Id="rId1" Type="http://schemas.openxmlformats.org/officeDocument/2006/relationships/slideLayout" Target="../slideLayouts/slideLayout4.xml"/><Relationship Id="rId6" Type="http://schemas.openxmlformats.org/officeDocument/2006/relationships/image" Target="../media/image281.png"/><Relationship Id="rId11" Type="http://schemas.openxmlformats.org/officeDocument/2006/relationships/image" Target="../media/image2730.png"/><Relationship Id="rId5" Type="http://schemas.openxmlformats.org/officeDocument/2006/relationships/image" Target="../media/image280.png"/><Relationship Id="rId15" Type="http://schemas.openxmlformats.org/officeDocument/2006/relationships/image" Target="../media/image285.png"/><Relationship Id="rId10" Type="http://schemas.openxmlformats.org/officeDocument/2006/relationships/image" Target="../media/image279.png"/><Relationship Id="rId4" Type="http://schemas.openxmlformats.org/officeDocument/2006/relationships/image" Target="../media/image11.png"/><Relationship Id="rId9" Type="http://schemas.openxmlformats.org/officeDocument/2006/relationships/image" Target="../media/image278.png"/><Relationship Id="rId14" Type="http://schemas.openxmlformats.org/officeDocument/2006/relationships/image" Target="../media/image274.png"/></Relationships>
</file>

<file path=ppt/slides/_rels/slide128.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2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3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1.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3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32.xml"/><Relationship Id="rId1" Type="http://schemas.openxmlformats.org/officeDocument/2006/relationships/slideLayout" Target="../slideLayouts/slideLayout4.xml"/><Relationship Id="rId5" Type="http://schemas.openxmlformats.org/officeDocument/2006/relationships/image" Target="../media/image172.png"/><Relationship Id="rId4" Type="http://schemas.openxmlformats.org/officeDocument/2006/relationships/image" Target="../media/image11.png"/></Relationships>
</file>

<file path=ppt/slides/_rels/slide133.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3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208.png"/></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13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6.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36.xml"/><Relationship Id="rId1" Type="http://schemas.openxmlformats.org/officeDocument/2006/relationships/slideLayout" Target="../slideLayouts/slideLayout4.xml"/><Relationship Id="rId6" Type="http://schemas.openxmlformats.org/officeDocument/2006/relationships/image" Target="../media/image291.png"/><Relationship Id="rId5" Type="http://schemas.openxmlformats.org/officeDocument/2006/relationships/image" Target="../media/image11.png"/><Relationship Id="rId4" Type="http://schemas.openxmlformats.org/officeDocument/2006/relationships/image" Target="../media/image211.png"/></Relationships>
</file>

<file path=ppt/slides/_rels/slide137.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37.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239.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9.xml"/><Relationship Id="rId1" Type="http://schemas.openxmlformats.org/officeDocument/2006/relationships/slideLayout" Target="../slideLayouts/slideLayout4.xml"/><Relationship Id="rId5" Type="http://schemas.openxmlformats.org/officeDocument/2006/relationships/image" Target="../media/image297.png"/><Relationship Id="rId4" Type="http://schemas.openxmlformats.org/officeDocument/2006/relationships/image" Target="../media/image296.png"/></Relationships>
</file>

<file path=ppt/slides/_rels/slide14.xml.rels><?xml version="1.0" encoding="UTF-8" standalone="yes"?>
<Relationships xmlns="http://schemas.openxmlformats.org/package/2006/relationships"><Relationship Id="rId3" Type="http://schemas.openxmlformats.org/officeDocument/2006/relationships/image" Target="../media/image2110.png"/><Relationship Id="rId7" Type="http://schemas.openxmlformats.org/officeDocument/2006/relationships/image" Target="../media/image251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410.png"/><Relationship Id="rId5" Type="http://schemas.openxmlformats.org/officeDocument/2006/relationships/image" Target="../media/image2310.png"/><Relationship Id="rId4" Type="http://schemas.openxmlformats.org/officeDocument/2006/relationships/image" Target="../media/image2210.png"/></Relationships>
</file>

<file path=ppt/slides/_rels/slide1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0.xml"/><Relationship Id="rId1" Type="http://schemas.openxmlformats.org/officeDocument/2006/relationships/slideLayout" Target="../slideLayouts/slideLayout4.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png"/></Relationships>
</file>

<file path=ppt/slides/_rels/slide141.xml.rels><?xml version="1.0" encoding="UTF-8" standalone="yes"?>
<Relationships xmlns="http://schemas.openxmlformats.org/package/2006/relationships"><Relationship Id="rId3" Type="http://schemas.openxmlformats.org/officeDocument/2006/relationships/image" Target="../media/image2990.png"/><Relationship Id="rId2" Type="http://schemas.openxmlformats.org/officeDocument/2006/relationships/notesSlide" Target="../notesSlides/notesSlide14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303.png"/></Relationships>
</file>

<file path=ppt/slides/_rels/slide142.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42.xml"/><Relationship Id="rId1" Type="http://schemas.openxmlformats.org/officeDocument/2006/relationships/slideLayout" Target="../slideLayouts/slideLayout4.xml"/><Relationship Id="rId6" Type="http://schemas.openxmlformats.org/officeDocument/2006/relationships/image" Target="../media/image305.png"/><Relationship Id="rId5" Type="http://schemas.openxmlformats.org/officeDocument/2006/relationships/image" Target="../media/image11.png"/><Relationship Id="rId4" Type="http://schemas.openxmlformats.org/officeDocument/2006/relationships/image" Target="../media/image265.png"/></Relationships>
</file>

<file path=ppt/slides/_rels/slide143.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143.xml"/><Relationship Id="rId1" Type="http://schemas.openxmlformats.org/officeDocument/2006/relationships/slideLayout" Target="../slideLayouts/slideLayout4.xml"/><Relationship Id="rId6" Type="http://schemas.openxmlformats.org/officeDocument/2006/relationships/image" Target="../media/image308.png"/><Relationship Id="rId5" Type="http://schemas.openxmlformats.org/officeDocument/2006/relationships/image" Target="../media/image11.png"/><Relationship Id="rId4" Type="http://schemas.openxmlformats.org/officeDocument/2006/relationships/image" Target="../media/image287.png"/></Relationships>
</file>

<file path=ppt/slides/_rels/slide1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5.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09.png"/><Relationship Id="rId7" Type="http://schemas.openxmlformats.org/officeDocument/2006/relationships/image" Target="../media/image335.png"/><Relationship Id="rId2" Type="http://schemas.openxmlformats.org/officeDocument/2006/relationships/notesSlide" Target="../notesSlides/notesSlide145.xml"/><Relationship Id="rId1" Type="http://schemas.openxmlformats.org/officeDocument/2006/relationships/slideLayout" Target="../slideLayouts/slideLayout4.xml"/><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11.png"/></Relationships>
</file>

<file path=ppt/slides/_rels/slide146.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10.png"/><Relationship Id="rId7" Type="http://schemas.openxmlformats.org/officeDocument/2006/relationships/image" Target="../media/image335.png"/><Relationship Id="rId2" Type="http://schemas.openxmlformats.org/officeDocument/2006/relationships/notesSlide" Target="../notesSlides/notesSlide146.xml"/><Relationship Id="rId1" Type="http://schemas.openxmlformats.org/officeDocument/2006/relationships/slideLayout" Target="../slideLayouts/slideLayout4.xml"/><Relationship Id="rId6" Type="http://schemas.openxmlformats.org/officeDocument/2006/relationships/image" Target="../media/image334.png"/><Relationship Id="rId5" Type="http://schemas.openxmlformats.org/officeDocument/2006/relationships/image" Target="../media/image333.png"/><Relationship Id="rId10" Type="http://schemas.openxmlformats.org/officeDocument/2006/relationships/image" Target="../media/image312.png"/><Relationship Id="rId4" Type="http://schemas.openxmlformats.org/officeDocument/2006/relationships/image" Target="../media/image11.png"/><Relationship Id="rId9" Type="http://schemas.openxmlformats.org/officeDocument/2006/relationships/image" Target="../media/image311.png"/></Relationships>
</file>

<file path=ppt/slides/_rels/slide1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14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49.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49.xml"/><Relationship Id="rId1" Type="http://schemas.openxmlformats.org/officeDocument/2006/relationships/slideLayout" Target="../slideLayouts/slideLayout14.xml"/><Relationship Id="rId4" Type="http://schemas.openxmlformats.org/officeDocument/2006/relationships/image" Target="../media/image315.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0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350.png"/><Relationship Id="rId12"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40.png"/><Relationship Id="rId11" Type="http://schemas.openxmlformats.org/officeDocument/2006/relationships/image" Target="../media/image39.png"/><Relationship Id="rId5" Type="http://schemas.openxmlformats.org/officeDocument/2006/relationships/image" Target="../media/image330.png"/><Relationship Id="rId10" Type="http://schemas.openxmlformats.org/officeDocument/2006/relationships/image" Target="../media/image38.png"/><Relationship Id="rId9" Type="http://schemas.openxmlformats.org/officeDocument/2006/relationships/image" Target="../media/image370.png"/><Relationship Id="rId14"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64.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3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49.xml.rels><?xml version="1.0" encoding="UTF-8" standalone="yes"?>
<Relationships xmlns="http://schemas.openxmlformats.org/package/2006/relationships"><Relationship Id="rId8" Type="http://schemas.openxmlformats.org/officeDocument/2006/relationships/image" Target="../media/image650.png"/><Relationship Id="rId7" Type="http://schemas.openxmlformats.org/officeDocument/2006/relationships/image" Target="../media/image640.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630.png"/><Relationship Id="rId5" Type="http://schemas.openxmlformats.org/officeDocument/2006/relationships/image" Target="../media/image620.png"/><Relationship Id="rId9" Type="http://schemas.openxmlformats.org/officeDocument/2006/relationships/image" Target="../media/image66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32.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84.png"/><Relationship Id="rId7" Type="http://schemas.openxmlformats.org/officeDocument/2006/relationships/image" Target="../media/image811.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80.png"/><Relationship Id="rId9" Type="http://schemas.openxmlformats.org/officeDocument/2006/relationships/image" Target="../media/image730.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862.png"/><Relationship Id="rId5" Type="http://schemas.openxmlformats.org/officeDocument/2006/relationships/image" Target="../media/image851.png"/><Relationship Id="rId4" Type="http://schemas.openxmlformats.org/officeDocument/2006/relationships/image" Target="../media/image841.png"/></Relationships>
</file>

<file path=ppt/slides/_rels/slide53.xml.rels><?xml version="1.0" encoding="UTF-8" standalone="yes"?>
<Relationships xmlns="http://schemas.openxmlformats.org/package/2006/relationships"><Relationship Id="rId8" Type="http://schemas.openxmlformats.org/officeDocument/2006/relationships/image" Target="../media/image860.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0.png"/><Relationship Id="rId21" Type="http://schemas.openxmlformats.org/officeDocument/2006/relationships/image" Target="../media/image99.png"/><Relationship Id="rId7" Type="http://schemas.openxmlformats.org/officeDocument/2006/relationships/image" Target="../media/image850.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53.xml"/><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840.png"/><Relationship Id="rId11" Type="http://schemas.openxmlformats.org/officeDocument/2006/relationships/image" Target="../media/image89.png"/><Relationship Id="rId5" Type="http://schemas.openxmlformats.org/officeDocument/2006/relationships/image" Target="../media/image830.png"/><Relationship Id="rId15" Type="http://schemas.openxmlformats.org/officeDocument/2006/relationships/image" Target="../media/image93.png"/><Relationship Id="rId23" Type="http://schemas.openxmlformats.org/officeDocument/2006/relationships/image" Target="../media/image101.png"/><Relationship Id="rId10" Type="http://schemas.openxmlformats.org/officeDocument/2006/relationships/image" Target="../media/image880.png"/><Relationship Id="rId19" Type="http://schemas.openxmlformats.org/officeDocument/2006/relationships/image" Target="../media/image97.png"/><Relationship Id="rId4" Type="http://schemas.openxmlformats.org/officeDocument/2006/relationships/image" Target="../media/image820.png"/><Relationship Id="rId9" Type="http://schemas.openxmlformats.org/officeDocument/2006/relationships/image" Target="../media/image870.png"/><Relationship Id="rId14" Type="http://schemas.openxmlformats.org/officeDocument/2006/relationships/image" Target="../media/image92.png"/><Relationship Id="rId22"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861.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8" Type="http://schemas.openxmlformats.org/officeDocument/2006/relationships/image" Target="../media/image107.png"/><Relationship Id="rId7" Type="http://schemas.openxmlformats.org/officeDocument/2006/relationships/image" Target="../media/image106.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2.png"/><Relationship Id="rId4" Type="http://schemas.openxmlformats.org/officeDocument/2006/relationships/image" Target="../media/image103.png"/><Relationship Id="rId9"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113.png"/><Relationship Id="rId4" Type="http://schemas.openxmlformats.org/officeDocument/2006/relationships/image" Target="../media/image112.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hyperlink" Target="http://www.anaconda.com/"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1140.png"/><Relationship Id="rId5" Type="http://schemas.openxmlformats.org/officeDocument/2006/relationships/image" Target="../media/image1150.png"/><Relationship Id="rId4" Type="http://schemas.openxmlformats.org/officeDocument/2006/relationships/image" Target="../media/image118.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116.png"/><Relationship Id="rId4" Type="http://schemas.openxmlformats.org/officeDocument/2006/relationships/image" Target="../media/image115.png"/></Relationships>
</file>

<file path=ppt/slides/_rels/slide62.xml.rels><?xml version="1.0" encoding="UTF-8" standalone="yes"?>
<Relationships xmlns="http://schemas.openxmlformats.org/package/2006/relationships"><Relationship Id="rId3" Type="http://schemas.openxmlformats.org/officeDocument/2006/relationships/image" Target="../media/image1151.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8" Type="http://schemas.openxmlformats.org/officeDocument/2006/relationships/image" Target="../media/image1220.png"/><Relationship Id="rId3" Type="http://schemas.openxmlformats.org/officeDocument/2006/relationships/image" Target="../media/image1151.png"/><Relationship Id="rId7" Type="http://schemas.openxmlformats.org/officeDocument/2006/relationships/image" Target="../media/image1210.png"/><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image" Target="../media/image1200.png"/><Relationship Id="rId11" Type="http://schemas.openxmlformats.org/officeDocument/2006/relationships/image" Target="../media/image125.png"/><Relationship Id="rId5" Type="http://schemas.openxmlformats.org/officeDocument/2006/relationships/image" Target="../media/image1190.png"/><Relationship Id="rId10" Type="http://schemas.openxmlformats.org/officeDocument/2006/relationships/image" Target="../media/image1240.png"/><Relationship Id="rId4" Type="http://schemas.openxmlformats.org/officeDocument/2006/relationships/image" Target="../media/image1180.png"/><Relationship Id="rId9" Type="http://schemas.openxmlformats.org/officeDocument/2006/relationships/image" Target="../media/image1230.png"/></Relationships>
</file>

<file path=ppt/slides/_rels/slide64.xml.rels><?xml version="1.0" encoding="UTF-8" standalone="yes"?>
<Relationships xmlns="http://schemas.openxmlformats.org/package/2006/relationships"><Relationship Id="rId8" Type="http://schemas.openxmlformats.org/officeDocument/2006/relationships/image" Target="../media/image1270.png"/><Relationship Id="rId13" Type="http://schemas.openxmlformats.org/officeDocument/2006/relationships/image" Target="../media/image132.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31.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1191.png"/><Relationship Id="rId11" Type="http://schemas.openxmlformats.org/officeDocument/2006/relationships/image" Target="../media/image1300.png"/><Relationship Id="rId5" Type="http://schemas.openxmlformats.org/officeDocument/2006/relationships/image" Target="../media/image126.png"/><Relationship Id="rId10" Type="http://schemas.openxmlformats.org/officeDocument/2006/relationships/image" Target="../media/image1290.png"/><Relationship Id="rId4" Type="http://schemas.openxmlformats.org/officeDocument/2006/relationships/image" Target="../media/image121.png"/><Relationship Id="rId9" Type="http://schemas.openxmlformats.org/officeDocument/2006/relationships/image" Target="../media/image130.png"/></Relationships>
</file>

<file path=ppt/slides/_rels/slide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7.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0.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29.png"/></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hyperlink" Target="http://www.anaconda.com/"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138.png"/></Relationships>
</file>

<file path=ppt/slides/_rels/slide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146.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6.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1341.png"/><Relationship Id="rId7" Type="http://schemas.openxmlformats.org/officeDocument/2006/relationships/image" Target="../media/image1460.png"/><Relationship Id="rId12" Type="http://schemas.openxmlformats.org/officeDocument/2006/relationships/image" Target="../media/image151.png"/><Relationship Id="rId2" Type="http://schemas.openxmlformats.org/officeDocument/2006/relationships/notesSlide" Target="../notesSlides/notesSlide76.xml"/><Relationship Id="rId16" Type="http://schemas.openxmlformats.org/officeDocument/2006/relationships/image" Target="../media/image155.png"/><Relationship Id="rId1" Type="http://schemas.openxmlformats.org/officeDocument/2006/relationships/slideLayout" Target="../slideLayouts/slideLayout4.xml"/><Relationship Id="rId6" Type="http://schemas.openxmlformats.org/officeDocument/2006/relationships/image" Target="../media/image1450.png"/><Relationship Id="rId11" Type="http://schemas.openxmlformats.org/officeDocument/2006/relationships/image" Target="../media/image150.png"/><Relationship Id="rId15" Type="http://schemas.openxmlformats.org/officeDocument/2006/relationships/image" Target="../media/image154.png"/><Relationship Id="rId10" Type="http://schemas.openxmlformats.org/officeDocument/2006/relationships/image" Target="../media/image149.png"/><Relationship Id="rId4" Type="http://schemas.openxmlformats.org/officeDocument/2006/relationships/image" Target="../media/image1380.png"/><Relationship Id="rId9" Type="http://schemas.openxmlformats.org/officeDocument/2006/relationships/image" Target="../media/image148.png"/><Relationship Id="rId14" Type="http://schemas.openxmlformats.org/officeDocument/2006/relationships/image" Target="../media/image153.png"/></Relationships>
</file>

<file path=ppt/slides/_rels/slide77.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3" Type="http://schemas.openxmlformats.org/officeDocument/2006/relationships/image" Target="../media/image139.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notesSlide" Target="../notesSlides/notesSlide77.xml"/><Relationship Id="rId16" Type="http://schemas.openxmlformats.org/officeDocument/2006/relationships/image" Target="../media/image167.png"/><Relationship Id="rId1" Type="http://schemas.openxmlformats.org/officeDocument/2006/relationships/slideLayout" Target="../slideLayouts/slideLayout4.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17.png"/><Relationship Id="rId15" Type="http://schemas.openxmlformats.org/officeDocument/2006/relationships/image" Target="../media/image166.png"/><Relationship Id="rId10" Type="http://schemas.openxmlformats.org/officeDocument/2006/relationships/image" Target="../media/image161.png"/><Relationship Id="rId4" Type="http://schemas.openxmlformats.org/officeDocument/2006/relationships/image" Target="../media/image110.png"/><Relationship Id="rId9" Type="http://schemas.openxmlformats.org/officeDocument/2006/relationships/image" Target="../media/image160.png"/><Relationship Id="rId14" Type="http://schemas.openxmlformats.org/officeDocument/2006/relationships/image" Target="../media/image165.png"/></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9.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1.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27.png"/><Relationship Id="rId4" Type="http://schemas.openxmlformats.org/officeDocument/2006/relationships/image" Target="../media/image12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hyperlink" Target="http://www.anaconda.com/"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142.jpg"/></Relationships>
</file>

<file path=ppt/slides/_rels/slide81.xml.rels><?xml version="1.0" encoding="UTF-8" standalone="yes"?>
<Relationships xmlns="http://schemas.openxmlformats.org/package/2006/relationships"><Relationship Id="rId3" Type="http://schemas.openxmlformats.org/officeDocument/2006/relationships/image" Target="../media/image1641.png"/><Relationship Id="rId7" Type="http://schemas.openxmlformats.org/officeDocument/2006/relationships/image" Target="../media/image1690.pn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1680.png"/><Relationship Id="rId5" Type="http://schemas.openxmlformats.org/officeDocument/2006/relationships/image" Target="../media/image1670.png"/><Relationship Id="rId4" Type="http://schemas.openxmlformats.org/officeDocument/2006/relationships/image" Target="../media/image1661.png"/></Relationships>
</file>

<file path=ppt/slides/_rels/slide82.xml.rels><?xml version="1.0" encoding="UTF-8" standalone="yes"?>
<Relationships xmlns="http://schemas.openxmlformats.org/package/2006/relationships"><Relationship Id="rId8" Type="http://schemas.openxmlformats.org/officeDocument/2006/relationships/image" Target="../media/image1660.png"/><Relationship Id="rId7" Type="http://schemas.openxmlformats.org/officeDocument/2006/relationships/image" Target="../media/image1650.png"/><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openxmlformats.org/officeDocument/2006/relationships/image" Target="../media/image1640.png"/><Relationship Id="rId5" Type="http://schemas.openxmlformats.org/officeDocument/2006/relationships/image" Target="../media/image1630.png"/><Relationship Id="rId9" Type="http://schemas.openxmlformats.org/officeDocument/2006/relationships/image" Target="../media/image1700.png"/></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6.xml"/><Relationship Id="rId1" Type="http://schemas.openxmlformats.org/officeDocument/2006/relationships/slideLayout" Target="../slideLayouts/slideLayout4.xml"/><Relationship Id="rId5" Type="http://schemas.openxmlformats.org/officeDocument/2006/relationships/image" Target="../media/image1740.png"/><Relationship Id="rId4" Type="http://schemas.openxmlformats.org/officeDocument/2006/relationships/image" Target="../media/image1730.png"/></Relationships>
</file>

<file path=ppt/slides/_rels/slide8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87.xml"/><Relationship Id="rId1" Type="http://schemas.openxmlformats.org/officeDocument/2006/relationships/slideLayout" Target="../slideLayouts/slideLayout4.xml"/><Relationship Id="rId6" Type="http://schemas.openxmlformats.org/officeDocument/2006/relationships/image" Target="../media/image176.png"/><Relationship Id="rId5" Type="http://schemas.openxmlformats.org/officeDocument/2006/relationships/image" Target="../media/image1740.png"/><Relationship Id="rId4" Type="http://schemas.openxmlformats.org/officeDocument/2006/relationships/image" Target="../media/image1730.png"/></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5.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0.png"/><Relationship Id="rId7" Type="http://schemas.openxmlformats.org/officeDocument/2006/relationships/image" Target="../media/image183.png"/><Relationship Id="rId12" Type="http://schemas.openxmlformats.org/officeDocument/2006/relationships/image" Target="../media/image188.png"/><Relationship Id="rId2" Type="http://schemas.openxmlformats.org/officeDocument/2006/relationships/notesSlide" Target="../notesSlides/notesSlide95.xml"/><Relationship Id="rId1" Type="http://schemas.openxmlformats.org/officeDocument/2006/relationships/slideLayout" Target="../slideLayouts/slideLayout4.xml"/><Relationship Id="rId6" Type="http://schemas.openxmlformats.org/officeDocument/2006/relationships/image" Target="../media/image182.png"/><Relationship Id="rId11" Type="http://schemas.openxmlformats.org/officeDocument/2006/relationships/image" Target="../media/image187.pn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png"/></Relationships>
</file>

<file path=ppt/slides/_rels/slide96.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200.png"/><Relationship Id="rId3" Type="http://schemas.openxmlformats.org/officeDocument/2006/relationships/image" Target="../media/image190.png"/><Relationship Id="rId7" Type="http://schemas.openxmlformats.org/officeDocument/2006/relationships/image" Target="../media/image194.png"/><Relationship Id="rId12" Type="http://schemas.openxmlformats.org/officeDocument/2006/relationships/image" Target="../media/image199.png"/><Relationship Id="rId2" Type="http://schemas.openxmlformats.org/officeDocument/2006/relationships/notesSlide" Target="../notesSlides/notesSlide96.xml"/><Relationship Id="rId1" Type="http://schemas.openxmlformats.org/officeDocument/2006/relationships/slideLayout" Target="../slideLayouts/slideLayout4.xml"/><Relationship Id="rId6" Type="http://schemas.openxmlformats.org/officeDocument/2006/relationships/image" Target="../media/image193.png"/><Relationship Id="rId11" Type="http://schemas.openxmlformats.org/officeDocument/2006/relationships/image" Target="../media/image198.png"/><Relationship Id="rId5" Type="http://schemas.openxmlformats.org/officeDocument/2006/relationships/image" Target="../media/image192.png"/><Relationship Id="rId10" Type="http://schemas.openxmlformats.org/officeDocument/2006/relationships/image" Target="../media/image197.png"/><Relationship Id="rId4" Type="http://schemas.openxmlformats.org/officeDocument/2006/relationships/image" Target="../media/image191.png"/><Relationship Id="rId9" Type="http://schemas.openxmlformats.org/officeDocument/2006/relationships/image" Target="../media/image196.png"/><Relationship Id="rId14" Type="http://schemas.openxmlformats.org/officeDocument/2006/relationships/image" Target="../media/image189.png"/></Relationships>
</file>

<file path=ppt/slides/_rels/slide9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203.png"/></Relationships>
</file>

<file path=ppt/slides/_rels/slide9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99.xml"/><Relationship Id="rId1" Type="http://schemas.openxmlformats.org/officeDocument/2006/relationships/slideLayout" Target="../slideLayouts/slideLayout4.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xmlns="" id="{215914FE-3C05-4AF1-9102-9F455194E468}"/>
              </a:ext>
            </a:extLst>
          </p:cNvPr>
          <p:cNvSpPr/>
          <p:nvPr/>
        </p:nvSpPr>
        <p:spPr>
          <a:xfrm>
            <a:off x="719769" y="1710551"/>
            <a:ext cx="8364302" cy="2215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Samsung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Innovation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Campus</a:t>
            </a:r>
          </a:p>
        </p:txBody>
      </p:sp>
      <p:grpSp>
        <p:nvGrpSpPr>
          <p:cNvPr id="3" name="그룹 2">
            <a:extLst>
              <a:ext uri="{FF2B5EF4-FFF2-40B4-BE49-F238E27FC236}">
                <a16:creationId xmlns:a16="http://schemas.microsoft.com/office/drawing/2014/main" xmlns="" id="{297A5779-EA1E-416C-8400-F0041FD3BA30}"/>
              </a:ext>
            </a:extLst>
          </p:cNvPr>
          <p:cNvGrpSpPr/>
          <p:nvPr/>
        </p:nvGrpSpPr>
        <p:grpSpPr>
          <a:xfrm>
            <a:off x="724457" y="4319714"/>
            <a:ext cx="6095883" cy="369214"/>
            <a:chOff x="724689" y="4320000"/>
            <a:chExt cx="6097837" cy="369332"/>
          </a:xfrm>
        </p:grpSpPr>
        <p:sp>
          <p:nvSpPr>
            <p:cNvPr id="4" name="직사각형 133">
              <a:extLst>
                <a:ext uri="{FF2B5EF4-FFF2-40B4-BE49-F238E27FC236}">
                  <a16:creationId xmlns:a16="http://schemas.microsoft.com/office/drawing/2014/main" xmlns=""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914126" fontAlgn="base" latinLnBrk="1">
                <a:lnSpc>
                  <a:spcPct val="100000"/>
                </a:lnSpc>
                <a:spcBef>
                  <a:spcPct val="0"/>
                </a:spcBef>
                <a:spcAft>
                  <a:spcPct val="0"/>
                </a:spcAft>
                <a:buClrTx/>
                <a:buSzTx/>
                <a:buFontTx/>
                <a:buNone/>
                <a:tabLst/>
                <a:defRPr/>
              </a:pPr>
              <a:r>
                <a:rPr kumimoji="1" lang="en-US" altLang="ko-KR" sz="2399" dirty="0">
                  <a:solidFill>
                    <a:srgbClr val="1428A0"/>
                  </a:solidFill>
                  <a:latin typeface="Samsung Sharp Sans" pitchFamily="2" charset="0"/>
                  <a:ea typeface="Samsung Sharp Sans" pitchFamily="2" charset="0"/>
                  <a:cs typeface="Samsung Sharp Sans" pitchFamily="2" charset="0"/>
                </a:rPr>
                <a:t>Artificial Intelligence Course</a:t>
              </a:r>
              <a:endParaRPr kumimoji="1" lang="ko-KR" altLang="en-US" sz="2399" dirty="0">
                <a:solidFill>
                  <a:srgbClr val="1428A0"/>
                </a:solidFill>
                <a:latin typeface="Samsung Sharp Sans" pitchFamily="2" charset="0"/>
                <a:cs typeface="Samsung Sharp Sans" pitchFamily="2" charset="0"/>
              </a:endParaRPr>
            </a:p>
          </p:txBody>
        </p:sp>
        <p:sp>
          <p:nvSpPr>
            <p:cNvPr id="5" name="직사각형 4">
              <a:extLst>
                <a:ext uri="{FF2B5EF4-FFF2-40B4-BE49-F238E27FC236}">
                  <a16:creationId xmlns:a16="http://schemas.microsoft.com/office/drawing/2014/main" xmlns=""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27187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Jupyter Notebook</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Enter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jupyter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notebook” as instructed in the Anaconda prompt.</a:t>
            </a: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a16="http://schemas.microsoft.com/office/drawing/2014/main" xmlns="" id="{6BEDE4E9-8F5A-4046-92FD-BA60BBD760DB}"/>
              </a:ext>
            </a:extLst>
          </p:cNvPr>
          <p:cNvGrpSpPr/>
          <p:nvPr/>
        </p:nvGrpSpPr>
        <p:grpSpPr>
          <a:xfrm>
            <a:off x="702940" y="2132857"/>
            <a:ext cx="4752528" cy="869076"/>
            <a:chOff x="702940" y="2060848"/>
            <a:chExt cx="6192688" cy="1132433"/>
          </a:xfrm>
        </p:grpSpPr>
        <p:pic>
          <p:nvPicPr>
            <p:cNvPr id="13" name="Picture 2"/>
            <p:cNvPicPr>
              <a:picLocks noChangeAspect="1" noChangeArrowheads="1"/>
            </p:cNvPicPr>
            <p:nvPr/>
          </p:nvPicPr>
          <p:blipFill>
            <a:blip r:embed="rId3" cstate="print"/>
            <a:srcRect/>
            <a:stretch>
              <a:fillRect/>
            </a:stretch>
          </p:blipFill>
          <p:spPr bwMode="auto">
            <a:xfrm>
              <a:off x="702940" y="2060848"/>
              <a:ext cx="6192688" cy="1132433"/>
            </a:xfrm>
            <a:prstGeom prst="rect">
              <a:avLst/>
            </a:prstGeom>
            <a:noFill/>
            <a:ln w="9525">
              <a:noFill/>
              <a:miter lim="800000"/>
              <a:headEnd/>
              <a:tailEnd/>
            </a:ln>
          </p:spPr>
        </p:pic>
        <p:sp>
          <p:nvSpPr>
            <p:cNvPr id="14" name="직사각형 13">
              <a:extLst>
                <a:ext uri="{FF2B5EF4-FFF2-40B4-BE49-F238E27FC236}">
                  <a16:creationId xmlns:a16="http://schemas.microsoft.com/office/drawing/2014/main" xmlns="" id="{C38C607F-3963-4580-A749-501B788F3944}"/>
                </a:ext>
              </a:extLst>
            </p:cNvPr>
            <p:cNvSpPr/>
            <p:nvPr/>
          </p:nvSpPr>
          <p:spPr>
            <a:xfrm>
              <a:off x="3208142" y="2652158"/>
              <a:ext cx="2125858" cy="321146"/>
            </a:xfrm>
            <a:prstGeom prst="rect">
              <a:avLst/>
            </a:prstGeom>
            <a:solidFill>
              <a:srgbClr val="F25E3D">
                <a:alpha val="3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12582823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4" name="직사각형 13">
            <a:extLst>
              <a:ext uri="{FF2B5EF4-FFF2-40B4-BE49-F238E27FC236}">
                <a16:creationId xmlns:a16="http://schemas.microsoft.com/office/drawing/2014/main" xmlns="" id="{904C1425-E6A1-4AEA-93B9-0B765A7576C4}"/>
              </a:ext>
            </a:extLst>
          </p:cNvPr>
          <p:cNvSpPr/>
          <p:nvPr/>
        </p:nvSpPr>
        <p:spPr>
          <a:xfrm>
            <a:off x="449998" y="1196752"/>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Addition, Subtraction, and Scalar Multiplication of Matrices</a:t>
            </a:r>
          </a:p>
        </p:txBody>
      </p:sp>
      <p:grpSp>
        <p:nvGrpSpPr>
          <p:cNvPr id="15" name="그룹 14">
            <a:extLst>
              <a:ext uri="{FF2B5EF4-FFF2-40B4-BE49-F238E27FC236}">
                <a16:creationId xmlns:a16="http://schemas.microsoft.com/office/drawing/2014/main" xmlns="" id="{4585CD56-3B5F-4812-9948-17B74D910718}"/>
              </a:ext>
            </a:extLst>
          </p:cNvPr>
          <p:cNvGrpSpPr/>
          <p:nvPr/>
        </p:nvGrpSpPr>
        <p:grpSpPr>
          <a:xfrm>
            <a:off x="559816" y="1863106"/>
            <a:ext cx="8783192" cy="304186"/>
            <a:chOff x="559817" y="2083188"/>
            <a:chExt cx="8783192" cy="304186"/>
          </a:xfrm>
        </p:grpSpPr>
        <p:sp>
          <p:nvSpPr>
            <p:cNvPr id="19" name="직사각형 18">
              <a:extLst>
                <a:ext uri="{FF2B5EF4-FFF2-40B4-BE49-F238E27FC236}">
                  <a16:creationId xmlns:a16="http://schemas.microsoft.com/office/drawing/2014/main" xmlns="" id="{08C91501-3DAC-430E-A792-F9B1E40A1422}"/>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xmlns="" id="{4D200E4B-0815-4112-9F3B-C516E6FCB2D3}"/>
                    </a:ext>
                  </a:extLst>
                </p:cNvPr>
                <p:cNvSpPr/>
                <p:nvPr/>
              </p:nvSpPr>
              <p:spPr>
                <a:xfrm>
                  <a:off x="712182" y="2083188"/>
                  <a:ext cx="8630827" cy="304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a:t>
                  </a:r>
                  <a14:m>
                    <m:oMath xmlns:m="http://schemas.openxmlformats.org/officeDocument/2006/math">
                      <m:r>
                        <a:rPr lang="en-US" altLang="ko-KR" sz="1400" b="0" i="0" dirty="0" smtClean="0">
                          <a:solidFill>
                            <a:prstClr val="black">
                              <a:lumMod val="85000"/>
                              <a:lumOff val="15000"/>
                            </a:prstClr>
                          </a:solidFill>
                          <a:latin typeface="Cambria Math" panose="02040503050406030204" pitchFamily="18" charset="0"/>
                        </a:rPr>
                        <m:t> </m:t>
                      </m:r>
                      <m:r>
                        <a:rPr lang="en-US" altLang="ko-KR" sz="1400" dirty="0">
                          <a:solidFill>
                            <a:prstClr val="black">
                              <a:lumMod val="85000"/>
                              <a:lumOff val="15000"/>
                            </a:prstClr>
                          </a:solidFill>
                          <a:latin typeface="Cambria Math" panose="02040503050406030204" pitchFamily="18" charset="0"/>
                        </a:rPr>
                        <m:t>𝐴</m:t>
                      </m:r>
                      <m:r>
                        <a:rPr lang="en-US" altLang="ko-KR" sz="1400" dirty="0">
                          <a:solidFill>
                            <a:prstClr val="black">
                              <a:lumMod val="85000"/>
                              <a:lumOff val="15000"/>
                            </a:prstClr>
                          </a:solidFill>
                          <a:latin typeface="Cambria Math" panose="02040503050406030204" pitchFamily="18" charset="0"/>
                        </a:rPr>
                        <m:t>+</m:t>
                      </m:r>
                      <m:r>
                        <a:rPr lang="en-US" altLang="ko-KR" sz="1400" dirty="0">
                          <a:solidFill>
                            <a:prstClr val="black">
                              <a:lumMod val="85000"/>
                              <a:lumOff val="15000"/>
                            </a:prstClr>
                          </a:solidFill>
                          <a:latin typeface="Cambria Math" panose="02040503050406030204" pitchFamily="18" charset="0"/>
                        </a:rPr>
                        <m:t>𝐵</m:t>
                      </m:r>
                      <m:r>
                        <a:rPr lang="en-US" altLang="ko-KR" sz="1400" dirty="0">
                          <a:solidFill>
                            <a:prstClr val="black">
                              <a:lumMod val="85000"/>
                              <a:lumOff val="15000"/>
                            </a:prstClr>
                          </a:solidFill>
                          <a:latin typeface="Cambria Math" panose="02040503050406030204" pitchFamily="18" charset="0"/>
                        </a:rPr>
                        <m:t>,  </m:t>
                      </m:r>
                      <m:r>
                        <a:rPr lang="en-US" altLang="ko-KR" sz="1400" dirty="0">
                          <a:solidFill>
                            <a:prstClr val="black">
                              <a:lumMod val="85000"/>
                              <a:lumOff val="15000"/>
                            </a:prstClr>
                          </a:solidFill>
                          <a:latin typeface="Cambria Math" panose="02040503050406030204" pitchFamily="18" charset="0"/>
                        </a:rPr>
                        <m:t>𝐴</m:t>
                      </m:r>
                      <m:r>
                        <a:rPr lang="en-US" altLang="ko-KR" sz="1400" dirty="0">
                          <a:solidFill>
                            <a:prstClr val="black">
                              <a:lumMod val="85000"/>
                              <a:lumOff val="15000"/>
                            </a:prstClr>
                          </a:solidFill>
                          <a:latin typeface="Cambria Math" panose="02040503050406030204" pitchFamily="18" charset="0"/>
                        </a:rPr>
                        <m:t>−</m:t>
                      </m:r>
                      <m:f>
                        <m:fPr>
                          <m:ctrlPr>
                            <a:rPr lang="en-US" altLang="ko-KR" sz="1400" i="1" dirty="0">
                              <a:solidFill>
                                <a:prstClr val="black">
                                  <a:lumMod val="85000"/>
                                  <a:lumOff val="15000"/>
                                </a:prstClr>
                              </a:solidFill>
                              <a:latin typeface="Cambria Math" panose="02040503050406030204" pitchFamily="18" charset="0"/>
                            </a:rPr>
                          </m:ctrlPr>
                        </m:fPr>
                        <m:num>
                          <m:r>
                            <a:rPr lang="en-US" altLang="ko-KR" sz="1400" dirty="0">
                              <a:solidFill>
                                <a:prstClr val="black">
                                  <a:lumMod val="85000"/>
                                  <a:lumOff val="15000"/>
                                </a:prstClr>
                              </a:solidFill>
                              <a:latin typeface="Cambria Math" panose="02040503050406030204" pitchFamily="18" charset="0"/>
                            </a:rPr>
                            <m:t>1</m:t>
                          </m:r>
                        </m:num>
                        <m:den>
                          <m:r>
                            <a:rPr lang="en-US" altLang="ko-KR" sz="1400" dirty="0">
                              <a:solidFill>
                                <a:prstClr val="black">
                                  <a:lumMod val="85000"/>
                                  <a:lumOff val="15000"/>
                                </a:prstClr>
                              </a:solidFill>
                              <a:latin typeface="Cambria Math" panose="02040503050406030204" pitchFamily="18" charset="0"/>
                            </a:rPr>
                            <m:t>2</m:t>
                          </m:r>
                        </m:den>
                      </m:f>
                      <m:r>
                        <a:rPr lang="en-US" altLang="ko-KR" sz="1400" dirty="0">
                          <a:solidFill>
                            <a:prstClr val="black">
                              <a:lumMod val="85000"/>
                              <a:lumOff val="15000"/>
                            </a:prstClr>
                          </a:solidFill>
                          <a:latin typeface="Cambria Math" panose="02040503050406030204" pitchFamily="18" charset="0"/>
                        </a:rPr>
                        <m:t>𝐵</m:t>
                      </m:r>
                      <m:r>
                        <a:rPr lang="en-US" altLang="ko-KR" sz="1400" dirty="0">
                          <a:solidFill>
                            <a:prstClr val="black">
                              <a:lumMod val="85000"/>
                              <a:lumOff val="15000"/>
                            </a:prstClr>
                          </a:solidFill>
                          <a:latin typeface="Cambria Math" panose="02040503050406030204" pitchFamily="18" charset="0"/>
                        </a:rPr>
                        <m:t>,  </m:t>
                      </m:r>
                      <m:r>
                        <m:rPr>
                          <m:sty m:val="p"/>
                        </m:rPr>
                        <a:rPr lang="en-US" altLang="ko-KR" sz="1400" b="0" i="0" dirty="0" smtClean="0">
                          <a:solidFill>
                            <a:prstClr val="black">
                              <a:lumMod val="85000"/>
                              <a:lumOff val="15000"/>
                            </a:prstClr>
                          </a:solidFill>
                          <a:latin typeface="Cambria Math" panose="02040503050406030204" pitchFamily="18" charset="0"/>
                        </a:rPr>
                        <m:t>and</m:t>
                      </m:r>
                      <m:r>
                        <a:rPr lang="en-US" altLang="ko-KR" sz="1400" b="0" i="0" dirty="0" smtClean="0">
                          <a:solidFill>
                            <a:prstClr val="black">
                              <a:lumMod val="85000"/>
                              <a:lumOff val="15000"/>
                            </a:prstClr>
                          </a:solidFill>
                          <a:latin typeface="Cambria Math" panose="02040503050406030204" pitchFamily="18" charset="0"/>
                        </a:rPr>
                        <m:t> 5</m:t>
                      </m:r>
                      <m:r>
                        <a:rPr lang="en-US" altLang="ko-KR" sz="1400" dirty="0">
                          <a:solidFill>
                            <a:prstClr val="black">
                              <a:lumMod val="85000"/>
                              <a:lumOff val="15000"/>
                            </a:prstClr>
                          </a:solidFill>
                          <a:latin typeface="Cambria Math" panose="02040503050406030204" pitchFamily="18" charset="0"/>
                        </a:rPr>
                        <m:t>𝐴</m:t>
                      </m:r>
                    </m:oMath>
                  </a14:m>
                  <a:r>
                    <a:rPr lang="en-US" altLang="ko-KR" sz="1400" dirty="0">
                      <a:solidFill>
                        <a:prstClr val="black">
                          <a:lumMod val="85000"/>
                          <a:lumOff val="15000"/>
                        </a:prstClr>
                      </a:solidFill>
                      <a:latin typeface="SamsungOne 400" panose="020B0503030303020204" pitchFamily="34" charset="0"/>
                    </a:rPr>
                    <a:t> when the matrices </a:t>
                  </a:r>
                  <a14:m>
                    <m:oMath xmlns:m="http://schemas.openxmlformats.org/officeDocument/2006/math">
                      <m:r>
                        <a:rPr lang="en-US" altLang="ko-KR" sz="1400" dirty="0">
                          <a:solidFill>
                            <a:prstClr val="black">
                              <a:lumMod val="85000"/>
                              <a:lumOff val="15000"/>
                            </a:prstClr>
                          </a:solidFill>
                          <a:latin typeface="Cambria Math" panose="02040503050406030204" pitchFamily="18" charset="0"/>
                        </a:rPr>
                        <m:t>𝐴</m:t>
                      </m:r>
                      <m:r>
                        <a:rPr lang="en-US" altLang="ko-KR" sz="1400" dirty="0">
                          <a:solidFill>
                            <a:prstClr val="black">
                              <a:lumMod val="85000"/>
                              <a:lumOff val="15000"/>
                            </a:prstClr>
                          </a:solidFill>
                          <a:latin typeface="Cambria Math" panose="02040503050406030204" pitchFamily="18" charset="0"/>
                        </a:rPr>
                        <m:t>, </m:t>
                      </m:r>
                      <m:r>
                        <a:rPr lang="en-US" altLang="ko-KR" sz="1400" dirty="0">
                          <a:solidFill>
                            <a:prstClr val="black">
                              <a:lumMod val="85000"/>
                              <a:lumOff val="15000"/>
                            </a:prstClr>
                          </a:solidFill>
                          <a:latin typeface="Cambria Math" panose="02040503050406030204" pitchFamily="18" charset="0"/>
                        </a:rPr>
                        <m:t>𝐵</m:t>
                      </m:r>
                    </m:oMath>
                  </a14:m>
                  <a:r>
                    <a:rPr lang="en-US" altLang="ko-KR" sz="1400" dirty="0">
                      <a:solidFill>
                        <a:prstClr val="black">
                          <a:lumMod val="85000"/>
                          <a:lumOff val="15000"/>
                        </a:prstClr>
                      </a:solidFill>
                      <a:latin typeface="SamsungOne 400" panose="020B0503030303020204" pitchFamily="34" charset="0"/>
                    </a:rPr>
                    <a:t> are as follows.</a:t>
                  </a:r>
                </a:p>
              </p:txBody>
            </p:sp>
          </mc:Choice>
          <mc:Fallback xmlns="">
            <p:sp>
              <p:nvSpPr>
                <p:cNvPr id="20" name="직사각형 19">
                  <a:extLst>
                    <a:ext uri="{FF2B5EF4-FFF2-40B4-BE49-F238E27FC236}">
                      <a16:creationId xmlns="" xmlns:a16="http://schemas.microsoft.com/office/drawing/2014/main" xmlns:a14="http://schemas.microsoft.com/office/drawing/2010/main" id="{4D200E4B-0815-4112-9F3B-C516E6FCB2D3}"/>
                    </a:ext>
                  </a:extLst>
                </p:cNvPr>
                <p:cNvSpPr>
                  <a:spLocks noRot="1" noChangeAspect="1" noMove="1" noResize="1" noEditPoints="1" noAdjustHandles="1" noChangeArrowheads="1" noChangeShapeType="1" noTextEdit="1"/>
                </p:cNvSpPr>
                <p:nvPr/>
              </p:nvSpPr>
              <p:spPr>
                <a:xfrm>
                  <a:off x="712182" y="2083188"/>
                  <a:ext cx="8630827" cy="304186"/>
                </a:xfrm>
                <a:prstGeom prst="rect">
                  <a:avLst/>
                </a:prstGeom>
                <a:blipFill rotWithShape="0">
                  <a:blip r:embed="rId3"/>
                  <a:stretch>
                    <a:fillRect b="-4000"/>
                  </a:stretch>
                </a:blipFill>
                <a:ln>
                  <a:noFill/>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xmlns="" id="{6638FB4B-B5C3-478B-98CC-B0D3C494FABD}"/>
                  </a:ext>
                </a:extLst>
              </p:cNvPr>
              <p:cNvSpPr/>
              <p:nvPr/>
            </p:nvSpPr>
            <p:spPr>
              <a:xfrm rot="10800000" flipV="1">
                <a:off x="3358806" y="2291929"/>
                <a:ext cx="3104774" cy="7534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ko-KR" altLang="en-US" sz="1600" i="1"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𝐵</m:t>
                      </m:r>
                      <m:r>
                        <a:rPr lang="ko-KR" altLang="en-US" sz="16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8</m:t>
                                </m:r>
                              </m:e>
                            </m:mr>
                            <m:m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8</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 </m:t>
                      </m:r>
                    </m:oMath>
                  </m:oMathPara>
                </a14:m>
                <a:endParaRPr lang="ko-KR" altLang="en-US"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1" name="직사각형 20">
                <a:extLst>
                  <a:ext uri="{FF2B5EF4-FFF2-40B4-BE49-F238E27FC236}">
                    <a16:creationId xmlns:a16="http://schemas.microsoft.com/office/drawing/2014/main" id="{6638FB4B-B5C3-478B-98CC-B0D3C494FABD}"/>
                  </a:ext>
                </a:extLst>
              </p:cNvPr>
              <p:cNvSpPr>
                <a:spLocks noRot="1" noChangeAspect="1" noMove="1" noResize="1" noEditPoints="1" noAdjustHandles="1" noChangeArrowheads="1" noChangeShapeType="1" noTextEdit="1"/>
              </p:cNvSpPr>
              <p:nvPr/>
            </p:nvSpPr>
            <p:spPr>
              <a:xfrm rot="10800000" flipV="1">
                <a:off x="3358806" y="2291929"/>
                <a:ext cx="3104774" cy="753428"/>
              </a:xfrm>
              <a:prstGeom prst="rect">
                <a:avLst/>
              </a:prstGeom>
              <a:blipFill>
                <a:blip r:embed="rId4"/>
                <a:stretch>
                  <a:fillRect/>
                </a:stretch>
              </a:blipFill>
              <a:ln>
                <a:noFill/>
              </a:ln>
            </p:spPr>
            <p:txBody>
              <a:bodyPr/>
              <a:lstStyle/>
              <a:p>
                <a:r>
                  <a:rPr lang="ko-KR" altLang="en-US">
                    <a:noFill/>
                  </a:rPr>
                  <a:t> </a:t>
                </a:r>
              </a:p>
            </p:txBody>
          </p:sp>
        </mc:Fallback>
      </mc:AlternateContent>
      <p:pic>
        <p:nvPicPr>
          <p:cNvPr id="22" name="그림 21">
            <a:extLst>
              <a:ext uri="{FF2B5EF4-FFF2-40B4-BE49-F238E27FC236}">
                <a16:creationId xmlns:a16="http://schemas.microsoft.com/office/drawing/2014/main" xmlns="" id="{98E35636-6BBB-49D7-8CFD-B75B0ED5EE3F}"/>
              </a:ext>
            </a:extLst>
          </p:cNvPr>
          <p:cNvPicPr>
            <a:picLocks noChangeAspect="1"/>
          </p:cNvPicPr>
          <p:nvPr/>
        </p:nvPicPr>
        <p:blipFill rotWithShape="1">
          <a:blip r:embed="rId5"/>
          <a:srcRect l="1" r="20722"/>
          <a:stretch/>
        </p:blipFill>
        <p:spPr>
          <a:xfrm>
            <a:off x="559816" y="3212976"/>
            <a:ext cx="8895168" cy="2736304"/>
          </a:xfrm>
          <a:prstGeom prst="rect">
            <a:avLst/>
          </a:prstGeom>
          <a:solidFill>
            <a:schemeClr val="bg1"/>
          </a:solidFill>
          <a:ln w="6350">
            <a:solidFill>
              <a:schemeClr val="bg1">
                <a:lumMod val="85000"/>
              </a:schemeClr>
            </a:solidFill>
          </a:ln>
          <a:effectLst/>
        </p:spPr>
      </p:pic>
    </p:spTree>
    <p:extLst>
      <p:ext uri="{BB962C8B-B14F-4D97-AF65-F5344CB8AC3E}">
        <p14:creationId xmlns:p14="http://schemas.microsoft.com/office/powerpoint/2010/main" val="17620192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9484"/>
            <a:chOff x="559817" y="2136914"/>
            <a:chExt cx="8783192" cy="21948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9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 </a:t>
                  </a:r>
                  <a14:m>
                    <m:oMath xmlns:m="http://schemas.openxmlformats.org/officeDocument/2006/math">
                      <m:r>
                        <a:rPr lang="en-US" altLang="ko-KR" sz="1400">
                          <a:solidFill>
                            <a:prstClr val="black">
                              <a:lumMod val="85000"/>
                              <a:lumOff val="15000"/>
                            </a:prstClr>
                          </a:solidFill>
                          <a:latin typeface="Cambria Math" panose="02040503050406030204" pitchFamily="18" charset="0"/>
                        </a:rPr>
                        <m:t>𝐴𝐵</m:t>
                      </m:r>
                      <m:r>
                        <a:rPr lang="en-US" altLang="ko-KR" sz="140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rPr>
                    <a:t>and</a:t>
                  </a:r>
                  <a:r>
                    <a:rPr lang="ko-KR" altLang="en-US" sz="14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400">
                          <a:solidFill>
                            <a:prstClr val="black">
                              <a:lumMod val="85000"/>
                              <a:lumOff val="15000"/>
                            </a:prstClr>
                          </a:solidFill>
                          <a:latin typeface="Cambria Math" panose="02040503050406030204" pitchFamily="18" charset="0"/>
                        </a:rPr>
                        <m:t>𝐵𝐴</m:t>
                      </m:r>
                      <m:r>
                        <a:rPr lang="en-US" altLang="ko-KR" sz="140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rPr>
                    <a:t>when matrices </a:t>
                  </a:r>
                  <a14:m>
                    <m:oMath xmlns:m="http://schemas.openxmlformats.org/officeDocument/2006/math">
                      <m:r>
                        <a:rPr lang="en-US" altLang="ko-KR" sz="1400">
                          <a:solidFill>
                            <a:prstClr val="black">
                              <a:lumMod val="85000"/>
                              <a:lumOff val="15000"/>
                            </a:prstClr>
                          </a:solidFill>
                          <a:latin typeface="Cambria Math" panose="02040503050406030204" pitchFamily="18" charset="0"/>
                        </a:rPr>
                        <m:t>𝐴</m:t>
                      </m:r>
                      <m:r>
                        <a:rPr lang="en-US" altLang="ko-KR" sz="1400">
                          <a:solidFill>
                            <a:prstClr val="black">
                              <a:lumMod val="85000"/>
                              <a:lumOff val="15000"/>
                            </a:prstClr>
                          </a:solidFill>
                          <a:latin typeface="Cambria Math" panose="02040503050406030204" pitchFamily="18" charset="0"/>
                        </a:rPr>
                        <m:t>,</m:t>
                      </m:r>
                      <m:r>
                        <a:rPr lang="en-US" altLang="ko-KR" sz="1400">
                          <a:solidFill>
                            <a:prstClr val="black">
                              <a:lumMod val="85000"/>
                              <a:lumOff val="15000"/>
                            </a:prstClr>
                          </a:solidFill>
                          <a:latin typeface="Cambria Math" panose="02040503050406030204" pitchFamily="18" charset="0"/>
                        </a:rPr>
                        <m:t>𝐵</m:t>
                      </m:r>
                    </m:oMath>
                  </a14:m>
                  <a:r>
                    <a:rPr lang="en-US" altLang="ko-KR" sz="1400" dirty="0">
                      <a:solidFill>
                        <a:prstClr val="black">
                          <a:lumMod val="85000"/>
                          <a:lumOff val="15000"/>
                        </a:prstClr>
                      </a:solidFill>
                      <a:latin typeface="SamsungOne 400" panose="020B0503030303020204" pitchFamily="34" charset="0"/>
                    </a:rPr>
                    <a:t> are as follows, respectively. </a:t>
                  </a:r>
                </a:p>
              </p:txBody>
            </p:sp>
          </mc:Choice>
          <mc:Fallback xmlns="">
            <p:sp>
              <p:nvSpPr>
                <p:cNvPr id="29" name="직사각형 28">
                  <a:extLst>
                    <a:ext uri="{FF2B5EF4-FFF2-40B4-BE49-F238E27FC236}">
                      <a16:creationId xmlns:a16="http://schemas.microsoft.com/office/drawing/2014/main" id="{97EC28A6-DD84-4FEF-84BE-A8DBE1B0A7E9}"/>
                    </a:ext>
                  </a:extLst>
                </p:cNvPr>
                <p:cNvSpPr>
                  <a:spLocks noRot="1" noChangeAspect="1" noMove="1" noResize="1" noEditPoints="1" noAdjustHandles="1" noChangeArrowheads="1" noChangeShapeType="1" noTextEdit="1"/>
                </p:cNvSpPr>
                <p:nvPr/>
              </p:nvSpPr>
              <p:spPr>
                <a:xfrm>
                  <a:off x="712182" y="2136914"/>
                  <a:ext cx="8630827" cy="219484"/>
                </a:xfrm>
                <a:prstGeom prst="rect">
                  <a:avLst/>
                </a:prstGeom>
                <a:blipFill>
                  <a:blip r:embed="rId3"/>
                  <a:stretch>
                    <a:fillRect/>
                  </a:stretch>
                </a:blipFill>
                <a:ln>
                  <a:noFill/>
                </a:ln>
              </p:spPr>
              <p:txBody>
                <a:bodyPr/>
                <a:lstStyle/>
                <a:p>
                  <a:r>
                    <a:rPr lang="en-US">
                      <a:noFill/>
                    </a:rPr>
                    <a:t> </a:t>
                  </a:r>
                </a:p>
              </p:txBody>
            </p:sp>
          </mc:Fallback>
        </mc:AlternateContent>
      </p:gr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6782B29C-6FF1-48DC-A484-F9D8CFE4FBA4}"/>
                  </a:ext>
                </a:extLst>
              </p:cNvPr>
              <p:cNvSpPr/>
              <p:nvPr/>
            </p:nvSpPr>
            <p:spPr>
              <a:xfrm rot="10800000" flipV="1">
                <a:off x="3399025" y="1902416"/>
                <a:ext cx="3104774" cy="8951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𝐵</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5</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oMath>
                </a14:m>
                <a:r>
                  <a:rPr lang="en-US" altLang="ko-KR" sz="1600" dirty="0">
                    <a:solidFill>
                      <a:prstClr val="black">
                        <a:lumMod val="85000"/>
                        <a:lumOff val="15000"/>
                      </a:prstClr>
                    </a:solidFill>
                    <a:ea typeface="SamsungOne 400" panose="020B0503030303020204" pitchFamily="34" charset="0"/>
                  </a:rPr>
                  <a:t> </a:t>
                </a:r>
                <a14:m>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6</m:t>
                              </m:r>
                            </m:e>
                          </m:mr>
                        </m:m>
                      </m:e>
                    </m:d>
                  </m:oMath>
                </a14:m>
                <a:endParaRPr lang="ko-KR" altLang="en-US" sz="1600"/>
              </a:p>
            </p:txBody>
          </p:sp>
        </mc:Choice>
        <mc:Fallback xmlns="">
          <p:sp>
            <p:nvSpPr>
              <p:cNvPr id="15" name="직사각형 14">
                <a:extLst>
                  <a:ext uri="{FF2B5EF4-FFF2-40B4-BE49-F238E27FC236}">
                    <a16:creationId xmlns:a16="http://schemas.microsoft.com/office/drawing/2014/main" id="{6782B29C-6FF1-48DC-A484-F9D8CFE4FBA4}"/>
                  </a:ext>
                </a:extLst>
              </p:cNvPr>
              <p:cNvSpPr>
                <a:spLocks noRot="1" noChangeAspect="1" noMove="1" noResize="1" noEditPoints="1" noAdjustHandles="1" noChangeArrowheads="1" noChangeShapeType="1" noTextEdit="1"/>
              </p:cNvSpPr>
              <p:nvPr/>
            </p:nvSpPr>
            <p:spPr>
              <a:xfrm rot="10800000" flipV="1">
                <a:off x="3399025" y="1902416"/>
                <a:ext cx="3104774" cy="895118"/>
              </a:xfrm>
              <a:prstGeom prst="rect">
                <a:avLst/>
              </a:prstGeom>
              <a:blipFill>
                <a:blip r:embed="rId4"/>
                <a:stretch>
                  <a:fillRect/>
                </a:stretch>
              </a:blipFill>
              <a:ln>
                <a:noFill/>
              </a:ln>
            </p:spPr>
            <p:txBody>
              <a:bodyPr/>
              <a:lstStyle/>
              <a:p>
                <a:r>
                  <a:rPr lang="ko-KR" altLang="en-US">
                    <a:noFill/>
                  </a:rPr>
                  <a:t> </a:t>
                </a:r>
              </a:p>
            </p:txBody>
          </p:sp>
        </mc:Fallback>
      </mc:AlternateContent>
      <p:pic>
        <p:nvPicPr>
          <p:cNvPr id="19" name="그림 18">
            <a:extLst>
              <a:ext uri="{FF2B5EF4-FFF2-40B4-BE49-F238E27FC236}">
                <a16:creationId xmlns:a16="http://schemas.microsoft.com/office/drawing/2014/main" xmlns="" id="{58D5C54F-9B2D-4DD1-A469-188AC1FADC71}"/>
              </a:ext>
            </a:extLst>
          </p:cNvPr>
          <p:cNvPicPr>
            <a:picLocks noChangeAspect="1"/>
          </p:cNvPicPr>
          <p:nvPr/>
        </p:nvPicPr>
        <p:blipFill rotWithShape="1">
          <a:blip r:embed="rId5"/>
          <a:srcRect r="25453"/>
          <a:stretch/>
        </p:blipFill>
        <p:spPr>
          <a:xfrm>
            <a:off x="554561" y="3006653"/>
            <a:ext cx="8841455" cy="2510579"/>
          </a:xfrm>
          <a:prstGeom prst="rect">
            <a:avLst/>
          </a:prstGeom>
          <a:solidFill>
            <a:schemeClr val="bg1"/>
          </a:solidFill>
          <a:ln w="6350">
            <a:solidFill>
              <a:schemeClr val="bg1">
                <a:lumMod val="85000"/>
              </a:schemeClr>
            </a:solidFill>
          </a:ln>
          <a:effectLst/>
        </p:spPr>
      </p:pic>
    </p:spTree>
    <p:extLst>
      <p:ext uri="{BB962C8B-B14F-4D97-AF65-F5344CB8AC3E}">
        <p14:creationId xmlns:p14="http://schemas.microsoft.com/office/powerpoint/2010/main" val="4131336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Matrix</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5" name="직사각형 14">
            <a:extLst>
              <a:ext uri="{FF2B5EF4-FFF2-40B4-BE49-F238E27FC236}">
                <a16:creationId xmlns:a16="http://schemas.microsoft.com/office/drawing/2014/main" xmlns="" id="{4BC773FF-78D4-4882-98EF-9273E7BAD009}"/>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4.1. Calculating Matrix</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4.2. Reverse Matrix</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4.3. Linear Transformation</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4.4. Eigenvalues and Eigenvectors</a:t>
            </a:r>
          </a:p>
        </p:txBody>
      </p:sp>
    </p:spTree>
    <p:extLst>
      <p:ext uri="{BB962C8B-B14F-4D97-AF65-F5344CB8AC3E}">
        <p14:creationId xmlns:p14="http://schemas.microsoft.com/office/powerpoint/2010/main" val="27050789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2400" dirty="0">
                <a:solidFill>
                  <a:schemeClr val="tx1">
                    <a:lumMod val="95000"/>
                    <a:lumOff val="5000"/>
                  </a:schemeClr>
                </a:solidFill>
                <a:latin typeface="Samsung Sharp Sans" pitchFamily="2" charset="0"/>
                <a:cs typeface="Samsung Sharp Sans" pitchFamily="2" charset="0"/>
              </a:rPr>
              <a:t>Reverse Matrix</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b="1" dirty="0">
                  <a:solidFill>
                    <a:prstClr val="black">
                      <a:lumMod val="85000"/>
                      <a:lumOff val="15000"/>
                    </a:prstClr>
                  </a:solidFill>
                  <a:latin typeface="SamsungOne 400" panose="020B0503030303020204" pitchFamily="34" charset="0"/>
                </a:rPr>
                <a:t>Unit Matrix, Identity Matrix</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7" name="직사각형 16">
            <a:extLst>
              <a:ext uri="{FF2B5EF4-FFF2-40B4-BE49-F238E27FC236}">
                <a16:creationId xmlns:a16="http://schemas.microsoft.com/office/drawing/2014/main" xmlns="" id="{2CB29054-8CF0-4E0F-8A3E-BF5AB612EEC2}"/>
              </a:ext>
            </a:extLst>
          </p:cNvPr>
          <p:cNvSpPr/>
          <p:nvPr/>
        </p:nvSpPr>
        <p:spPr>
          <a:xfrm flipV="1">
            <a:off x="702940" y="3933055"/>
            <a:ext cx="3753658" cy="20376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xmlns="" id="{958F2788-52AB-44F4-8FA1-9CF30404706F}"/>
                  </a:ext>
                </a:extLst>
              </p:cNvPr>
              <p:cNvSpPr/>
              <p:nvPr/>
            </p:nvSpPr>
            <p:spPr>
              <a:xfrm>
                <a:off x="702940" y="220958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All of the main diagonal components are square matrices with 1, and all of the remaining components are 0. </a:t>
                </a:r>
              </a:p>
              <a:p>
                <a:pPr marL="182563" indent="-182563">
                  <a:spcAft>
                    <a:spcPts val="800"/>
                  </a:spcAft>
                  <a:buClr>
                    <a:srgbClr val="193EB0"/>
                  </a:buClr>
                  <a:buFont typeface="SamsungOne 400" panose="020B0503030303020204" pitchFamily="34" charset="0"/>
                  <a:buChar char="‣"/>
                </a:pP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sz="130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𝑛</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Unit Matrix </a:t>
                </a:r>
                <a:r>
                  <a:rPr lang="ko-KR" altLang="en-US" sz="1300" dirty="0">
                    <a:solidFill>
                      <a:prstClr val="black">
                        <a:lumMod val="85000"/>
                        <a:lumOff val="15000"/>
                      </a:prstClr>
                    </a:solidFill>
                    <a:latin typeface="SamsungOne 400" panose="020B0503030303020204" pitchFamily="34" charset="0"/>
                    <a:ea typeface="나눔고딕 ExtraBold" panose="020D0904000000000000" pitchFamily="50" charset="-127"/>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expressed as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𝐼𝑛</m:t>
                    </m:r>
                  </m:oMath>
                </a14:m>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9" name="직사각형 18">
                <a:extLst>
                  <a:ext uri="{FF2B5EF4-FFF2-40B4-BE49-F238E27FC236}">
                    <a16:creationId xmlns="" xmlns:a16="http://schemas.microsoft.com/office/drawing/2014/main" xmlns:a14="http://schemas.microsoft.com/office/drawing/2010/main" id="{958F2788-52AB-44F4-8FA1-9CF30404706F}"/>
                  </a:ext>
                </a:extLst>
              </p:cNvPr>
              <p:cNvSpPr>
                <a:spLocks noRot="1" noChangeAspect="1" noMove="1" noResize="1" noEditPoints="1" noAdjustHandles="1" noChangeArrowheads="1" noChangeShapeType="1" noTextEdit="1"/>
              </p:cNvSpPr>
              <p:nvPr/>
            </p:nvSpPr>
            <p:spPr>
              <a:xfrm>
                <a:off x="702940" y="2209588"/>
                <a:ext cx="8632825" cy="64810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20" name="그룹 19">
            <a:extLst>
              <a:ext uri="{FF2B5EF4-FFF2-40B4-BE49-F238E27FC236}">
                <a16:creationId xmlns:a16="http://schemas.microsoft.com/office/drawing/2014/main" xmlns="" id="{EA2EC7DF-96AB-4F33-925D-A075DCC63CAE}"/>
              </a:ext>
            </a:extLst>
          </p:cNvPr>
          <p:cNvGrpSpPr/>
          <p:nvPr/>
        </p:nvGrpSpPr>
        <p:grpSpPr>
          <a:xfrm>
            <a:off x="712182" y="2917557"/>
            <a:ext cx="3744416" cy="912763"/>
            <a:chOff x="1958600" y="2513043"/>
            <a:chExt cx="3744416" cy="912763"/>
          </a:xfrm>
        </p:grpSpPr>
        <p:sp>
          <p:nvSpPr>
            <p:cNvPr id="21" name="직사각형 20">
              <a:extLst>
                <a:ext uri="{FF2B5EF4-FFF2-40B4-BE49-F238E27FC236}">
                  <a16:creationId xmlns:a16="http://schemas.microsoft.com/office/drawing/2014/main" xmlns="" id="{99B9DF81-0C80-4785-B3F1-712AB92D9047}"/>
                </a:ext>
              </a:extLst>
            </p:cNvPr>
            <p:cNvSpPr/>
            <p:nvPr/>
          </p:nvSpPr>
          <p:spPr>
            <a:xfrm flipV="1">
              <a:off x="1958600" y="2513043"/>
              <a:ext cx="3744416" cy="9127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464A6877-6DCD-4F91-BBE7-643616EEB1F7}"/>
                    </a:ext>
                  </a:extLst>
                </p:cNvPr>
                <p:cNvSpPr txBox="1"/>
                <p:nvPr/>
              </p:nvSpPr>
              <p:spPr>
                <a:xfrm>
                  <a:off x="1958600" y="2603603"/>
                  <a:ext cx="3744416" cy="743537"/>
                </a:xfrm>
                <a:prstGeom prst="rect">
                  <a:avLst/>
                </a:prstGeom>
                <a:noFill/>
              </p:spPr>
              <p:txBody>
                <a:bodyPr wrap="square">
                  <a:spAutoFit/>
                </a:bodyPr>
                <a:lstStyle/>
                <a:p>
                  <a:pPr algn="ctr"/>
                  <a14:m>
                    <m:oMath xmlns:m="http://schemas.openxmlformats.org/officeDocument/2006/math">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𝐼</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600" dirty="0">
                      <a:solidFill>
                        <a:prstClr val="black">
                          <a:lumMod val="85000"/>
                          <a:lumOff val="15000"/>
                        </a:prstClr>
                      </a:solidFill>
                      <a:ea typeface="SamsungOne 400" panose="020B0503030303020204" pitchFamily="34" charset="0"/>
                    </a:rPr>
                    <a:t> </a:t>
                  </a:r>
                  <a14:m>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oMath>
                  </a14:m>
                  <a:r>
                    <a:rPr lang="ko-KR" altLang="en-US" sz="1600" dirty="0"/>
                    <a:t>             </a:t>
                  </a:r>
                  <a14:m>
                    <m:oMath xmlns:m="http://schemas.openxmlformats.org/officeDocument/2006/math">
                      <m:r>
                        <a:rPr lang="en-US" altLang="ko-KR" sz="1600" i="1" dirty="0" smtClean="0">
                          <a:latin typeface="Cambria Math" panose="02040503050406030204" pitchFamily="18" charset="0"/>
                        </a:rPr>
                        <m:t>𝐼</m:t>
                      </m:r>
                      <m:r>
                        <a:rPr lang="en-US" altLang="ko-KR" sz="1600" i="1" baseline="-25000" dirty="0" smtClean="0">
                          <a:latin typeface="Cambria Math" panose="02040503050406030204" pitchFamily="18" charset="0"/>
                        </a:rPr>
                        <m:t>3</m:t>
                      </m:r>
                    </m:oMath>
                  </a14:m>
                  <a:endParaRPr lang="ko-KR" altLang="en-US" sz="1600" baseline="-25000" dirty="0"/>
                </a:p>
              </p:txBody>
            </p:sp>
          </mc:Choice>
          <mc:Fallback xmlns="">
            <p:sp>
              <p:nvSpPr>
                <p:cNvPr id="22" name="TextBox 21">
                  <a:extLst>
                    <a:ext uri="{FF2B5EF4-FFF2-40B4-BE49-F238E27FC236}">
                      <a16:creationId xmlns:a16="http://schemas.microsoft.com/office/drawing/2014/main" id="{464A6877-6DCD-4F91-BBE7-643616EEB1F7}"/>
                    </a:ext>
                  </a:extLst>
                </p:cNvPr>
                <p:cNvSpPr txBox="1">
                  <a:spLocks noRot="1" noChangeAspect="1" noMove="1" noResize="1" noEditPoints="1" noAdjustHandles="1" noChangeArrowheads="1" noChangeShapeType="1" noTextEdit="1"/>
                </p:cNvSpPr>
                <p:nvPr/>
              </p:nvSpPr>
              <p:spPr>
                <a:xfrm>
                  <a:off x="1958600" y="2603603"/>
                  <a:ext cx="3744416" cy="743537"/>
                </a:xfrm>
                <a:prstGeom prst="rect">
                  <a:avLst/>
                </a:prstGeom>
                <a:blipFill>
                  <a:blip r:embed="rId4"/>
                  <a:stretch>
                    <a:fillRect/>
                  </a:stretch>
                </a:blipFill>
              </p:spPr>
              <p:txBody>
                <a:bodyPr/>
                <a:lstStyle/>
                <a:p>
                  <a:r>
                    <a:rPr lang="ko-KR" altLang="en-US">
                      <a:noFill/>
                    </a:rPr>
                    <a:t> </a:t>
                  </a:r>
                </a:p>
              </p:txBody>
            </p:sp>
          </mc:Fallback>
        </mc:AlternateContent>
      </p:grpSp>
      <p:grpSp>
        <p:nvGrpSpPr>
          <p:cNvPr id="3" name="그룹 2">
            <a:extLst>
              <a:ext uri="{FF2B5EF4-FFF2-40B4-BE49-F238E27FC236}">
                <a16:creationId xmlns:a16="http://schemas.microsoft.com/office/drawing/2014/main" xmlns="" id="{53D5B8EF-4253-4536-872D-15A3C910438A}"/>
              </a:ext>
            </a:extLst>
          </p:cNvPr>
          <p:cNvGrpSpPr/>
          <p:nvPr/>
        </p:nvGrpSpPr>
        <p:grpSpPr>
          <a:xfrm>
            <a:off x="846956" y="4095748"/>
            <a:ext cx="3609642" cy="1767384"/>
            <a:chOff x="846956" y="4582769"/>
            <a:chExt cx="3609642" cy="1767384"/>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EF40377B-E807-47E8-843F-9F41576E29E3}"/>
                    </a:ext>
                  </a:extLst>
                </p:cNvPr>
                <p:cNvSpPr txBox="1"/>
                <p:nvPr/>
              </p:nvSpPr>
              <p:spPr>
                <a:xfrm>
                  <a:off x="846956" y="4582769"/>
                  <a:ext cx="3609642" cy="810735"/>
                </a:xfrm>
                <a:prstGeom prst="rect">
                  <a:avLst/>
                </a:prstGeom>
                <a:noFill/>
              </p:spPr>
              <p:txBody>
                <a:bodyPr wrap="square">
                  <a:spAutoFit/>
                </a:bodyPr>
                <a:lstStyle/>
                <a:p>
                  <a14:m>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oMath>
                  </a14:m>
                  <a:r>
                    <a:rPr lang="en-US" altLang="ko-KR" dirty="0">
                      <a:solidFill>
                        <a:prstClr val="black">
                          <a:lumMod val="85000"/>
                          <a:lumOff val="15000"/>
                        </a:prstClr>
                      </a:solidFill>
                      <a:ea typeface="SamsungOne 400" panose="020B0503030303020204" pitchFamily="34" charset="0"/>
                    </a:rPr>
                    <a:t> </a:t>
                  </a:r>
                  <a14:m>
                    <m:oMath xmlns:m="http://schemas.openxmlformats.org/officeDocument/2006/math">
                      <m:d>
                        <m:dPr>
                          <m:begChr m:val="["/>
                          <m:endChr m:val="]"/>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b="0" i="1" baseline="-25000"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b="0" i="1" baseline="-25000" smtClean="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b="0" i="1" baseline="-25000" smtClean="0">
                                    <a:solidFill>
                                      <a:prstClr val="black">
                                        <a:lumMod val="85000"/>
                                        <a:lumOff val="15000"/>
                                      </a:prstClr>
                                    </a:solidFill>
                                    <a:latin typeface="Cambria Math" panose="02040503050406030204" pitchFamily="18" charset="0"/>
                                    <a:ea typeface="SamsungOne 400" panose="020B0503030303020204" pitchFamily="34" charset="0"/>
                                  </a:rPr>
                                  <m:t>3</m:t>
                                </m:r>
                              </m:e>
                            </m:mr>
                          </m:m>
                        </m:e>
                      </m:d>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i="1" baseline="-2500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i="1" baseline="-2500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i="1" baseline="-25000">
                                    <a:solidFill>
                                      <a:prstClr val="black">
                                        <a:lumMod val="85000"/>
                                        <a:lumOff val="15000"/>
                                      </a:prstClr>
                                    </a:solidFill>
                                    <a:latin typeface="Cambria Math" panose="02040503050406030204" pitchFamily="18" charset="0"/>
                                    <a:ea typeface="SamsungOne 400" panose="020B0503030303020204" pitchFamily="34" charset="0"/>
                                  </a:rPr>
                                  <m:t>3</m:t>
                                </m:r>
                              </m:e>
                            </m:mr>
                          </m:m>
                        </m:e>
                      </m:d>
                    </m:oMath>
                  </a14:m>
                  <a:endParaRPr lang="ko-KR" altLang="en-US" dirty="0"/>
                </a:p>
              </p:txBody>
            </p:sp>
          </mc:Choice>
          <mc:Fallback xmlns="">
            <p:sp>
              <p:nvSpPr>
                <p:cNvPr id="23" name="TextBox 22">
                  <a:extLst>
                    <a:ext uri="{FF2B5EF4-FFF2-40B4-BE49-F238E27FC236}">
                      <a16:creationId xmlns:a16="http://schemas.microsoft.com/office/drawing/2014/main" id="{EF40377B-E807-47E8-843F-9F41576E29E3}"/>
                    </a:ext>
                  </a:extLst>
                </p:cNvPr>
                <p:cNvSpPr txBox="1">
                  <a:spLocks noRot="1" noChangeAspect="1" noMove="1" noResize="1" noEditPoints="1" noAdjustHandles="1" noChangeArrowheads="1" noChangeShapeType="1" noTextEdit="1"/>
                </p:cNvSpPr>
                <p:nvPr/>
              </p:nvSpPr>
              <p:spPr>
                <a:xfrm>
                  <a:off x="846956" y="4582769"/>
                  <a:ext cx="3609642" cy="81073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8E0F004A-95E5-4FC7-92D7-296825988F04}"/>
                    </a:ext>
                  </a:extLst>
                </p:cNvPr>
                <p:cNvSpPr txBox="1"/>
                <p:nvPr/>
              </p:nvSpPr>
              <p:spPr>
                <a:xfrm>
                  <a:off x="846956" y="5475233"/>
                  <a:ext cx="3384376" cy="8749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𝑏</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𝑐</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𝑑</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𝑓</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𝑔</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h</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𝑖</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𝑎</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𝑏</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𝑐</m:t>
                                  </m:r>
                                </m:e>
                              </m:mr>
                              <m:m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𝑑</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𝑒</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𝑓</m:t>
                                  </m:r>
                                </m:e>
                              </m:mr>
                              <m:m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𝑔</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h</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𝑖</m:t>
                                  </m:r>
                                </m:e>
                              </m:mr>
                            </m:m>
                          </m:e>
                        </m:d>
                      </m:oMath>
                    </m:oMathPara>
                  </a14:m>
                  <a:endParaRPr lang="ko-KR" altLang="en-US" sz="1600" dirty="0"/>
                </a:p>
              </p:txBody>
            </p:sp>
          </mc:Choice>
          <mc:Fallback xmlns="">
            <p:sp>
              <p:nvSpPr>
                <p:cNvPr id="24" name="TextBox 23">
                  <a:extLst>
                    <a:ext uri="{FF2B5EF4-FFF2-40B4-BE49-F238E27FC236}">
                      <a16:creationId xmlns:a16="http://schemas.microsoft.com/office/drawing/2014/main" id="{8E0F004A-95E5-4FC7-92D7-296825988F04}"/>
                    </a:ext>
                  </a:extLst>
                </p:cNvPr>
                <p:cNvSpPr txBox="1">
                  <a:spLocks noRot="1" noChangeAspect="1" noMove="1" noResize="1" noEditPoints="1" noAdjustHandles="1" noChangeArrowheads="1" noChangeShapeType="1" noTextEdit="1"/>
                </p:cNvSpPr>
                <p:nvPr/>
              </p:nvSpPr>
              <p:spPr>
                <a:xfrm>
                  <a:off x="846956" y="5475233"/>
                  <a:ext cx="3384376" cy="874920"/>
                </a:xfrm>
                <a:prstGeom prst="rect">
                  <a:avLst/>
                </a:prstGeom>
                <a:blipFill>
                  <a:blip r:embed="rId6"/>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23533822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grpSp>
        <p:nvGrpSpPr>
          <p:cNvPr id="37" name="그룹 36">
            <a:extLst>
              <a:ext uri="{FF2B5EF4-FFF2-40B4-BE49-F238E27FC236}">
                <a16:creationId xmlns:a16="http://schemas.microsoft.com/office/drawing/2014/main" xmlns="" id="{EBD7D582-318E-4026-A761-57F48CD2933B}"/>
              </a:ext>
            </a:extLst>
          </p:cNvPr>
          <p:cNvGrpSpPr/>
          <p:nvPr/>
        </p:nvGrpSpPr>
        <p:grpSpPr>
          <a:xfrm>
            <a:off x="559817" y="1412776"/>
            <a:ext cx="8783192" cy="215444"/>
            <a:chOff x="559817" y="2136914"/>
            <a:chExt cx="8783192" cy="215444"/>
          </a:xfrm>
        </p:grpSpPr>
        <p:sp>
          <p:nvSpPr>
            <p:cNvPr id="38" name="직사각형 37">
              <a:extLst>
                <a:ext uri="{FF2B5EF4-FFF2-40B4-BE49-F238E27FC236}">
                  <a16:creationId xmlns:a16="http://schemas.microsoft.com/office/drawing/2014/main" xmlns="" id="{DCDCC2F5-DE48-454C-8D81-FE0D88A1C0E2}"/>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9" name="직사각형 38">
                  <a:extLst>
                    <a:ext uri="{FF2B5EF4-FFF2-40B4-BE49-F238E27FC236}">
                      <a16:creationId xmlns:a16="http://schemas.microsoft.com/office/drawing/2014/main" xmlns="" id="{19AAD33B-F360-4224-A8E6-736BF21CFFCC}"/>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reverse matrix is defined when the product of Matrix </a:t>
                  </a:r>
                  <a14:m>
                    <m:oMath xmlns:m="http://schemas.openxmlformats.org/officeDocument/2006/math">
                      <m:r>
                        <a:rPr lang="ko-KR" altLang="en-US" sz="1400" i="1" dirty="0" smtClean="0">
                          <a:solidFill>
                            <a:prstClr val="black">
                              <a:lumMod val="85000"/>
                              <a:lumOff val="15000"/>
                            </a:prstClr>
                          </a:solidFill>
                          <a:latin typeface="Cambria Math" panose="02040503050406030204" pitchFamily="18" charset="0"/>
                        </a:rPr>
                        <m:t>𝐴</m:t>
                      </m:r>
                    </m:oMath>
                  </a14:m>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and Reverse Matrix</a:t>
                  </a:r>
                  <a:r>
                    <a:rPr lang="ko-KR" altLang="en-US" sz="1400" dirty="0">
                      <a:solidFill>
                        <a:prstClr val="black">
                          <a:lumMod val="85000"/>
                          <a:lumOff val="15000"/>
                        </a:prstClr>
                      </a:solidFill>
                      <a:latin typeface="SamsungOne 400" panose="020B0503030303020204" pitchFamily="34" charset="0"/>
                    </a:rPr>
                    <a:t> </a:t>
                  </a:r>
                  <a14:m>
                    <m:oMath xmlns:m="http://schemas.openxmlformats.org/officeDocument/2006/math">
                      <m:sSup>
                        <m:sSupPr>
                          <m:ctrlPr>
                            <a:rPr lang="en-US" altLang="ko-KR" sz="1400" i="1" smtClean="0">
                              <a:solidFill>
                                <a:schemeClr val="tx1"/>
                              </a:solidFill>
                              <a:latin typeface="Cambria Math" panose="02040503050406030204" pitchFamily="18" charset="0"/>
                            </a:rPr>
                          </m:ctrlPr>
                        </m:sSupPr>
                        <m:e>
                          <m:r>
                            <a:rPr lang="en-US" altLang="ko-KR" sz="1400" i="1">
                              <a:solidFill>
                                <a:schemeClr val="tx1"/>
                              </a:solidFill>
                              <a:latin typeface="Cambria Math" panose="02040503050406030204" pitchFamily="18" charset="0"/>
                            </a:rPr>
                            <m:t>𝐴</m:t>
                          </m:r>
                        </m:e>
                        <m:sup>
                          <m:r>
                            <a:rPr lang="en-US" altLang="ko-KR" sz="1400" i="1">
                              <a:solidFill>
                                <a:schemeClr val="tx1"/>
                              </a:solidFill>
                              <a:latin typeface="Cambria Math" panose="02040503050406030204" pitchFamily="18" charset="0"/>
                            </a:rPr>
                            <m:t>−1</m:t>
                          </m:r>
                        </m:sup>
                      </m:sSup>
                    </m:oMath>
                  </a14:m>
                  <a:r>
                    <a:rPr lang="en-US" altLang="ko-KR" sz="1400" dirty="0">
                      <a:solidFill>
                        <a:prstClr val="black">
                          <a:lumMod val="85000"/>
                          <a:lumOff val="15000"/>
                        </a:prstClr>
                      </a:solidFill>
                      <a:latin typeface="SamsungOne 400" panose="020B0503030303020204" pitchFamily="34" charset="0"/>
                    </a:rPr>
                    <a:t> is Unit Matrix </a:t>
                  </a:r>
                  <a14:m>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𝐸</m:t>
                      </m:r>
                      <m:r>
                        <a:rPr lang="en-US" altLang="ko-KR" sz="1400" b="0" i="1" dirty="0" smtClean="0">
                          <a:solidFill>
                            <a:prstClr val="black">
                              <a:lumMod val="85000"/>
                              <a:lumOff val="15000"/>
                            </a:prstClr>
                          </a:solidFill>
                          <a:latin typeface="Cambria Math" panose="02040503050406030204" pitchFamily="18" charset="0"/>
                        </a:rPr>
                        <m:t>.</m:t>
                      </m:r>
                    </m:oMath>
                  </a14:m>
                  <a:endParaRPr lang="en-US" altLang="ko-KR" sz="1400" dirty="0">
                    <a:solidFill>
                      <a:prstClr val="black">
                        <a:lumMod val="85000"/>
                        <a:lumOff val="15000"/>
                      </a:prstClr>
                    </a:solidFill>
                    <a:latin typeface="SamsungOne 400" panose="020B0503030303020204" pitchFamily="34" charset="0"/>
                  </a:endParaRPr>
                </a:p>
              </p:txBody>
            </p:sp>
          </mc:Choice>
          <mc:Fallback xmlns="">
            <p:sp>
              <p:nvSpPr>
                <p:cNvPr id="39" name="직사각형 38">
                  <a:extLst>
                    <a:ext uri="{FF2B5EF4-FFF2-40B4-BE49-F238E27FC236}">
                      <a16:creationId xmlns="" xmlns:a16="http://schemas.microsoft.com/office/drawing/2014/main" xmlns:a14="http://schemas.microsoft.com/office/drawing/2010/main" id="{19AAD33B-F360-4224-A8E6-736BF21CFFCC}"/>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rotWithShape="0">
                  <a:blip r:embed="rId3"/>
                  <a:stretch>
                    <a:fillRect l="-141"/>
                  </a:stretch>
                </a:blipFill>
                <a:ln>
                  <a:noFill/>
                </a:ln>
              </p:spPr>
              <p:txBody>
                <a:bodyPr/>
                <a:lstStyle/>
                <a:p>
                  <a:r>
                    <a:rPr lang="ko-KR" altLang="en-US">
                      <a:noFill/>
                    </a:rPr>
                    <a:t> </a:t>
                  </a:r>
                </a:p>
              </p:txBody>
            </p:sp>
          </mc:Fallback>
        </mc:AlternateContent>
      </p:grpSp>
      <p:grpSp>
        <p:nvGrpSpPr>
          <p:cNvPr id="4" name="그룹 3">
            <a:extLst>
              <a:ext uri="{FF2B5EF4-FFF2-40B4-BE49-F238E27FC236}">
                <a16:creationId xmlns:a16="http://schemas.microsoft.com/office/drawing/2014/main" xmlns="" id="{8F1ECCCA-28CB-4E16-B1EB-AC861F36D32D}"/>
              </a:ext>
            </a:extLst>
          </p:cNvPr>
          <p:cNvGrpSpPr/>
          <p:nvPr/>
        </p:nvGrpSpPr>
        <p:grpSpPr>
          <a:xfrm>
            <a:off x="737469" y="1857041"/>
            <a:ext cx="7906666" cy="1212817"/>
            <a:chOff x="737469" y="1857041"/>
            <a:chExt cx="7906666" cy="1212817"/>
          </a:xfrm>
        </p:grpSpPr>
        <mc:AlternateContent xmlns:mc="http://schemas.openxmlformats.org/markup-compatibility/2006" xmlns:a14="http://schemas.microsoft.com/office/drawing/2010/main">
          <mc:Choice Requires="a14">
            <p:sp>
              <p:nvSpPr>
                <p:cNvPr id="40" name="타원 39">
                  <a:extLst>
                    <a:ext uri="{FF2B5EF4-FFF2-40B4-BE49-F238E27FC236}">
                      <a16:creationId xmlns:a16="http://schemas.microsoft.com/office/drawing/2014/main" xmlns="" id="{88FF0375-3089-4ED8-A5D3-2914B7FE2450}"/>
                    </a:ext>
                  </a:extLst>
                </p:cNvPr>
                <p:cNvSpPr/>
                <p:nvPr/>
              </p:nvSpPr>
              <p:spPr>
                <a:xfrm>
                  <a:off x="737469" y="2352662"/>
                  <a:ext cx="415574" cy="4155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altLang="ko-KR" b="1" i="1" dirty="0" smtClean="0">
                            <a:solidFill>
                              <a:prstClr val="black">
                                <a:lumMod val="85000"/>
                                <a:lumOff val="15000"/>
                              </a:prstClr>
                            </a:solidFill>
                            <a:latin typeface="Cambria Math" panose="02040503050406030204" pitchFamily="18" charset="0"/>
                          </a:rPr>
                          <m:t>𝟐</m:t>
                        </m:r>
                      </m:oMath>
                    </m:oMathPara>
                  </a14:m>
                  <a:endParaRPr lang="ko-KR" altLang="en-US" b="1" dirty="0">
                    <a:solidFill>
                      <a:prstClr val="black">
                        <a:lumMod val="85000"/>
                        <a:lumOff val="15000"/>
                      </a:prstClr>
                    </a:solidFill>
                    <a:latin typeface="SamsungOne 400" panose="020B0503030303020204" pitchFamily="34" charset="0"/>
                  </a:endParaRPr>
                </a:p>
              </p:txBody>
            </p:sp>
          </mc:Choice>
          <mc:Fallback xmlns="">
            <p:sp>
              <p:nvSpPr>
                <p:cNvPr id="40" name="타원 39">
                  <a:extLst>
                    <a:ext uri="{FF2B5EF4-FFF2-40B4-BE49-F238E27FC236}">
                      <a16:creationId xmlns:a16="http://schemas.microsoft.com/office/drawing/2014/main" id="{88FF0375-3089-4ED8-A5D3-2914B7FE2450}"/>
                    </a:ext>
                  </a:extLst>
                </p:cNvPr>
                <p:cNvSpPr>
                  <a:spLocks noRot="1" noChangeAspect="1" noMove="1" noResize="1" noEditPoints="1" noAdjustHandles="1" noChangeArrowheads="1" noChangeShapeType="1" noTextEdit="1"/>
                </p:cNvSpPr>
                <p:nvPr/>
              </p:nvSpPr>
              <p:spPr>
                <a:xfrm>
                  <a:off x="737469" y="2352662"/>
                  <a:ext cx="415574" cy="415574"/>
                </a:xfrm>
                <a:prstGeom prst="ellipse">
                  <a:avLst/>
                </a:prstGeom>
                <a:blipFill>
                  <a:blip r:embed="rId4"/>
                  <a:stretch>
                    <a:fillRect/>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타원 40">
                  <a:extLst>
                    <a:ext uri="{FF2B5EF4-FFF2-40B4-BE49-F238E27FC236}">
                      <a16:creationId xmlns:a16="http://schemas.microsoft.com/office/drawing/2014/main" xmlns="" id="{FC46BBCA-D7A8-414E-9A27-895FFEAF8851}"/>
                    </a:ext>
                  </a:extLst>
                </p:cNvPr>
                <p:cNvSpPr/>
                <p:nvPr/>
              </p:nvSpPr>
              <p:spPr>
                <a:xfrm>
                  <a:off x="2143100" y="2352662"/>
                  <a:ext cx="415574" cy="4155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altLang="ko-KR" b="1" i="1" dirty="0" smtClean="0">
                            <a:solidFill>
                              <a:prstClr val="black">
                                <a:lumMod val="85000"/>
                                <a:lumOff val="15000"/>
                              </a:prstClr>
                            </a:solidFill>
                            <a:latin typeface="Cambria Math" panose="02040503050406030204" pitchFamily="18" charset="0"/>
                          </a:rPr>
                          <m:t>𝟔</m:t>
                        </m:r>
                      </m:oMath>
                    </m:oMathPara>
                  </a14:m>
                  <a:endParaRPr lang="ko-KR" altLang="en-US" b="1" dirty="0">
                    <a:solidFill>
                      <a:prstClr val="black">
                        <a:lumMod val="85000"/>
                        <a:lumOff val="15000"/>
                      </a:prstClr>
                    </a:solidFill>
                    <a:latin typeface="SamsungOne 400" panose="020B0503030303020204" pitchFamily="34" charset="0"/>
                  </a:endParaRPr>
                </a:p>
              </p:txBody>
            </p:sp>
          </mc:Choice>
          <mc:Fallback xmlns="">
            <p:sp>
              <p:nvSpPr>
                <p:cNvPr id="41" name="타원 40">
                  <a:extLst>
                    <a:ext uri="{FF2B5EF4-FFF2-40B4-BE49-F238E27FC236}">
                      <a16:creationId xmlns:a16="http://schemas.microsoft.com/office/drawing/2014/main" id="{FC46BBCA-D7A8-414E-9A27-895FFEAF8851}"/>
                    </a:ext>
                  </a:extLst>
                </p:cNvPr>
                <p:cNvSpPr>
                  <a:spLocks noRot="1" noChangeAspect="1" noMove="1" noResize="1" noEditPoints="1" noAdjustHandles="1" noChangeArrowheads="1" noChangeShapeType="1" noTextEdit="1"/>
                </p:cNvSpPr>
                <p:nvPr/>
              </p:nvSpPr>
              <p:spPr>
                <a:xfrm>
                  <a:off x="2143100" y="2352662"/>
                  <a:ext cx="415574" cy="415574"/>
                </a:xfrm>
                <a:prstGeom prst="ellipse">
                  <a:avLst/>
                </a:prstGeom>
                <a:blipFill>
                  <a:blip r:embed="rId5"/>
                  <a:stretch>
                    <a:fillRect/>
                  </a:stretch>
                </a:blipFill>
                <a:ln>
                  <a:solidFill>
                    <a:schemeClr val="tx1"/>
                  </a:solidFill>
                </a:ln>
              </p:spPr>
              <p:txBody>
                <a:bodyPr/>
                <a:lstStyle/>
                <a:p>
                  <a:r>
                    <a:rPr lang="ko-KR" altLang="en-US">
                      <a:noFill/>
                    </a:rPr>
                    <a:t> </a:t>
                  </a:r>
                </a:p>
              </p:txBody>
            </p:sp>
          </mc:Fallback>
        </mc:AlternateContent>
        <p:sp>
          <p:nvSpPr>
            <p:cNvPr id="42" name="자유형: 도형 41">
              <a:extLst>
                <a:ext uri="{FF2B5EF4-FFF2-40B4-BE49-F238E27FC236}">
                  <a16:creationId xmlns:a16="http://schemas.microsoft.com/office/drawing/2014/main" xmlns="" id="{054E6074-77F7-4CF4-881B-344695941624}"/>
                </a:ext>
              </a:extLst>
            </p:cNvPr>
            <p:cNvSpPr/>
            <p:nvPr/>
          </p:nvSpPr>
          <p:spPr>
            <a:xfrm>
              <a:off x="957532" y="2136414"/>
              <a:ext cx="1345721" cy="202628"/>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자유형: 도형 42">
              <a:extLst>
                <a:ext uri="{FF2B5EF4-FFF2-40B4-BE49-F238E27FC236}">
                  <a16:creationId xmlns:a16="http://schemas.microsoft.com/office/drawing/2014/main" xmlns="" id="{6AFFB983-EE84-4202-B1F9-1378F539B11C}"/>
                </a:ext>
              </a:extLst>
            </p:cNvPr>
            <p:cNvSpPr/>
            <p:nvPr/>
          </p:nvSpPr>
          <p:spPr>
            <a:xfrm flipH="1" flipV="1">
              <a:off x="957532" y="2796150"/>
              <a:ext cx="1345721" cy="202628"/>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xmlns="" id="{2397A631-0FD4-4195-AF1C-EFD1CCD40104}"/>
                    </a:ext>
                  </a:extLst>
                </p:cNvPr>
                <p:cNvSpPr txBox="1"/>
                <p:nvPr/>
              </p:nvSpPr>
              <p:spPr>
                <a:xfrm>
                  <a:off x="1422605" y="2045770"/>
                  <a:ext cx="415574" cy="200055"/>
                </a:xfrm>
                <a:prstGeom prst="rect">
                  <a:avLst/>
                </a:prstGeom>
                <a:solidFill>
                  <a:schemeClr val="bg1"/>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oMath>
                    </m:oMathPara>
                  </a14:m>
                  <a:endPar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49" name="TextBox 48">
                  <a:extLst>
                    <a:ext uri="{FF2B5EF4-FFF2-40B4-BE49-F238E27FC236}">
                      <a16:creationId xmlns:a16="http://schemas.microsoft.com/office/drawing/2014/main" id="{2397A631-0FD4-4195-AF1C-EFD1CCD40104}"/>
                    </a:ext>
                  </a:extLst>
                </p:cNvPr>
                <p:cNvSpPr txBox="1">
                  <a:spLocks noRot="1" noChangeAspect="1" noMove="1" noResize="1" noEditPoints="1" noAdjustHandles="1" noChangeArrowheads="1" noChangeShapeType="1" noTextEdit="1"/>
                </p:cNvSpPr>
                <p:nvPr/>
              </p:nvSpPr>
              <p:spPr>
                <a:xfrm>
                  <a:off x="1422605" y="2045770"/>
                  <a:ext cx="415574" cy="200055"/>
                </a:xfrm>
                <a:prstGeom prst="rect">
                  <a:avLst/>
                </a:prstGeom>
                <a:blipFill>
                  <a:blip r:embed="rId6"/>
                  <a:stretch>
                    <a:fillRect b="-93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xmlns="" id="{D6591DE3-A313-4D9E-9CBF-9E15658ED096}"/>
                    </a:ext>
                  </a:extLst>
                </p:cNvPr>
                <p:cNvSpPr txBox="1"/>
                <p:nvPr/>
              </p:nvSpPr>
              <p:spPr>
                <a:xfrm>
                  <a:off x="1422605" y="2869803"/>
                  <a:ext cx="415574" cy="200055"/>
                </a:xfrm>
                <a:prstGeom prst="rect">
                  <a:avLst/>
                </a:prstGeom>
                <a:solidFill>
                  <a:schemeClr val="bg1"/>
                </a:solidFill>
              </p:spPr>
              <p:txBody>
                <a:bodyPr wrap="square" lIns="0" tIns="0" rIns="0" bIns="0">
                  <a:spAutoFit/>
                </a:bodyPr>
                <a:lstStyle/>
                <a:p>
                  <a:pPr algn="ctr"/>
                  <a14:m>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oMath>
                  </a14:m>
                  <a:r>
                    <a:rPr lang="en-US" altLang="ko-KR" sz="1300" b="0" i="0" baseline="30000" dirty="0">
                      <a:solidFill>
                        <a:prstClr val="black">
                          <a:lumMod val="85000"/>
                          <a:lumOff val="15000"/>
                        </a:prstClr>
                      </a:solidFill>
                      <a:latin typeface="+mj-lt"/>
                      <a:ea typeface="SamsungOne 400" panose="020B0503030303020204" pitchFamily="34" charset="0"/>
                    </a:rPr>
                    <a:t>-1</a:t>
                  </a:r>
                  <a14:m>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endPar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0" name="TextBox 49">
                  <a:extLst>
                    <a:ext uri="{FF2B5EF4-FFF2-40B4-BE49-F238E27FC236}">
                      <a16:creationId xmlns:a16="http://schemas.microsoft.com/office/drawing/2014/main" id="{D6591DE3-A313-4D9E-9CBF-9E15658ED096}"/>
                    </a:ext>
                  </a:extLst>
                </p:cNvPr>
                <p:cNvSpPr txBox="1">
                  <a:spLocks noRot="1" noChangeAspect="1" noMove="1" noResize="1" noEditPoints="1" noAdjustHandles="1" noChangeArrowheads="1" noChangeShapeType="1" noTextEdit="1"/>
                </p:cNvSpPr>
                <p:nvPr/>
              </p:nvSpPr>
              <p:spPr>
                <a:xfrm>
                  <a:off x="1422605" y="2869803"/>
                  <a:ext cx="415574" cy="200055"/>
                </a:xfrm>
                <a:prstGeom prst="rect">
                  <a:avLst/>
                </a:prstGeom>
                <a:blipFill>
                  <a:blip r:embed="rId7"/>
                  <a:stretch>
                    <a:fillRect t="-15152"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4ACC8A5A-66E5-44E2-9DE3-EF2424958F07}"/>
                    </a:ext>
                  </a:extLst>
                </p:cNvPr>
                <p:cNvSpPr txBox="1"/>
                <p:nvPr/>
              </p:nvSpPr>
              <p:spPr>
                <a:xfrm>
                  <a:off x="2604628" y="2410962"/>
                  <a:ext cx="1050639" cy="246221"/>
                </a:xfrm>
                <a:prstGeom prst="rect">
                  <a:avLst/>
                </a:prstGeom>
                <a:solidFill>
                  <a:schemeClr val="bg1"/>
                </a:solidFill>
              </p:spPr>
              <p:txBody>
                <a:bodyPr wrap="square" lIns="0" tIns="0" rIns="0" bIns="0">
                  <a:spAutoFit/>
                </a:bodyPr>
                <a:lstStyle/>
                <a:p>
                  <a:pPr algn="ctr"/>
                  <a14:m>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𝟑</m:t>
                      </m:r>
                    </m:oMath>
                  </a14:m>
                  <a:r>
                    <a:rPr lang="en-US" altLang="ko-KR" sz="1600" b="1" i="0" baseline="30000" dirty="0">
                      <a:solidFill>
                        <a:prstClr val="black">
                          <a:lumMod val="85000"/>
                          <a:lumOff val="15000"/>
                        </a:prstClr>
                      </a:solidFill>
                      <a:latin typeface="+mj-lt"/>
                      <a:ea typeface="SamsungOne 400" panose="020B0503030303020204" pitchFamily="34" charset="0"/>
                    </a:rPr>
                    <a:t>-1</a:t>
                  </a:r>
                  <a14:m>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𝟑</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𝟏</m:t>
                      </m:r>
                    </m:oMath>
                  </a14:m>
                  <a:endParaRPr lang="ko-KR" altLang="en-US" sz="1600" b="1"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1" name="TextBox 50">
                  <a:extLst>
                    <a:ext uri="{FF2B5EF4-FFF2-40B4-BE49-F238E27FC236}">
                      <a16:creationId xmlns:a16="http://schemas.microsoft.com/office/drawing/2014/main" id="{4ACC8A5A-66E5-44E2-9DE3-EF2424958F07}"/>
                    </a:ext>
                  </a:extLst>
                </p:cNvPr>
                <p:cNvSpPr txBox="1">
                  <a:spLocks noRot="1" noChangeAspect="1" noMove="1" noResize="1" noEditPoints="1" noAdjustHandles="1" noChangeArrowheads="1" noChangeShapeType="1" noTextEdit="1"/>
                </p:cNvSpPr>
                <p:nvPr/>
              </p:nvSpPr>
              <p:spPr>
                <a:xfrm>
                  <a:off x="2604628" y="2410962"/>
                  <a:ext cx="1050639" cy="246221"/>
                </a:xfrm>
                <a:prstGeom prst="rect">
                  <a:avLst/>
                </a:prstGeom>
                <a:blipFill>
                  <a:blip r:embed="rId8"/>
                  <a:stretch>
                    <a:fillRect t="-12195" b="-73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타원 51">
                  <a:extLst>
                    <a:ext uri="{FF2B5EF4-FFF2-40B4-BE49-F238E27FC236}">
                      <a16:creationId xmlns:a16="http://schemas.microsoft.com/office/drawing/2014/main" xmlns="" id="{9099FED0-0C70-49AE-B8DC-A33EE4C7C137}"/>
                    </a:ext>
                  </a:extLst>
                </p:cNvPr>
                <p:cNvSpPr/>
                <p:nvPr/>
              </p:nvSpPr>
              <p:spPr>
                <a:xfrm>
                  <a:off x="3877472" y="2174751"/>
                  <a:ext cx="592538" cy="5925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d>
                          <m:dPr>
                            <m:ctrlPr>
                              <a:rPr lang="en-US" altLang="ko-KR" b="1" i="1" dirty="0" smtClean="0">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b="1" i="1" dirty="0" smtClean="0">
                                    <a:solidFill>
                                      <a:prstClr val="black">
                                        <a:lumMod val="85000"/>
                                        <a:lumOff val="15000"/>
                                      </a:prstClr>
                                    </a:solidFill>
                                    <a:latin typeface="Cambria Math" panose="02040503050406030204" pitchFamily="18" charset="0"/>
                                  </a:rPr>
                                </m:ctrlPr>
                              </m:mPr>
                              <m:mr>
                                <m:e>
                                  <m:r>
                                    <m:rPr>
                                      <m:brk m:alnAt="7"/>
                                    </m:rPr>
                                    <a:rPr lang="en-US" altLang="ko-KR" b="1" i="1" dirty="0" smtClean="0">
                                      <a:solidFill>
                                        <a:prstClr val="black">
                                          <a:lumMod val="85000"/>
                                          <a:lumOff val="15000"/>
                                        </a:prstClr>
                                      </a:solidFill>
                                      <a:latin typeface="Cambria Math" panose="02040503050406030204" pitchFamily="18" charset="0"/>
                                    </a:rPr>
                                    <m:t>𝟐</m:t>
                                  </m:r>
                                </m:e>
                              </m:mr>
                              <m:mr>
                                <m:e>
                                  <m:r>
                                    <a:rPr lang="en-US" altLang="ko-KR" b="1" i="1" dirty="0" smtClean="0">
                                      <a:solidFill>
                                        <a:prstClr val="black">
                                          <a:lumMod val="85000"/>
                                          <a:lumOff val="15000"/>
                                        </a:prstClr>
                                      </a:solidFill>
                                      <a:latin typeface="Cambria Math" panose="02040503050406030204" pitchFamily="18" charset="0"/>
                                    </a:rPr>
                                    <m:t>𝟏</m:t>
                                  </m:r>
                                </m:e>
                              </m:mr>
                            </m:m>
                          </m:e>
                        </m:d>
                      </m:oMath>
                    </m:oMathPara>
                  </a14:m>
                  <a:endParaRPr lang="ko-KR" altLang="en-US" b="1" dirty="0">
                    <a:solidFill>
                      <a:prstClr val="black">
                        <a:lumMod val="85000"/>
                        <a:lumOff val="15000"/>
                      </a:prstClr>
                    </a:solidFill>
                    <a:latin typeface="SamsungOne 400" panose="020B0503030303020204" pitchFamily="34" charset="0"/>
                  </a:endParaRPr>
                </a:p>
              </p:txBody>
            </p:sp>
          </mc:Choice>
          <mc:Fallback xmlns="">
            <p:sp>
              <p:nvSpPr>
                <p:cNvPr id="52" name="타원 51">
                  <a:extLst>
                    <a:ext uri="{FF2B5EF4-FFF2-40B4-BE49-F238E27FC236}">
                      <a16:creationId xmlns="" xmlns:a16="http://schemas.microsoft.com/office/drawing/2014/main" xmlns:a14="http://schemas.microsoft.com/office/drawing/2010/main" id="{9099FED0-0C70-49AE-B8DC-A33EE4C7C137}"/>
                    </a:ext>
                  </a:extLst>
                </p:cNvPr>
                <p:cNvSpPr>
                  <a:spLocks noRot="1" noChangeAspect="1" noMove="1" noResize="1" noEditPoints="1" noAdjustHandles="1" noChangeArrowheads="1" noChangeShapeType="1" noTextEdit="1"/>
                </p:cNvSpPr>
                <p:nvPr/>
              </p:nvSpPr>
              <p:spPr>
                <a:xfrm>
                  <a:off x="3877472" y="2174751"/>
                  <a:ext cx="592538" cy="592538"/>
                </a:xfrm>
                <a:prstGeom prst="ellipse">
                  <a:avLst/>
                </a:prstGeom>
                <a:blipFill rotWithShape="0">
                  <a:blip r:embed="rId9"/>
                  <a:stretch>
                    <a:fillRect/>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타원 52">
                  <a:extLst>
                    <a:ext uri="{FF2B5EF4-FFF2-40B4-BE49-F238E27FC236}">
                      <a16:creationId xmlns:a16="http://schemas.microsoft.com/office/drawing/2014/main" xmlns="" id="{202DF649-B5F1-434C-8E35-B2811368EBF1}"/>
                    </a:ext>
                  </a:extLst>
                </p:cNvPr>
                <p:cNvSpPr/>
                <p:nvPr/>
              </p:nvSpPr>
              <p:spPr>
                <a:xfrm>
                  <a:off x="5523765" y="2174751"/>
                  <a:ext cx="592538" cy="5925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d>
                          <m:dPr>
                            <m:ctrlPr>
                              <a:rPr lang="en-US" altLang="ko-KR" b="1" i="1" dirty="0" smtClean="0">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b="1" i="1" dirty="0" smtClean="0">
                                    <a:solidFill>
                                      <a:prstClr val="black">
                                        <a:lumMod val="85000"/>
                                        <a:lumOff val="15000"/>
                                      </a:prstClr>
                                    </a:solidFill>
                                    <a:latin typeface="Cambria Math" panose="02040503050406030204" pitchFamily="18" charset="0"/>
                                  </a:rPr>
                                </m:ctrlPr>
                              </m:mPr>
                              <m:mr>
                                <m:e>
                                  <m:r>
                                    <a:rPr lang="en-US" altLang="ko-KR" b="1" i="1" dirty="0" smtClean="0">
                                      <a:solidFill>
                                        <a:prstClr val="black">
                                          <a:lumMod val="85000"/>
                                          <a:lumOff val="15000"/>
                                        </a:prstClr>
                                      </a:solidFill>
                                      <a:latin typeface="Cambria Math" panose="02040503050406030204" pitchFamily="18" charset="0"/>
                                    </a:rPr>
                                    <m:t>𝟓</m:t>
                                  </m:r>
                                </m:e>
                              </m:mr>
                              <m:mr>
                                <m:e>
                                  <m:r>
                                    <a:rPr lang="en-US" altLang="ko-KR" b="1" i="1" dirty="0" smtClean="0">
                                      <a:solidFill>
                                        <a:prstClr val="black">
                                          <a:lumMod val="85000"/>
                                          <a:lumOff val="15000"/>
                                        </a:prstClr>
                                      </a:solidFill>
                                      <a:latin typeface="Cambria Math" panose="02040503050406030204" pitchFamily="18" charset="0"/>
                                    </a:rPr>
                                    <m:t>𝟒</m:t>
                                  </m:r>
                                </m:e>
                              </m:mr>
                            </m:m>
                          </m:e>
                        </m:d>
                      </m:oMath>
                    </m:oMathPara>
                  </a14:m>
                  <a:endParaRPr lang="ko-KR" altLang="en-US" b="1" dirty="0">
                    <a:solidFill>
                      <a:prstClr val="black">
                        <a:lumMod val="85000"/>
                        <a:lumOff val="15000"/>
                      </a:prstClr>
                    </a:solidFill>
                    <a:latin typeface="SamsungOne 400" panose="020B0503030303020204" pitchFamily="34" charset="0"/>
                  </a:endParaRPr>
                </a:p>
              </p:txBody>
            </p:sp>
          </mc:Choice>
          <mc:Fallback xmlns="">
            <p:sp>
              <p:nvSpPr>
                <p:cNvPr id="53" name="타원 52">
                  <a:extLst>
                    <a:ext uri="{FF2B5EF4-FFF2-40B4-BE49-F238E27FC236}">
                      <a16:creationId xmlns:a16="http://schemas.microsoft.com/office/drawing/2014/main" id="{202DF649-B5F1-434C-8E35-B2811368EBF1}"/>
                    </a:ext>
                  </a:extLst>
                </p:cNvPr>
                <p:cNvSpPr>
                  <a:spLocks noRot="1" noChangeAspect="1" noMove="1" noResize="1" noEditPoints="1" noAdjustHandles="1" noChangeArrowheads="1" noChangeShapeType="1" noTextEdit="1"/>
                </p:cNvSpPr>
                <p:nvPr/>
              </p:nvSpPr>
              <p:spPr>
                <a:xfrm>
                  <a:off x="5523765" y="2174751"/>
                  <a:ext cx="592538" cy="592538"/>
                </a:xfrm>
                <a:prstGeom prst="ellipse">
                  <a:avLst/>
                </a:prstGeom>
                <a:blipFill>
                  <a:blip r:embed="rId10"/>
                  <a:stretch>
                    <a:fillRect/>
                  </a:stretch>
                </a:blipFill>
                <a:ln>
                  <a:solidFill>
                    <a:schemeClr val="tx1"/>
                  </a:solidFill>
                </a:ln>
              </p:spPr>
              <p:txBody>
                <a:bodyPr/>
                <a:lstStyle/>
                <a:p>
                  <a:r>
                    <a:rPr lang="ko-KR" altLang="en-US">
                      <a:noFill/>
                    </a:rPr>
                    <a:t> </a:t>
                  </a:r>
                </a:p>
              </p:txBody>
            </p:sp>
          </mc:Fallback>
        </mc:AlternateContent>
        <p:sp>
          <p:nvSpPr>
            <p:cNvPr id="54" name="자유형: 도형 53">
              <a:extLst>
                <a:ext uri="{FF2B5EF4-FFF2-40B4-BE49-F238E27FC236}">
                  <a16:creationId xmlns:a16="http://schemas.microsoft.com/office/drawing/2014/main" xmlns="" id="{E8400265-EB32-4B07-AD1F-3A52CE59275A}"/>
                </a:ext>
              </a:extLst>
            </p:cNvPr>
            <p:cNvSpPr/>
            <p:nvPr/>
          </p:nvSpPr>
          <p:spPr>
            <a:xfrm>
              <a:off x="4278552" y="1986683"/>
              <a:ext cx="1510256" cy="200055"/>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xmlns="" id="{B975775E-F812-49F2-A1E0-A9CC0EE4D497}"/>
                    </a:ext>
                  </a:extLst>
                </p:cNvPr>
                <p:cNvSpPr txBox="1"/>
                <p:nvPr/>
              </p:nvSpPr>
              <p:spPr>
                <a:xfrm>
                  <a:off x="4693056" y="1857041"/>
                  <a:ext cx="669077" cy="332270"/>
                </a:xfrm>
                <a:prstGeom prst="rect">
                  <a:avLst/>
                </a:prstGeom>
                <a:solidFill>
                  <a:schemeClr val="bg1"/>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m:oMathPara>
                  </a14:m>
                  <a:endPar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5" name="TextBox 54">
                  <a:extLst>
                    <a:ext uri="{FF2B5EF4-FFF2-40B4-BE49-F238E27FC236}">
                      <a16:creationId xmlns:a16="http://schemas.microsoft.com/office/drawing/2014/main" id="{B975775E-F812-49F2-A1E0-A9CC0EE4D497}"/>
                    </a:ext>
                  </a:extLst>
                </p:cNvPr>
                <p:cNvSpPr txBox="1">
                  <a:spLocks noRot="1" noChangeAspect="1" noMove="1" noResize="1" noEditPoints="1" noAdjustHandles="1" noChangeArrowheads="1" noChangeShapeType="1" noTextEdit="1"/>
                </p:cNvSpPr>
                <p:nvPr/>
              </p:nvSpPr>
              <p:spPr>
                <a:xfrm>
                  <a:off x="4693056" y="1857041"/>
                  <a:ext cx="669077" cy="332270"/>
                </a:xfrm>
                <a:prstGeom prst="rect">
                  <a:avLst/>
                </a:prstGeom>
                <a:blipFill>
                  <a:blip r:embed="rId11"/>
                  <a:stretch>
                    <a:fillRect r="-2727" b="-16667"/>
                  </a:stretch>
                </a:blipFill>
              </p:spPr>
              <p:txBody>
                <a:bodyPr/>
                <a:lstStyle/>
                <a:p>
                  <a:r>
                    <a:rPr lang="ko-KR" altLang="en-US">
                      <a:noFill/>
                    </a:rPr>
                    <a:t> </a:t>
                  </a:r>
                </a:p>
              </p:txBody>
            </p:sp>
          </mc:Fallback>
        </mc:AlternateContent>
        <p:sp>
          <p:nvSpPr>
            <p:cNvPr id="56" name="자유형: 도형 55">
              <a:extLst>
                <a:ext uri="{FF2B5EF4-FFF2-40B4-BE49-F238E27FC236}">
                  <a16:creationId xmlns:a16="http://schemas.microsoft.com/office/drawing/2014/main" xmlns="" id="{FD43F051-2FD4-42D1-A971-1AB1C0440C93}"/>
                </a:ext>
              </a:extLst>
            </p:cNvPr>
            <p:cNvSpPr/>
            <p:nvPr/>
          </p:nvSpPr>
          <p:spPr>
            <a:xfrm flipH="1" flipV="1">
              <a:off x="4231331" y="2767289"/>
              <a:ext cx="1569851" cy="188068"/>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xmlns="" id="{364D1FFF-854D-459C-B0BB-EB69738C85B2}"/>
                    </a:ext>
                  </a:extLst>
                </p:cNvPr>
                <p:cNvSpPr txBox="1"/>
                <p:nvPr/>
              </p:nvSpPr>
              <p:spPr>
                <a:xfrm>
                  <a:off x="4693057" y="2646518"/>
                  <a:ext cx="739760" cy="332270"/>
                </a:xfrm>
                <a:prstGeom prst="rect">
                  <a:avLst/>
                </a:prstGeom>
                <a:solidFill>
                  <a:schemeClr val="bg1"/>
                </a:solidFill>
              </p:spPr>
              <p:txBody>
                <a:bodyPr wrap="square" lIns="0" tIns="0" rIns="0" bIns="0">
                  <a:spAutoFit/>
                </a:bodyPr>
                <a:lstStyle/>
                <a:p>
                  <a14:m>
                    <m:oMath xmlns:m="http://schemas.openxmlformats.org/officeDocument/2006/math">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oMath>
                  </a14:m>
                  <a:r>
                    <a:rPr lang="en-US" altLang="ko-KR" sz="1300" b="0" i="0" baseline="30000" dirty="0">
                      <a:solidFill>
                        <a:prstClr val="black">
                          <a:lumMod val="85000"/>
                          <a:lumOff val="15000"/>
                        </a:prstClr>
                      </a:solidFill>
                      <a:latin typeface="+mj-lt"/>
                      <a:ea typeface="SamsungOne 400" panose="020B0503030303020204" pitchFamily="34" charset="0"/>
                    </a:rPr>
                    <a:t>-1</a:t>
                  </a:r>
                  <a:endParaRPr lang="ko-KR" altLang="en-US" sz="1300" i="1" baseline="30000"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7" name="TextBox 56">
                  <a:extLst>
                    <a:ext uri="{FF2B5EF4-FFF2-40B4-BE49-F238E27FC236}">
                      <a16:creationId xmlns:a16="http://schemas.microsoft.com/office/drawing/2014/main" id="{364D1FFF-854D-459C-B0BB-EB69738C85B2}"/>
                    </a:ext>
                  </a:extLst>
                </p:cNvPr>
                <p:cNvSpPr txBox="1">
                  <a:spLocks noRot="1" noChangeAspect="1" noMove="1" noResize="1" noEditPoints="1" noAdjustHandles="1" noChangeArrowheads="1" noChangeShapeType="1" noTextEdit="1"/>
                </p:cNvSpPr>
                <p:nvPr/>
              </p:nvSpPr>
              <p:spPr>
                <a:xfrm>
                  <a:off x="4693057" y="2646518"/>
                  <a:ext cx="739760" cy="332270"/>
                </a:xfrm>
                <a:prstGeom prst="rect">
                  <a:avLst/>
                </a:prstGeom>
                <a:blipFill>
                  <a:blip r:embed="rId12"/>
                  <a:stretch>
                    <a:fillRect b="-163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xmlns="" id="{727477A3-4F58-40B6-9539-457E913EEA23}"/>
                    </a:ext>
                  </a:extLst>
                </p:cNvPr>
                <p:cNvSpPr txBox="1"/>
                <p:nvPr/>
              </p:nvSpPr>
              <p:spPr>
                <a:xfrm>
                  <a:off x="6210140" y="2291406"/>
                  <a:ext cx="2433995" cy="333617"/>
                </a:xfrm>
                <a:prstGeom prst="rect">
                  <a:avLst/>
                </a:prstGeom>
                <a:solidFill>
                  <a:schemeClr val="bg1"/>
                </a:solidFill>
              </p:spPr>
              <p:txBody>
                <a:bodyPr wrap="square" lIns="0" tIns="0" rIns="0" bIns="0">
                  <a:spAutoFit/>
                </a:bodyPr>
                <a:lstStyle/>
                <a:p>
                  <a14:m>
                    <m:oMath xmlns:m="http://schemas.openxmlformats.org/officeDocument/2006/math">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oMath>
                  </a14:m>
                  <a:r>
                    <a:rPr lang="en-US" altLang="ko-KR" sz="1300" b="0" i="0" baseline="30000" dirty="0">
                      <a:solidFill>
                        <a:prstClr val="black">
                          <a:lumMod val="85000"/>
                          <a:lumOff val="15000"/>
                        </a:prstClr>
                      </a:solidFill>
                      <a:latin typeface="+mj-lt"/>
                      <a:ea typeface="SamsungOne 400" panose="020B0503030303020204" pitchFamily="34" charset="0"/>
                    </a:rPr>
                    <a:t>-1</a:t>
                  </a:r>
                  <a:r>
                    <a:rPr lang="en-US" altLang="ko-KR" sz="1300" b="0" i="0" dirty="0">
                      <a:solidFill>
                        <a:prstClr val="black">
                          <a:lumMod val="85000"/>
                          <a:lumOff val="15000"/>
                        </a:prstClr>
                      </a:solidFill>
                      <a:latin typeface="+mj-lt"/>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d>
                        <m:d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2</m:t>
                                </m:r>
                              </m:e>
                            </m:mr>
                          </m:m>
                        </m:e>
                      </m:d>
                    </m:oMath>
                  </a14:m>
                  <a: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d>
                        <m:d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𝐼</m:t>
                      </m:r>
                    </m:oMath>
                  </a14:m>
                  <a:endPar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8" name="TextBox 57">
                  <a:extLst>
                    <a:ext uri="{FF2B5EF4-FFF2-40B4-BE49-F238E27FC236}">
                      <a16:creationId xmlns:a16="http://schemas.microsoft.com/office/drawing/2014/main" id="{727477A3-4F58-40B6-9539-457E913EEA23}"/>
                    </a:ext>
                  </a:extLst>
                </p:cNvPr>
                <p:cNvSpPr txBox="1">
                  <a:spLocks noRot="1" noChangeAspect="1" noMove="1" noResize="1" noEditPoints="1" noAdjustHandles="1" noChangeArrowheads="1" noChangeShapeType="1" noTextEdit="1"/>
                </p:cNvSpPr>
                <p:nvPr/>
              </p:nvSpPr>
              <p:spPr>
                <a:xfrm>
                  <a:off x="6210140" y="2291406"/>
                  <a:ext cx="2433995" cy="333617"/>
                </a:xfrm>
                <a:prstGeom prst="rect">
                  <a:avLst/>
                </a:prstGeom>
                <a:blipFill>
                  <a:blip r:embed="rId13"/>
                  <a:stretch>
                    <a:fillRect t="-1818" b="-14545"/>
                  </a:stretch>
                </a:blipFill>
              </p:spPr>
              <p:txBody>
                <a:bodyPr/>
                <a:lstStyle/>
                <a:p>
                  <a:r>
                    <a:rPr lang="ko-KR" altLang="en-US">
                      <a:noFill/>
                    </a:rPr>
                    <a:t> </a:t>
                  </a:r>
                </a:p>
              </p:txBody>
            </p:sp>
          </mc:Fallback>
        </mc:AlternateContent>
      </p:grpSp>
      <p:sp>
        <p:nvSpPr>
          <p:cNvPr id="59" name="직사각형 58">
            <a:extLst>
              <a:ext uri="{FF2B5EF4-FFF2-40B4-BE49-F238E27FC236}">
                <a16:creationId xmlns:a16="http://schemas.microsoft.com/office/drawing/2014/main" xmlns="" id="{1607EF3F-AC4F-404F-81D7-99112BCC1E4D}"/>
              </a:ext>
            </a:extLst>
          </p:cNvPr>
          <p:cNvSpPr/>
          <p:nvPr/>
        </p:nvSpPr>
        <p:spPr>
          <a:xfrm>
            <a:off x="617215" y="3102234"/>
            <a:ext cx="221611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Principle of Reciprocity</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60" name="직사각형 59">
            <a:extLst>
              <a:ext uri="{FF2B5EF4-FFF2-40B4-BE49-F238E27FC236}">
                <a16:creationId xmlns:a16="http://schemas.microsoft.com/office/drawing/2014/main" xmlns="" id="{053FDBD5-F3EE-4997-B2B4-7A2FFD085833}"/>
              </a:ext>
            </a:extLst>
          </p:cNvPr>
          <p:cNvSpPr/>
          <p:nvPr/>
        </p:nvSpPr>
        <p:spPr>
          <a:xfrm>
            <a:off x="3810597" y="3102234"/>
            <a:ext cx="243399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Principle of Reverse Matrix</a:t>
            </a:r>
            <a:endParaRPr lang="ko-KR" altLang="en-US" sz="1300"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61" name="직사각형 60">
                <a:extLst>
                  <a:ext uri="{FF2B5EF4-FFF2-40B4-BE49-F238E27FC236}">
                    <a16:creationId xmlns:a16="http://schemas.microsoft.com/office/drawing/2014/main" xmlns="" id="{E3E6A020-D8FE-4651-90BA-68616091FF62}"/>
                  </a:ext>
                </a:extLst>
              </p:cNvPr>
              <p:cNvSpPr/>
              <p:nvPr/>
            </p:nvSpPr>
            <p:spPr>
              <a:xfrm>
                <a:off x="702940" y="3573016"/>
                <a:ext cx="2950113"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Reverse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-1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of Square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𝐴</m:t>
                    </m:r>
                  </m:oMath>
                </a14:m>
                <a:endParaRPr lang="ko-KR" altLang="en-US" sz="1300" baseline="300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61" name="직사각형 60">
                <a:extLst>
                  <a:ext uri="{FF2B5EF4-FFF2-40B4-BE49-F238E27FC236}">
                    <a16:creationId xmlns:a16="http://schemas.microsoft.com/office/drawing/2014/main" id="{E3E6A020-D8FE-4651-90BA-68616091FF62}"/>
                  </a:ext>
                </a:extLst>
              </p:cNvPr>
              <p:cNvSpPr>
                <a:spLocks noRot="1" noChangeAspect="1" noMove="1" noResize="1" noEditPoints="1" noAdjustHandles="1" noChangeArrowheads="1" noChangeShapeType="1" noTextEdit="1"/>
              </p:cNvSpPr>
              <p:nvPr/>
            </p:nvSpPr>
            <p:spPr>
              <a:xfrm>
                <a:off x="702940" y="3573016"/>
                <a:ext cx="2950113" cy="345461"/>
              </a:xfrm>
              <a:prstGeom prst="rect">
                <a:avLst/>
              </a:prstGeom>
              <a:blipFill>
                <a:blip r:embed="rId14"/>
                <a:stretch>
                  <a:fillRect/>
                </a:stretch>
              </a:blipFill>
              <a:ln>
                <a:noFill/>
              </a:ln>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xmlns="" id="{5BD0C037-4608-4ACC-AF18-17031D6892D1}"/>
              </a:ext>
            </a:extLst>
          </p:cNvPr>
          <p:cNvGrpSpPr/>
          <p:nvPr/>
        </p:nvGrpSpPr>
        <p:grpSpPr>
          <a:xfrm>
            <a:off x="943566" y="3963171"/>
            <a:ext cx="1846198" cy="403414"/>
            <a:chOff x="943566" y="4157023"/>
            <a:chExt cx="1846198" cy="403414"/>
          </a:xfrm>
        </p:grpSpPr>
        <p:sp>
          <p:nvSpPr>
            <p:cNvPr id="36" name="직사각형 35">
              <a:extLst>
                <a:ext uri="{FF2B5EF4-FFF2-40B4-BE49-F238E27FC236}">
                  <a16:creationId xmlns:a16="http://schemas.microsoft.com/office/drawing/2014/main" xmlns="" id="{AF5A3778-1021-47B5-9E49-84A3854DA1B3}"/>
                </a:ext>
              </a:extLst>
            </p:cNvPr>
            <p:cNvSpPr/>
            <p:nvPr/>
          </p:nvSpPr>
          <p:spPr>
            <a:xfrm flipV="1">
              <a:off x="943566" y="4157023"/>
              <a:ext cx="1810929" cy="403414"/>
            </a:xfrm>
            <a:prstGeom prst="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xmlns="" id="{695D6F63-17EA-452F-A4EC-A49188CF28CD}"/>
                    </a:ext>
                  </a:extLst>
                </p:cNvPr>
                <p:cNvSpPr txBox="1"/>
                <p:nvPr/>
              </p:nvSpPr>
              <p:spPr>
                <a:xfrm>
                  <a:off x="970867" y="4183968"/>
                  <a:ext cx="1818897" cy="374526"/>
                </a:xfrm>
                <a:prstGeom prst="rect">
                  <a:avLst/>
                </a:prstGeom>
                <a:noFill/>
              </p:spPr>
              <p:txBody>
                <a:bodyPr wrap="square">
                  <a:spAutoFit/>
                </a:bodyPr>
                <a:lstStyle/>
                <a:p>
                  <a14:m>
                    <m:oMath xmlns:m="http://schemas.openxmlformats.org/officeDocument/2006/math">
                      <m:r>
                        <a:rPr lang="en-US" altLang="ko-KR" b="1" i="1" dirty="0">
                          <a:solidFill>
                            <a:prstClr val="black">
                              <a:lumMod val="85000"/>
                              <a:lumOff val="15000"/>
                            </a:prstClr>
                          </a:solidFill>
                          <a:latin typeface="Cambria Math" panose="02040503050406030204" pitchFamily="18" charset="0"/>
                          <a:ea typeface="SamsungOne 400" panose="020B0503030303020204" pitchFamily="34" charset="0"/>
                        </a:rPr>
                        <m:t>𝑨</m:t>
                      </m:r>
                    </m:oMath>
                  </a14:m>
                  <a:r>
                    <a:rPr lang="en-US" altLang="ko-KR" b="1" i="0" baseline="30000" dirty="0">
                      <a:solidFill>
                        <a:prstClr val="black">
                          <a:lumMod val="85000"/>
                          <a:lumOff val="15000"/>
                        </a:prstClr>
                      </a:solidFill>
                      <a:latin typeface="+mj-lt"/>
                      <a:ea typeface="SamsungOne 400" panose="020B0503030303020204" pitchFamily="34" charset="0"/>
                    </a:rPr>
                    <a:t>-1</a:t>
                  </a:r>
                  <a14:m>
                    <m:oMath xmlns:m="http://schemas.openxmlformats.org/officeDocument/2006/math">
                      <m:r>
                        <a:rPr lang="en-US" altLang="ko-KR" b="1" i="1" dirty="0" smtClean="0">
                          <a:solidFill>
                            <a:prstClr val="black">
                              <a:lumMod val="85000"/>
                              <a:lumOff val="15000"/>
                            </a:prstClr>
                          </a:solidFill>
                          <a:latin typeface="Cambria Math" panose="02040503050406030204" pitchFamily="18" charset="0"/>
                          <a:ea typeface="SamsungOne 400" panose="020B0503030303020204" pitchFamily="34" charset="0"/>
                        </a:rPr>
                        <m:t>𝑨</m:t>
                      </m:r>
                      <m:r>
                        <a:rPr lang="en-US" altLang="ko-KR" b="1" i="1" dirty="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b="1" i="1" dirty="0" smtClean="0">
                          <a:solidFill>
                            <a:prstClr val="black">
                              <a:lumMod val="85000"/>
                              <a:lumOff val="15000"/>
                            </a:prstClr>
                          </a:solidFill>
                          <a:latin typeface="Cambria Math" panose="02040503050406030204" pitchFamily="18" charset="0"/>
                          <a:ea typeface="SamsungOne 400" panose="020B0503030303020204" pitchFamily="34" charset="0"/>
                        </a:rPr>
                        <m:t>𝑨𝑨</m:t>
                      </m:r>
                    </m:oMath>
                  </a14:m>
                  <a:r>
                    <a:rPr lang="en-US" altLang="ko-KR" b="1" i="0" baseline="30000" dirty="0">
                      <a:solidFill>
                        <a:prstClr val="black">
                          <a:lumMod val="85000"/>
                          <a:lumOff val="15000"/>
                        </a:prstClr>
                      </a:solidFill>
                      <a:latin typeface="+mj-lt"/>
                      <a:ea typeface="SamsungOne 400" panose="020B0503030303020204" pitchFamily="34" charset="0"/>
                    </a:rPr>
                    <a:t>-1</a:t>
                  </a:r>
                  <a14:m>
                    <m:oMath xmlns:m="http://schemas.openxmlformats.org/officeDocument/2006/math">
                      <m:r>
                        <a:rPr lang="en-US" altLang="ko-KR" b="1" i="1" dirty="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b="1" i="1" dirty="0">
                          <a:solidFill>
                            <a:prstClr val="black">
                              <a:lumMod val="85000"/>
                              <a:lumOff val="15000"/>
                            </a:prstClr>
                          </a:solidFill>
                          <a:latin typeface="Cambria Math" panose="02040503050406030204" pitchFamily="18" charset="0"/>
                          <a:ea typeface="SamsungOne 400" panose="020B0503030303020204" pitchFamily="34" charset="0"/>
                        </a:rPr>
                        <m:t>𝑰</m:t>
                      </m:r>
                    </m:oMath>
                  </a14:m>
                  <a:endParaRPr lang="ko-KR" altLang="en-US" b="1" dirty="0"/>
                </a:p>
              </p:txBody>
            </p:sp>
          </mc:Choice>
          <mc:Fallback xmlns="">
            <p:sp>
              <p:nvSpPr>
                <p:cNvPr id="62" name="TextBox 61">
                  <a:extLst>
                    <a:ext uri="{FF2B5EF4-FFF2-40B4-BE49-F238E27FC236}">
                      <a16:creationId xmlns:a16="http://schemas.microsoft.com/office/drawing/2014/main" id="{695D6F63-17EA-452F-A4EC-A49188CF28CD}"/>
                    </a:ext>
                  </a:extLst>
                </p:cNvPr>
                <p:cNvSpPr txBox="1">
                  <a:spLocks noRot="1" noChangeAspect="1" noMove="1" noResize="1" noEditPoints="1" noAdjustHandles="1" noChangeArrowheads="1" noChangeShapeType="1" noTextEdit="1"/>
                </p:cNvSpPr>
                <p:nvPr/>
              </p:nvSpPr>
              <p:spPr>
                <a:xfrm>
                  <a:off x="970867" y="4183968"/>
                  <a:ext cx="1818897" cy="374526"/>
                </a:xfrm>
                <a:prstGeom prst="rect">
                  <a:avLst/>
                </a:prstGeom>
                <a:blipFill>
                  <a:blip r:embed="rId15"/>
                  <a:stretch>
                    <a:fillRect/>
                  </a:stretch>
                </a:blipFill>
              </p:spPr>
              <p:txBody>
                <a:bodyPr/>
                <a:lstStyle/>
                <a:p>
                  <a:r>
                    <a:rPr lang="ko-KR" altLang="en-US">
                      <a:noFill/>
                    </a:rPr>
                    <a:t> </a:t>
                  </a:r>
                </a:p>
              </p:txBody>
            </p:sp>
          </mc:Fallback>
        </mc:AlternateContent>
      </p:grpSp>
      <p:sp>
        <p:nvSpPr>
          <p:cNvPr id="63" name="직사각형 62">
            <a:extLst>
              <a:ext uri="{FF2B5EF4-FFF2-40B4-BE49-F238E27FC236}">
                <a16:creationId xmlns:a16="http://schemas.microsoft.com/office/drawing/2014/main" xmlns="" id="{D52A87C2-7C00-4D89-8C90-620A415993B5}"/>
              </a:ext>
            </a:extLst>
          </p:cNvPr>
          <p:cNvSpPr/>
          <p:nvPr/>
        </p:nvSpPr>
        <p:spPr>
          <a:xfrm>
            <a:off x="702940" y="4627804"/>
            <a:ext cx="230425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xmlns="" id="{A26C31A7-7D54-4A83-8C62-F9F517B22217}"/>
                  </a:ext>
                </a:extLst>
              </p:cNvPr>
              <p:cNvSpPr txBox="1"/>
              <p:nvPr/>
            </p:nvSpPr>
            <p:spPr>
              <a:xfrm>
                <a:off x="828196" y="4957142"/>
                <a:ext cx="2950114" cy="754181"/>
              </a:xfrm>
              <a:prstGeom prst="rect">
                <a:avLst/>
              </a:prstGeom>
              <a:noFill/>
            </p:spPr>
            <p:txBody>
              <a:bodyPr wrap="square">
                <a:spAutoFit/>
              </a:bodyPr>
              <a:lstStyle/>
              <a:p>
                <a:r>
                  <a:rPr lang="en-US" altLang="ko-KR" sz="1600" dirty="0">
                    <a:solidFill>
                      <a:prstClr val="black">
                        <a:lumMod val="85000"/>
                        <a:lumOff val="15000"/>
                      </a:prstClr>
                    </a:solidFill>
                  </a:rPr>
                  <a:t>The Reverse Matrix of </a:t>
                </a:r>
                <a14:m>
                  <m:oMath xmlns:m="http://schemas.openxmlformats.org/officeDocument/2006/math">
                    <m:d>
                      <m:dPr>
                        <m:ctrlPr>
                          <a:rPr lang="en-US" altLang="ko-KR" sz="1600" i="1" smtClean="0">
                            <a:solidFill>
                              <a:prstClr val="black">
                                <a:lumMod val="85000"/>
                                <a:lumOff val="15000"/>
                              </a:prstClr>
                            </a:solidFill>
                            <a:latin typeface="Cambria Math" panose="02040503050406030204" pitchFamily="18"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i="1">
                                  <a:solidFill>
                                    <a:prstClr val="black">
                                      <a:lumMod val="85000"/>
                                      <a:lumOff val="15000"/>
                                    </a:prstClr>
                                  </a:solidFill>
                                  <a:latin typeface="Cambria Math" panose="02040503050406030204" pitchFamily="18" charset="0"/>
                                </a:rPr>
                                <m:t>2</m:t>
                              </m:r>
                            </m:e>
                            <m:e>
                              <m:r>
                                <a:rPr lang="en-US" altLang="ko-KR" sz="1600" i="1">
                                  <a:solidFill>
                                    <a:prstClr val="black">
                                      <a:lumMod val="85000"/>
                                      <a:lumOff val="15000"/>
                                    </a:prstClr>
                                  </a:solidFill>
                                  <a:latin typeface="Cambria Math" panose="02040503050406030204" pitchFamily="18" charset="0"/>
                                </a:rPr>
                                <m:t>1</m:t>
                              </m:r>
                            </m:e>
                          </m:mr>
                          <m:mr>
                            <m:e>
                              <m:r>
                                <a:rPr lang="en-US" altLang="ko-KR" sz="1600" i="1">
                                  <a:solidFill>
                                    <a:prstClr val="black">
                                      <a:lumMod val="85000"/>
                                      <a:lumOff val="15000"/>
                                    </a:prstClr>
                                  </a:solidFill>
                                  <a:latin typeface="Cambria Math" panose="02040503050406030204" pitchFamily="18" charset="0"/>
                                </a:rPr>
                                <m:t>6</m:t>
                              </m:r>
                            </m:e>
                            <m:e>
                              <m:r>
                                <a:rPr lang="en-US" altLang="ko-KR" sz="1600" i="1">
                                  <a:solidFill>
                                    <a:prstClr val="black">
                                      <a:lumMod val="85000"/>
                                      <a:lumOff val="15000"/>
                                    </a:prstClr>
                                  </a:solidFill>
                                  <a:latin typeface="Cambria Math" panose="02040503050406030204" pitchFamily="18" charset="0"/>
                                </a:rPr>
                                <m:t>4</m:t>
                              </m:r>
                            </m:e>
                          </m:mr>
                        </m:m>
                      </m:e>
                    </m:d>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𝑖𝑠</m:t>
                    </m:r>
                    <m:d>
                      <m:dPr>
                        <m:ctrlPr>
                          <a:rPr lang="en-US" altLang="ko-KR" sz="1600" i="1">
                            <a:solidFill>
                              <a:prstClr val="black">
                                <a:lumMod val="85000"/>
                                <a:lumOff val="15000"/>
                              </a:prstClr>
                            </a:solidFill>
                            <a:latin typeface="Cambria Math" panose="02040503050406030204" pitchFamily="18" charset="0"/>
                          </a:rPr>
                        </m:ctrlPr>
                      </m:dPr>
                      <m:e>
                        <m:m>
                          <m:mPr>
                            <m:mcs>
                              <m:mc>
                                <m:mcPr>
                                  <m:count m:val="2"/>
                                  <m:mcJc m:val="center"/>
                                </m:mcPr>
                              </m:mc>
                            </m:mcs>
                            <m:ctrlPr>
                              <a:rPr lang="en-US" altLang="ko-KR" sz="1600" i="1">
                                <a:solidFill>
                                  <a:prstClr val="black">
                                    <a:lumMod val="85000"/>
                                    <a:lumOff val="15000"/>
                                  </a:prstClr>
                                </a:solidFill>
                                <a:latin typeface="Cambria Math" panose="02040503050406030204" pitchFamily="18" charset="0"/>
                              </a:rPr>
                            </m:ctrlPr>
                          </m:mPr>
                          <m:mr>
                            <m:e>
                              <m:r>
                                <m:rPr>
                                  <m:brk m:alnAt="7"/>
                                </m:rPr>
                                <a:rPr lang="en-US" altLang="ko-KR" sz="1600" i="1">
                                  <a:solidFill>
                                    <a:prstClr val="black">
                                      <a:lumMod val="85000"/>
                                      <a:lumOff val="15000"/>
                                    </a:prstClr>
                                  </a:solidFill>
                                  <a:latin typeface="Cambria Math" panose="02040503050406030204" pitchFamily="18" charset="0"/>
                                </a:rPr>
                                <m:t>2</m:t>
                              </m:r>
                            </m:e>
                            <m:e>
                              <m:r>
                                <a:rPr lang="en-US" altLang="ko-KR" sz="1600" i="1">
                                  <a:solidFill>
                                    <a:prstClr val="black">
                                      <a:lumMod val="85000"/>
                                      <a:lumOff val="15000"/>
                                    </a:prstClr>
                                  </a:solidFill>
                                  <a:latin typeface="Cambria Math" panose="02040503050406030204" pitchFamily="18" charset="0"/>
                                </a:rPr>
                                <m:t>−0.5</m:t>
                              </m:r>
                            </m:e>
                          </m:mr>
                          <m:mr>
                            <m:e>
                              <m:r>
                                <a:rPr lang="en-US" altLang="ko-KR" sz="1600" i="1">
                                  <a:solidFill>
                                    <a:prstClr val="black">
                                      <a:lumMod val="85000"/>
                                      <a:lumOff val="15000"/>
                                    </a:prstClr>
                                  </a:solidFill>
                                  <a:latin typeface="Cambria Math" panose="02040503050406030204" pitchFamily="18" charset="0"/>
                                </a:rPr>
                                <m:t>−3</m:t>
                              </m:r>
                            </m:e>
                            <m:e>
                              <m:r>
                                <a:rPr lang="en-US" altLang="ko-KR" sz="1600" i="1">
                                  <a:solidFill>
                                    <a:prstClr val="black">
                                      <a:lumMod val="85000"/>
                                      <a:lumOff val="15000"/>
                                    </a:prstClr>
                                  </a:solidFill>
                                  <a:latin typeface="Cambria Math" panose="02040503050406030204" pitchFamily="18" charset="0"/>
                                </a:rPr>
                                <m:t>1</m:t>
                              </m:r>
                            </m:e>
                          </m:mr>
                        </m:m>
                      </m:e>
                    </m:d>
                  </m:oMath>
                </a14:m>
                <a:r>
                  <a:rPr lang="ko-KR" altLang="en-US" dirty="0"/>
                  <a:t> </a:t>
                </a:r>
              </a:p>
            </p:txBody>
          </p:sp>
        </mc:Choice>
        <mc:Fallback xmlns="">
          <p:sp>
            <p:nvSpPr>
              <p:cNvPr id="64" name="TextBox 63">
                <a:extLst>
                  <a:ext uri="{FF2B5EF4-FFF2-40B4-BE49-F238E27FC236}">
                    <a16:creationId xmlns:a16="http://schemas.microsoft.com/office/drawing/2014/main" id="{A26C31A7-7D54-4A83-8C62-F9F517B22217}"/>
                  </a:ext>
                </a:extLst>
              </p:cNvPr>
              <p:cNvSpPr txBox="1">
                <a:spLocks noRot="1" noChangeAspect="1" noMove="1" noResize="1" noEditPoints="1" noAdjustHandles="1" noChangeArrowheads="1" noChangeShapeType="1" noTextEdit="1"/>
              </p:cNvSpPr>
              <p:nvPr/>
            </p:nvSpPr>
            <p:spPr>
              <a:xfrm>
                <a:off x="828196" y="4957142"/>
                <a:ext cx="2950114" cy="754181"/>
              </a:xfrm>
              <a:prstGeom prst="rect">
                <a:avLst/>
              </a:prstGeom>
              <a:blipFill>
                <a:blip r:embed="rId16"/>
                <a:stretch>
                  <a:fillRect l="-1240" t="-2419" b="-2419"/>
                </a:stretch>
              </a:blipFill>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xmlns="" id="{50ED9E52-87C6-43CE-9E9C-502B8934546E}"/>
              </a:ext>
            </a:extLst>
          </p:cNvPr>
          <p:cNvGrpSpPr/>
          <p:nvPr/>
        </p:nvGrpSpPr>
        <p:grpSpPr>
          <a:xfrm>
            <a:off x="3745372" y="3845774"/>
            <a:ext cx="5712448" cy="1930420"/>
            <a:chOff x="3877472" y="3898880"/>
            <a:chExt cx="5712448" cy="1930420"/>
          </a:xfrm>
        </p:grpSpPr>
        <p:sp>
          <p:nvSpPr>
            <p:cNvPr id="65" name="직사각형 64">
              <a:extLst>
                <a:ext uri="{FF2B5EF4-FFF2-40B4-BE49-F238E27FC236}">
                  <a16:creationId xmlns:a16="http://schemas.microsoft.com/office/drawing/2014/main" xmlns="" id="{DAF03415-1FD6-4EE0-A8D0-D631668A6942}"/>
                </a:ext>
              </a:extLst>
            </p:cNvPr>
            <p:cNvSpPr/>
            <p:nvPr/>
          </p:nvSpPr>
          <p:spPr>
            <a:xfrm>
              <a:off x="3877472" y="3898880"/>
              <a:ext cx="5580213" cy="193042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xmlns="" id="{F7A7253E-8568-4EFF-9FA1-0D6AAEB9FE97}"/>
                    </a:ext>
                  </a:extLst>
                </p:cNvPr>
                <p:cNvSpPr/>
                <p:nvPr/>
              </p:nvSpPr>
              <p:spPr>
                <a:xfrm>
                  <a:off x="4089365" y="3952301"/>
                  <a:ext cx="5500555" cy="683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b="1" dirty="0">
                      <a:solidFill>
                        <a:srgbClr val="1429A0"/>
                      </a:solidFill>
                      <a:ea typeface="SamsungOne 400" panose="020B0503030303020204" pitchFamily="34" charset="0"/>
                    </a:rPr>
                    <a:t>The </a:t>
                  </a:r>
                  <a:r>
                    <a:rPr lang="en-US" altLang="ko-KR" sz="1300" b="1" dirty="0">
                      <a:solidFill>
                        <a:srgbClr val="1429A0"/>
                      </a:solidFill>
                      <a:latin typeface="SamsungOne 400" panose="020B0503030303020204" pitchFamily="34" charset="0"/>
                      <a:ea typeface="SamsungOne 400" panose="020B0503030303020204" pitchFamily="34" charset="0"/>
                    </a:rPr>
                    <a:t>Reverse Matrix</a:t>
                  </a:r>
                  <a:r>
                    <a:rPr lang="ko-KR" altLang="en-US" sz="1300" b="1" dirty="0">
                      <a:solidFill>
                        <a:srgbClr val="1429A0"/>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b="1" i="1" dirty="0">
                          <a:solidFill>
                            <a:srgbClr val="1429A0"/>
                          </a:solidFill>
                          <a:latin typeface="Cambria Math" panose="02040503050406030204" pitchFamily="18" charset="0"/>
                          <a:ea typeface="SamsungOne 400" panose="020B0503030303020204" pitchFamily="34" charset="0"/>
                        </a:rPr>
                        <m:t>𝑨</m:t>
                      </m:r>
                    </m:oMath>
                  </a14:m>
                  <a:r>
                    <a:rPr lang="en-US" altLang="ko-KR" sz="1300" b="1" baseline="30000" dirty="0">
                      <a:solidFill>
                        <a:srgbClr val="1429A0"/>
                      </a:solidFill>
                      <a:latin typeface="SamsungOne 400" panose="020B0503030303020204" pitchFamily="34" charset="0"/>
                      <a:ea typeface="SamsungOne 400" panose="020B0503030303020204" pitchFamily="34" charset="0"/>
                    </a:rPr>
                    <a:t>-1 </a:t>
                  </a:r>
                  <a:r>
                    <a:rPr lang="en-US" altLang="ko-KR" sz="1300" b="1" dirty="0">
                      <a:solidFill>
                        <a:srgbClr val="1429A0"/>
                      </a:solidFill>
                      <a:latin typeface="SamsungOne 400" panose="020B0503030303020204" pitchFamily="34" charset="0"/>
                      <a:ea typeface="SamsungOne 400" panose="020B0503030303020204" pitchFamily="34" charset="0"/>
                    </a:rPr>
                    <a:t> of the </a:t>
                  </a:r>
                  <a14:m>
                    <m:oMath xmlns:m="http://schemas.openxmlformats.org/officeDocument/2006/math">
                      <m:r>
                        <a:rPr lang="en-US" altLang="ko-KR" sz="1300" b="1" i="1" dirty="0" smtClean="0">
                          <a:solidFill>
                            <a:srgbClr val="1429A0"/>
                          </a:solidFill>
                          <a:latin typeface="Cambria Math" panose="02040503050406030204" pitchFamily="18" charset="0"/>
                          <a:ea typeface="SamsungOne 400" panose="020B0503030303020204" pitchFamily="34" charset="0"/>
                        </a:rPr>
                        <m:t>𝟐</m:t>
                      </m:r>
                      <m:r>
                        <a:rPr lang="en-US" altLang="ko-KR" sz="1300" b="1" i="1" dirty="0" smtClean="0">
                          <a:solidFill>
                            <a:srgbClr val="1429A0"/>
                          </a:solidFill>
                          <a:latin typeface="Cambria Math" panose="02040503050406030204" pitchFamily="18" charset="0"/>
                          <a:ea typeface="Cambria Math" panose="02040503050406030204" pitchFamily="18" charset="0"/>
                        </a:rPr>
                        <m:t>×</m:t>
                      </m:r>
                      <m:r>
                        <a:rPr lang="en-US" altLang="ko-KR" sz="1300" b="1" i="1" dirty="0" smtClean="0">
                          <a:solidFill>
                            <a:srgbClr val="1429A0"/>
                          </a:solidFill>
                          <a:latin typeface="Cambria Math" panose="02040503050406030204" pitchFamily="18" charset="0"/>
                          <a:ea typeface="SamsungOne 400" panose="020B0503030303020204" pitchFamily="34" charset="0"/>
                        </a:rPr>
                        <m:t>𝟐</m:t>
                      </m:r>
                    </m:oMath>
                  </a14:m>
                  <a:r>
                    <a:rPr lang="en-US" altLang="ko-KR" sz="1300" b="1" dirty="0">
                      <a:solidFill>
                        <a:srgbClr val="1429A0"/>
                      </a:solidFill>
                      <a:latin typeface="SamsungOne 400" panose="020B0503030303020204" pitchFamily="34" charset="0"/>
                      <a:ea typeface="SamsungOne 400" panose="020B0503030303020204" pitchFamily="34" charset="0"/>
                    </a:rPr>
                    <a:t> Square Matrix</a:t>
                  </a:r>
                  <a:r>
                    <a:rPr lang="ko-KR" altLang="en-US" sz="1300" b="1" dirty="0">
                      <a:solidFill>
                        <a:srgbClr val="1429A0"/>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b="1" i="1" dirty="0" smtClean="0">
                          <a:solidFill>
                            <a:srgbClr val="1429A0"/>
                          </a:solidFill>
                          <a:latin typeface="Cambria Math" panose="02040503050406030204" pitchFamily="18" charset="0"/>
                          <a:ea typeface="SamsungOne 400" panose="020B0503030303020204" pitchFamily="34" charset="0"/>
                        </a:rPr>
                        <m:t>𝑨</m:t>
                      </m:r>
                      <m:r>
                        <a:rPr lang="en-US" altLang="ko-KR" sz="1300" b="1" i="1" dirty="0" smtClean="0">
                          <a:solidFill>
                            <a:srgbClr val="1429A0"/>
                          </a:solidFill>
                          <a:latin typeface="Cambria Math" panose="02040503050406030204" pitchFamily="18" charset="0"/>
                          <a:ea typeface="SamsungOne 400" panose="020B0503030303020204" pitchFamily="34" charset="0"/>
                        </a:rPr>
                        <m:t>=</m:t>
                      </m:r>
                      <m:d>
                        <m:dPr>
                          <m:begChr m:val="["/>
                          <m:endChr m:val="]"/>
                          <m:ctrlPr>
                            <a:rPr lang="en-US" altLang="ko-KR" sz="1300" b="1" i="1" smtClean="0">
                              <a:solidFill>
                                <a:srgbClr val="1429A0"/>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1" i="1" smtClean="0">
                                  <a:solidFill>
                                    <a:srgbClr val="1429A0"/>
                                  </a:solidFill>
                                  <a:latin typeface="Cambria Math" panose="02040503050406030204" pitchFamily="18" charset="0"/>
                                  <a:ea typeface="SamsungOne 400" panose="020B0503030303020204" pitchFamily="34" charset="0"/>
                                </a:rPr>
                              </m:ctrlPr>
                            </m:mPr>
                            <m:mr>
                              <m:e>
                                <m:r>
                                  <m:rPr>
                                    <m:brk m:alnAt="7"/>
                                  </m:rPr>
                                  <a:rPr lang="en-US" altLang="ko-KR" sz="1300" b="1" i="1" smtClean="0">
                                    <a:solidFill>
                                      <a:srgbClr val="1429A0"/>
                                    </a:solidFill>
                                    <a:latin typeface="Cambria Math" panose="02040503050406030204" pitchFamily="18" charset="0"/>
                                    <a:ea typeface="SamsungOne 400" panose="020B0503030303020204" pitchFamily="34" charset="0"/>
                                  </a:rPr>
                                  <m:t>𝒂</m:t>
                                </m:r>
                              </m:e>
                              <m:e>
                                <m:r>
                                  <a:rPr lang="en-US" altLang="ko-KR" sz="1300" b="1" i="1" smtClean="0">
                                    <a:solidFill>
                                      <a:srgbClr val="1429A0"/>
                                    </a:solidFill>
                                    <a:latin typeface="Cambria Math" panose="02040503050406030204" pitchFamily="18" charset="0"/>
                                    <a:ea typeface="SamsungOne 400" panose="020B0503030303020204" pitchFamily="34" charset="0"/>
                                  </a:rPr>
                                  <m:t>𝒃</m:t>
                                </m:r>
                              </m:e>
                            </m:mr>
                            <m:mr>
                              <m:e>
                                <m:r>
                                  <a:rPr lang="en-US" altLang="ko-KR" sz="1300" b="1" i="1" smtClean="0">
                                    <a:solidFill>
                                      <a:srgbClr val="1429A0"/>
                                    </a:solidFill>
                                    <a:latin typeface="Cambria Math" panose="02040503050406030204" pitchFamily="18" charset="0"/>
                                    <a:ea typeface="SamsungOne 400" panose="020B0503030303020204" pitchFamily="34" charset="0"/>
                                  </a:rPr>
                                  <m:t>𝒄</m:t>
                                </m:r>
                              </m:e>
                              <m:e>
                                <m:r>
                                  <a:rPr lang="en-US" altLang="ko-KR" sz="1300" b="1" i="1" smtClean="0">
                                    <a:solidFill>
                                      <a:srgbClr val="1429A0"/>
                                    </a:solidFill>
                                    <a:latin typeface="Cambria Math" panose="02040503050406030204" pitchFamily="18" charset="0"/>
                                    <a:ea typeface="SamsungOne 400" panose="020B0503030303020204" pitchFamily="34" charset="0"/>
                                  </a:rPr>
                                  <m:t>𝒅</m:t>
                                </m:r>
                              </m:e>
                            </m:mr>
                          </m:m>
                        </m:e>
                      </m:d>
                      <m:r>
                        <a:rPr lang="en-US" altLang="ko-KR" sz="1300" b="1" i="1" smtClean="0">
                          <a:solidFill>
                            <a:srgbClr val="1429A0"/>
                          </a:solidFill>
                          <a:latin typeface="Cambria Math" panose="02040503050406030204" pitchFamily="18" charset="0"/>
                          <a:ea typeface="SamsungOne 400" panose="020B0503030303020204" pitchFamily="34" charset="0"/>
                        </a:rPr>
                        <m:t> </m:t>
                      </m:r>
                    </m:oMath>
                  </a14:m>
                  <a:r>
                    <a:rPr lang="en-US" altLang="ko-KR" sz="1300" b="1" dirty="0">
                      <a:solidFill>
                        <a:srgbClr val="1429A0"/>
                      </a:solidFill>
                      <a:latin typeface="SamsungOne 400" panose="020B0503030303020204" pitchFamily="34" charset="0"/>
                      <a:ea typeface="SamsungOne 400" panose="020B0503030303020204" pitchFamily="34" charset="0"/>
                    </a:rPr>
                    <a:t>is as follows.</a:t>
                  </a:r>
                  <a:endParaRPr lang="ko-KR" altLang="en-US" sz="1300" b="1" dirty="0">
                    <a:solidFill>
                      <a:srgbClr val="1429A0"/>
                    </a:solidFill>
                    <a:latin typeface="SamsungOne 400" panose="020B0503030303020204" pitchFamily="34" charset="0"/>
                    <a:ea typeface="SamsungOne 400" panose="020B0503030303020204" pitchFamily="34" charset="0"/>
                  </a:endParaRPr>
                </a:p>
              </p:txBody>
            </p:sp>
          </mc:Choice>
          <mc:Fallback xmlns="">
            <p:sp>
              <p:nvSpPr>
                <p:cNvPr id="66" name="직사각형 65">
                  <a:extLst>
                    <a:ext uri="{FF2B5EF4-FFF2-40B4-BE49-F238E27FC236}">
                      <a16:creationId xmlns="" xmlns:a16="http://schemas.microsoft.com/office/drawing/2014/main" xmlns:a14="http://schemas.microsoft.com/office/drawing/2010/main" id="{F7A7253E-8568-4EFF-9FA1-0D6AAEB9FE97}"/>
                    </a:ext>
                  </a:extLst>
                </p:cNvPr>
                <p:cNvSpPr>
                  <a:spLocks noRot="1" noChangeAspect="1" noMove="1" noResize="1" noEditPoints="1" noAdjustHandles="1" noChangeArrowheads="1" noChangeShapeType="1" noTextEdit="1"/>
                </p:cNvSpPr>
                <p:nvPr/>
              </p:nvSpPr>
              <p:spPr>
                <a:xfrm>
                  <a:off x="4089365" y="3952301"/>
                  <a:ext cx="5500555" cy="683182"/>
                </a:xfrm>
                <a:prstGeom prst="rect">
                  <a:avLst/>
                </a:prstGeom>
                <a:blipFill rotWithShape="0">
                  <a:blip r:embed="rId17"/>
                  <a:stretch>
                    <a:fillRect l="-222"/>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xmlns="" id="{7618F92E-4CB9-4DD1-80D7-2EB6E58F7430}"/>
                    </a:ext>
                  </a:extLst>
                </p:cNvPr>
                <p:cNvSpPr txBox="1"/>
                <p:nvPr/>
              </p:nvSpPr>
              <p:spPr>
                <a:xfrm>
                  <a:off x="4969060" y="4633670"/>
                  <a:ext cx="2768568" cy="559833"/>
                </a:xfrm>
                <a:prstGeom prst="rect">
                  <a:avLst/>
                </a:prstGeom>
                <a:noFill/>
              </p:spPr>
              <p:txBody>
                <a:bodyPr wrap="square">
                  <a:spAutoFit/>
                </a:bodyPr>
                <a:lstStyle/>
                <a:p>
                  <a:pPr algn="ctr"/>
                  <a14:m>
                    <m:oMath xmlns:m="http://schemas.openxmlformats.org/officeDocument/2006/math">
                      <m:r>
                        <a:rPr lang="en-US" altLang="ko-KR" sz="18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800" baseline="30000" dirty="0">
                      <a:solidFill>
                        <a:prstClr val="black">
                          <a:lumMod val="85000"/>
                          <a:lumOff val="15000"/>
                        </a:prstClr>
                      </a:solidFill>
                      <a:ea typeface="SamsungOne 400" panose="020B0503030303020204" pitchFamily="34" charset="0"/>
                    </a:rPr>
                    <a:t>-1</a:t>
                  </a:r>
                  <a14:m>
                    <m:oMath xmlns:m="http://schemas.openxmlformats.org/officeDocument/2006/math">
                      <m:r>
                        <a:rPr lang="en-US" altLang="ko-KR" sz="18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800" dirty="0">
                      <a:solidFill>
                        <a:prstClr val="black">
                          <a:lumMod val="85000"/>
                          <a:lumOff val="15000"/>
                        </a:prstClr>
                      </a:solidFill>
                      <a:ea typeface="SamsungOne 400" panose="020B0503030303020204" pitchFamily="34" charset="0"/>
                    </a:rPr>
                    <a:t> </a:t>
                  </a:r>
                  <a14:m>
                    <m:oMath xmlns:m="http://schemas.openxmlformats.org/officeDocument/2006/math">
                      <m:f>
                        <m:fPr>
                          <m:ctrlPr>
                            <a:rPr lang="en-US" altLang="ko-KR" sz="18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𝑎𝑑</m:t>
                          </m:r>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𝑏𝑐</m:t>
                          </m:r>
                        </m:den>
                      </m:f>
                      <m:d>
                        <m:dPr>
                          <m:begChr m:val="["/>
                          <m:endChr m:val="]"/>
                          <m:ctrlPr>
                            <a:rPr lang="en-US" altLang="ko-KR" sz="18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8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𝑑</m:t>
                                </m:r>
                              </m:e>
                              <m:e>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𝑏</m:t>
                                </m:r>
                              </m:e>
                            </m:mr>
                            <m:mr>
                              <m:e>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𝑐</m:t>
                                </m:r>
                              </m:e>
                              <m:e>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𝑎</m:t>
                                </m:r>
                              </m:e>
                            </m:mr>
                          </m:m>
                        </m:e>
                      </m:d>
                    </m:oMath>
                  </a14:m>
                  <a:endParaRPr lang="ko-KR" altLang="en-US" baseline="-25000" dirty="0"/>
                </a:p>
              </p:txBody>
            </p:sp>
          </mc:Choice>
          <mc:Fallback xmlns="">
            <p:sp>
              <p:nvSpPr>
                <p:cNvPr id="67" name="TextBox 66">
                  <a:extLst>
                    <a:ext uri="{FF2B5EF4-FFF2-40B4-BE49-F238E27FC236}">
                      <a16:creationId xmlns:a16="http://schemas.microsoft.com/office/drawing/2014/main" id="{7618F92E-4CB9-4DD1-80D7-2EB6E58F7430}"/>
                    </a:ext>
                  </a:extLst>
                </p:cNvPr>
                <p:cNvSpPr txBox="1">
                  <a:spLocks noRot="1" noChangeAspect="1" noMove="1" noResize="1" noEditPoints="1" noAdjustHandles="1" noChangeArrowheads="1" noChangeShapeType="1" noTextEdit="1"/>
                </p:cNvSpPr>
                <p:nvPr/>
              </p:nvSpPr>
              <p:spPr>
                <a:xfrm>
                  <a:off x="4969060" y="4633670"/>
                  <a:ext cx="2768568" cy="559833"/>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xmlns="" id="{F56DFBE9-585D-4D52-ADD3-0F7A179CDBB3}"/>
                    </a:ext>
                  </a:extLst>
                </p:cNvPr>
                <p:cNvSpPr/>
                <p:nvPr/>
              </p:nvSpPr>
              <p:spPr>
                <a:xfrm>
                  <a:off x="4037503" y="5303709"/>
                  <a:ext cx="5376469"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𝑎𝑑</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dirty="0" err="1" smtClean="0">
                          <a:solidFill>
                            <a:prstClr val="black">
                              <a:lumMod val="85000"/>
                              <a:lumOff val="15000"/>
                            </a:prstClr>
                          </a:solidFill>
                          <a:latin typeface="Cambria Math" panose="02040503050406030204" pitchFamily="18" charset="0"/>
                          <a:ea typeface="SamsungOne 400" panose="020B0503030303020204" pitchFamily="34" charset="0"/>
                        </a:rPr>
                        <m:t>𝑏𝑐</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reverse matrix of the given Matrix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does not exist.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68" name="직사각형 67">
                  <a:extLst>
                    <a:ext uri="{FF2B5EF4-FFF2-40B4-BE49-F238E27FC236}">
                      <a16:creationId xmlns="" xmlns:a16="http://schemas.microsoft.com/office/drawing/2014/main" xmlns:a14="http://schemas.microsoft.com/office/drawing/2010/main" id="{F56DFBE9-585D-4D52-ADD3-0F7A179CDBB3}"/>
                    </a:ext>
                  </a:extLst>
                </p:cNvPr>
                <p:cNvSpPr>
                  <a:spLocks noRot="1" noChangeAspect="1" noMove="1" noResize="1" noEditPoints="1" noAdjustHandles="1" noChangeArrowheads="1" noChangeShapeType="1" noTextEdit="1"/>
                </p:cNvSpPr>
                <p:nvPr/>
              </p:nvSpPr>
              <p:spPr>
                <a:xfrm>
                  <a:off x="4037503" y="5303709"/>
                  <a:ext cx="5376469" cy="345461"/>
                </a:xfrm>
                <a:prstGeom prst="rect">
                  <a:avLst/>
                </a:prstGeom>
                <a:blipFill rotWithShape="0">
                  <a:blip r:embed="rId19"/>
                  <a:stretch>
                    <a:fillRect/>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30828346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19469"/>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schemeClr val="tx1"/>
                  </a:solidFill>
                  <a:latin typeface="SamsungOne 400" panose="020B0503030303020204" pitchFamily="34" charset="0"/>
                  <a:ea typeface="SamsungOne 400" panose="020B0503030303020204" pitchFamily="34" charset="0"/>
                </a:rPr>
                <a:t>Determinant </a:t>
              </a:r>
            </a:p>
          </p:txBody>
        </p:sp>
      </p:grpSp>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36" name="직사각형 35">
            <a:extLst>
              <a:ext uri="{FF2B5EF4-FFF2-40B4-BE49-F238E27FC236}">
                <a16:creationId xmlns:a16="http://schemas.microsoft.com/office/drawing/2014/main" xmlns="" id="{C4D3CE35-BBF0-4E0D-A7E2-795FEDF5F5EA}"/>
              </a:ext>
            </a:extLst>
          </p:cNvPr>
          <p:cNvSpPr/>
          <p:nvPr/>
        </p:nvSpPr>
        <p:spPr>
          <a:xfrm>
            <a:off x="702940" y="1700808"/>
            <a:ext cx="8632825"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the value that is defined only in a square matrix and determines the reversibility of the matrix.</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Historically, the matrix was conceived with the question of “how to solve the simultaneous linear equations.” In his research, Arthur Cayley saw that the solution of the simultaneous equation differed depending on the value of (ad-</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)(ad-</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This is how the term ‘determinant’ was created, as this value “determines” the existence of the solution (the matrix’s reversibility). In addition to Cayley’s research, William Rowan Hamilton thought, “Well, why don’t we separate the coefficients and the variables of the simultaneous equation?” to create the matrix.</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5893039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19469"/>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schemeClr val="tx1"/>
                  </a:solidFill>
                  <a:latin typeface="SamsungOne 400" panose="020B0503030303020204" pitchFamily="34" charset="0"/>
                  <a:ea typeface="SamsungOne 400" panose="020B0503030303020204" pitchFamily="34" charset="0"/>
                </a:rPr>
                <a:t>Determinant</a:t>
              </a:r>
            </a:p>
          </p:txBody>
        </p:sp>
      </p:grpSp>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36" name="직사각형 35">
            <a:extLst>
              <a:ext uri="{FF2B5EF4-FFF2-40B4-BE49-F238E27FC236}">
                <a16:creationId xmlns:a16="http://schemas.microsoft.com/office/drawing/2014/main" xmlns="" id="{C4D3CE35-BBF0-4E0D-A7E2-795FEDF5F5EA}"/>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notation for the determinant is its abbreviation ‘det’ and the absolute value symbol (</a:t>
            </a:r>
            <a:r>
              <a:rPr lang="en-US" altLang="ko-KR" sz="1300" dirty="0">
                <a:solidFill>
                  <a:prstClr val="black">
                    <a:lumMod val="85000"/>
                    <a:lumOff val="15000"/>
                  </a:prstClr>
                </a:solidFill>
                <a:latin typeface="맑은 고딕" panose="020B0503020000020004" pitchFamily="50" charset="-127"/>
                <a:ea typeface="맑은 고딕" panose="020B0503020000020004" pitchFamily="50" charset="-127"/>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1541FAFB-600A-47F7-B6ED-B541FE69D0A7}"/>
                  </a:ext>
                </a:extLst>
              </p:cNvPr>
              <p:cNvSpPr txBox="1"/>
              <p:nvPr/>
            </p:nvSpPr>
            <p:spPr>
              <a:xfrm>
                <a:off x="781618" y="2018957"/>
                <a:ext cx="2264466" cy="455959"/>
              </a:xfrm>
              <a:prstGeom prst="rect">
                <a:avLst/>
              </a:prstGeom>
              <a:noFill/>
            </p:spPr>
            <p:txBody>
              <a:bodyPr wrap="none" rtlCol="0">
                <a:spAutoFit/>
              </a:bodyPr>
              <a:lstStyle/>
              <a:p>
                <a:r>
                  <a:rPr lang="en-US" altLang="ko-KR" sz="1400" dirty="0">
                    <a:latin typeface="SamsungOne 400" panose="020B0503030303020204" pitchFamily="34" charset="0"/>
                    <a:ea typeface="SamsungOne 400" panose="020B0503030303020204" pitchFamily="34" charset="0"/>
                  </a:rPr>
                  <a:t>For the Matrix </a:t>
                </a:r>
                <a14:m>
                  <m:oMath xmlns:m="http://schemas.openxmlformats.org/officeDocument/2006/math">
                    <m:r>
                      <a:rPr lang="ko-KR" altLang="en-US" sz="1400" i="1" smtClean="0">
                        <a:latin typeface="Cambria Math" panose="02040503050406030204" pitchFamily="18" charset="0"/>
                      </a:rPr>
                      <m:t>𝐴</m:t>
                    </m:r>
                    <m:r>
                      <a:rPr lang="ko-KR" altLang="en-US" sz="1400" i="0">
                        <a:latin typeface="Cambria Math" panose="02040503050406030204" pitchFamily="18" charset="0"/>
                      </a:rPr>
                      <m:t>=</m:t>
                    </m:r>
                    <m:d>
                      <m:dPr>
                        <m:ctrlPr>
                          <a:rPr lang="ko-KR" altLang="en-US" sz="1400" i="1">
                            <a:solidFill>
                              <a:srgbClr val="836967"/>
                            </a:solidFill>
                            <a:latin typeface="Cambria Math" panose="02040503050406030204" pitchFamily="18" charset="0"/>
                          </a:rPr>
                        </m:ctrlPr>
                      </m:dPr>
                      <m:e>
                        <m:m>
                          <m:mPr>
                            <m:plcHide m:val="on"/>
                            <m:mcs>
                              <m:mc>
                                <m:mcPr>
                                  <m:count m:val="2"/>
                                  <m:mcJc m:val="center"/>
                                </m:mcPr>
                              </m:mc>
                            </m:mcs>
                            <m:ctrlPr>
                              <a:rPr lang="ko-KR" altLang="en-US" sz="1400" i="1">
                                <a:solidFill>
                                  <a:srgbClr val="836967"/>
                                </a:solidFill>
                                <a:latin typeface="Cambria Math" panose="02040503050406030204" pitchFamily="18" charset="0"/>
                              </a:rPr>
                            </m:ctrlPr>
                          </m:mPr>
                          <m:mr>
                            <m:e>
                              <m:r>
                                <a:rPr lang="ko-KR" altLang="en-US" sz="1400" i="1">
                                  <a:latin typeface="Cambria Math" panose="02040503050406030204" pitchFamily="18" charset="0"/>
                                </a:rPr>
                                <m:t>𝑎</m:t>
                              </m:r>
                            </m:e>
                            <m:e>
                              <m:r>
                                <a:rPr lang="ko-KR" altLang="en-US" sz="1400" i="1">
                                  <a:latin typeface="Cambria Math" panose="02040503050406030204" pitchFamily="18" charset="0"/>
                                </a:rPr>
                                <m:t>𝑏</m:t>
                              </m:r>
                            </m:e>
                          </m:mr>
                          <m:mr>
                            <m:e>
                              <m:r>
                                <a:rPr lang="en-US" altLang="ko-KR" sz="1400" b="0" i="1" smtClean="0">
                                  <a:latin typeface="Cambria Math" panose="02040503050406030204" pitchFamily="18" charset="0"/>
                                </a:rPr>
                                <m:t>𝑐</m:t>
                              </m:r>
                            </m:e>
                            <m:e>
                              <m:r>
                                <a:rPr lang="ko-KR" altLang="en-US" sz="1400" i="1">
                                  <a:latin typeface="Cambria Math" panose="02040503050406030204" pitchFamily="18" charset="0"/>
                                </a:rPr>
                                <m:t>𝑑</m:t>
                              </m:r>
                            </m:e>
                          </m:mr>
                        </m:m>
                      </m:e>
                    </m:d>
                  </m:oMath>
                </a14:m>
                <a:endParaRPr lang="ko-KR" altLang="en-US" sz="1600" dirty="0">
                  <a:latin typeface="SamsungOne 400" panose="020B0503030303020204" pitchFamily="34" charset="0"/>
                </a:endParaRPr>
              </a:p>
            </p:txBody>
          </p:sp>
        </mc:Choice>
        <mc:Fallback xmlns="">
          <p:sp>
            <p:nvSpPr>
              <p:cNvPr id="2" name="TextBox 1">
                <a:extLst>
                  <a:ext uri="{FF2B5EF4-FFF2-40B4-BE49-F238E27FC236}">
                    <a16:creationId xmlns="" xmlns:a16="http://schemas.microsoft.com/office/drawing/2014/main" xmlns:a14="http://schemas.microsoft.com/office/drawing/2010/main" id="{1541FAFB-600A-47F7-B6ED-B541FE69D0A7}"/>
                  </a:ext>
                </a:extLst>
              </p:cNvPr>
              <p:cNvSpPr txBox="1">
                <a:spLocks noRot="1" noChangeAspect="1" noMove="1" noResize="1" noEditPoints="1" noAdjustHandles="1" noChangeArrowheads="1" noChangeShapeType="1" noTextEdit="1"/>
              </p:cNvSpPr>
              <p:nvPr/>
            </p:nvSpPr>
            <p:spPr>
              <a:xfrm>
                <a:off x="781618" y="2018957"/>
                <a:ext cx="2264466" cy="455959"/>
              </a:xfrm>
              <a:prstGeom prst="rect">
                <a:avLst/>
              </a:prstGeom>
              <a:blipFill rotWithShape="0">
                <a:blip r:embed="rId3"/>
                <a:stretch>
                  <a:fillRect l="-806" b="-2667"/>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xmlns="" id="{816254BC-AFFD-415F-94D5-96BC9EF6211D}"/>
              </a:ext>
            </a:extLst>
          </p:cNvPr>
          <p:cNvGrpSpPr/>
          <p:nvPr/>
        </p:nvGrpSpPr>
        <p:grpSpPr>
          <a:xfrm>
            <a:off x="846956" y="2564904"/>
            <a:ext cx="8280920" cy="1821849"/>
            <a:chOff x="846956" y="2616801"/>
            <a:chExt cx="8280920" cy="1821849"/>
          </a:xfrm>
        </p:grpSpPr>
        <p:sp>
          <p:nvSpPr>
            <p:cNvPr id="3" name="직사각형 2">
              <a:extLst>
                <a:ext uri="{FF2B5EF4-FFF2-40B4-BE49-F238E27FC236}">
                  <a16:creationId xmlns:a16="http://schemas.microsoft.com/office/drawing/2014/main" xmlns="" id="{DB372A8F-B88C-4E35-A205-BE9212442EAC}"/>
                </a:ext>
              </a:extLst>
            </p:cNvPr>
            <p:cNvSpPr/>
            <p:nvPr/>
          </p:nvSpPr>
          <p:spPr>
            <a:xfrm>
              <a:off x="846956" y="2616801"/>
              <a:ext cx="8280920" cy="1821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9C88E3B6-6D7E-4A85-B258-06928A267A8A}"/>
                </a:ext>
              </a:extLst>
            </p:cNvPr>
            <p:cNvGrpSpPr/>
            <p:nvPr/>
          </p:nvGrpSpPr>
          <p:grpSpPr>
            <a:xfrm>
              <a:off x="991139" y="2752378"/>
              <a:ext cx="2730457" cy="1577561"/>
              <a:chOff x="1010189" y="2828578"/>
              <a:chExt cx="2730457" cy="1577561"/>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B68A7784-B8D6-4A96-B9FB-2E8962B1D667}"/>
                      </a:ext>
                    </a:extLst>
                  </p:cNvPr>
                  <p:cNvSpPr txBox="1"/>
                  <p:nvPr/>
                </p:nvSpPr>
                <p:spPr>
                  <a:xfrm>
                    <a:off x="1074916" y="2828578"/>
                    <a:ext cx="2218877" cy="415563"/>
                  </a:xfrm>
                  <a:prstGeom prst="rect">
                    <a:avLst/>
                  </a:prstGeom>
                  <a:noFill/>
                </p:spPr>
                <p:txBody>
                  <a:bodyPr wrap="none" lIns="0" tIns="0" rIns="0" bIns="0" rtlCol="0">
                    <a:spAutoFit/>
                  </a:bodyPr>
                  <a:lstStyle/>
                  <a:p>
                    <a:pPr marL="285750" indent="-285750">
                      <a:buClr>
                        <a:srgbClr val="1429A0"/>
                      </a:buClr>
                      <a:buSzPct val="90000"/>
                      <a:buFont typeface="Arial" panose="020B0604020202020204" pitchFamily="34" charset="0"/>
                      <a:buChar char="•"/>
                    </a:pPr>
                    <a14:m>
                      <m:oMath xmlns:m="http://schemas.openxmlformats.org/officeDocument/2006/math">
                        <m:func>
                          <m:funcPr>
                            <m:ctrlPr>
                              <a:rPr lang="ko-KR" altLang="en-US" sz="1600" i="1" smtClean="0">
                                <a:latin typeface="Cambria Math" panose="02040503050406030204" pitchFamily="18" charset="0"/>
                              </a:rPr>
                            </m:ctrlPr>
                          </m:funcPr>
                          <m:fName>
                            <m:r>
                              <m:rPr>
                                <m:sty m:val="p"/>
                              </m:rPr>
                              <a:rPr lang="ko-KR" altLang="en-US" sz="1600">
                                <a:latin typeface="Cambria Math" panose="02040503050406030204" pitchFamily="18" charset="0"/>
                              </a:rPr>
                              <m:t>det</m:t>
                            </m:r>
                          </m:fName>
                          <m:e>
                            <m:d>
                              <m:dPr>
                                <m:ctrlPr>
                                  <a:rPr lang="ko-KR" altLang="en-US" sz="1600" i="1">
                                    <a:solidFill>
                                      <a:srgbClr val="836967"/>
                                    </a:solidFill>
                                    <a:latin typeface="Cambria Math" panose="02040503050406030204" pitchFamily="18" charset="0"/>
                                  </a:rPr>
                                </m:ctrlPr>
                              </m:dPr>
                              <m:e>
                                <m:m>
                                  <m:mPr>
                                    <m:plcHide m:val="on"/>
                                    <m:mcs>
                                      <m:mc>
                                        <m:mcPr>
                                          <m:count m:val="2"/>
                                          <m:mcJc m:val="center"/>
                                        </m:mcPr>
                                      </m:mc>
                                    </m:mcs>
                                    <m:ctrlPr>
                                      <a:rPr lang="ko-KR" altLang="en-US" sz="1600" i="1">
                                        <a:solidFill>
                                          <a:srgbClr val="836967"/>
                                        </a:solidFill>
                                        <a:latin typeface="Cambria Math" panose="02040503050406030204" pitchFamily="18" charset="0"/>
                                      </a:rPr>
                                    </m:ctrlPr>
                                  </m:mPr>
                                  <m:mr>
                                    <m:e>
                                      <m:r>
                                        <a:rPr lang="ko-KR" altLang="en-US" sz="1600" i="1">
                                          <a:latin typeface="Cambria Math" panose="02040503050406030204" pitchFamily="18" charset="0"/>
                                        </a:rPr>
                                        <m:t>𝑎</m:t>
                                      </m:r>
                                    </m:e>
                                    <m:e>
                                      <m:r>
                                        <a:rPr lang="ko-KR" altLang="en-US" sz="1600" i="1">
                                          <a:latin typeface="Cambria Math" panose="02040503050406030204" pitchFamily="18" charset="0"/>
                                        </a:rPr>
                                        <m:t>𝑏</m:t>
                                      </m:r>
                                    </m:e>
                                  </m:mr>
                                  <m:mr>
                                    <m:e>
                                      <m:r>
                                        <a:rPr lang="ko-KR" altLang="en-US" sz="1600" i="1">
                                          <a:latin typeface="Cambria Math" panose="02040503050406030204" pitchFamily="18" charset="0"/>
                                        </a:rPr>
                                        <m:t>𝑐</m:t>
                                      </m:r>
                                    </m:e>
                                    <m:e>
                                      <m:r>
                                        <a:rPr lang="ko-KR" altLang="en-US" sz="1600" i="1">
                                          <a:latin typeface="Cambria Math" panose="02040503050406030204" pitchFamily="18" charset="0"/>
                                        </a:rPr>
                                        <m:t>𝑑</m:t>
                                      </m:r>
                                    </m:e>
                                  </m:mr>
                                </m:m>
                              </m:e>
                            </m:d>
                          </m:e>
                        </m:func>
                        <m:r>
                          <a:rPr lang="ko-KR" altLang="en-US" sz="1600" i="0">
                            <a:latin typeface="Cambria Math" panose="02040503050406030204" pitchFamily="18" charset="0"/>
                          </a:rPr>
                          <m:t>=</m:t>
                        </m:r>
                        <m:r>
                          <a:rPr lang="ko-KR" altLang="en-US" sz="1600" i="1">
                            <a:latin typeface="Cambria Math" panose="02040503050406030204" pitchFamily="18" charset="0"/>
                          </a:rPr>
                          <m:t>𝑎𝑑</m:t>
                        </m:r>
                        <m:r>
                          <a:rPr lang="ko-KR" altLang="en-US" sz="1600" i="0">
                            <a:latin typeface="Cambria Math" panose="02040503050406030204" pitchFamily="18" charset="0"/>
                          </a:rPr>
                          <m:t>−</m:t>
                        </m:r>
                        <m:r>
                          <a:rPr lang="ko-KR" altLang="en-US" sz="1600" i="1">
                            <a:latin typeface="Cambria Math" panose="02040503050406030204" pitchFamily="18" charset="0"/>
                          </a:rPr>
                          <m:t>𝑏𝑐</m:t>
                        </m:r>
                      </m:oMath>
                    </a14:m>
                    <a:endParaRPr lang="ko-KR" altLang="en-US" sz="1600" dirty="0"/>
                  </a:p>
                </p:txBody>
              </p:sp>
            </mc:Choice>
            <mc:Fallback xmlns="">
              <p:sp>
                <p:nvSpPr>
                  <p:cNvPr id="4" name="TextBox 3">
                    <a:extLst>
                      <a:ext uri="{FF2B5EF4-FFF2-40B4-BE49-F238E27FC236}">
                        <a16:creationId xmlns:a16="http://schemas.microsoft.com/office/drawing/2014/main" id="{B68A7784-B8D6-4A96-B9FB-2E8962B1D667}"/>
                      </a:ext>
                    </a:extLst>
                  </p:cNvPr>
                  <p:cNvSpPr txBox="1">
                    <a:spLocks noRot="1" noChangeAspect="1" noMove="1" noResize="1" noEditPoints="1" noAdjustHandles="1" noChangeArrowheads="1" noChangeShapeType="1" noTextEdit="1"/>
                  </p:cNvSpPr>
                  <p:nvPr/>
                </p:nvSpPr>
                <p:spPr>
                  <a:xfrm>
                    <a:off x="1074916" y="2828578"/>
                    <a:ext cx="2218877" cy="415563"/>
                  </a:xfrm>
                  <a:prstGeom prst="rect">
                    <a:avLst/>
                  </a:prstGeom>
                  <a:blipFill>
                    <a:blip r:embed="rId4"/>
                    <a:stretch>
                      <a:fillRect l="-4670" t="-1471" r="-1923"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F04EA233-F39E-4E66-99CC-65F5859B1E14}"/>
                      </a:ext>
                    </a:extLst>
                  </p:cNvPr>
                  <p:cNvSpPr txBox="1"/>
                  <p:nvPr/>
                </p:nvSpPr>
                <p:spPr>
                  <a:xfrm>
                    <a:off x="1010189" y="3379199"/>
                    <a:ext cx="2618928" cy="507896"/>
                  </a:xfrm>
                  <a:prstGeom prst="rect">
                    <a:avLst/>
                  </a:prstGeom>
                  <a:noFill/>
                </p:spPr>
                <p:txBody>
                  <a:bodyPr wrap="square">
                    <a:spAutoFit/>
                  </a:bodyPr>
                  <a:lstStyle/>
                  <a:p>
                    <a:pPr marL="285750" indent="-285750">
                      <a:buClr>
                        <a:srgbClr val="1429A0"/>
                      </a:buClr>
                      <a:buSzPct val="90000"/>
                      <a:buFont typeface="Arial" panose="020B0604020202020204" pitchFamily="34" charset="0"/>
                      <a:buChar char="•"/>
                    </a:pPr>
                    <a14:m>
                      <m:oMath xmlns:m="http://schemas.openxmlformats.org/officeDocument/2006/math">
                        <m:d>
                          <m:dPr>
                            <m:begChr m:val="|"/>
                            <m:endChr m:val="|"/>
                            <m:ctrlPr>
                              <a:rPr lang="ko-KR" altLang="en-US" sz="1600" i="1">
                                <a:latin typeface="Cambria Math" panose="02040503050406030204" pitchFamily="18" charset="0"/>
                              </a:rPr>
                            </m:ctrlPr>
                          </m:dPr>
                          <m:e>
                            <m:m>
                              <m:mPr>
                                <m:plcHide m:val="on"/>
                                <m:mcs>
                                  <m:mc>
                                    <m:mcPr>
                                      <m:count m:val="2"/>
                                      <m:mcJc m:val="center"/>
                                    </m:mcPr>
                                  </m:mc>
                                </m:mcs>
                                <m:ctrlPr>
                                  <a:rPr lang="ko-KR" altLang="en-US" sz="1600" i="1">
                                    <a:latin typeface="Cambria Math" panose="02040503050406030204" pitchFamily="18" charset="0"/>
                                  </a:rPr>
                                </m:ctrlPr>
                              </m:mPr>
                              <m:mr>
                                <m:e>
                                  <m:r>
                                    <a:rPr lang="ko-KR" altLang="en-US" sz="1600">
                                      <a:latin typeface="Cambria Math" panose="02040503050406030204" pitchFamily="18" charset="0"/>
                                    </a:rPr>
                                    <m:t>𝑎</m:t>
                                  </m:r>
                                </m:e>
                                <m:e>
                                  <m:r>
                                    <a:rPr lang="ko-KR" altLang="en-US" sz="1600">
                                      <a:latin typeface="Cambria Math" panose="02040503050406030204" pitchFamily="18" charset="0"/>
                                    </a:rPr>
                                    <m:t>𝑏</m:t>
                                  </m:r>
                                </m:e>
                              </m:mr>
                              <m:mr>
                                <m:e>
                                  <m:r>
                                    <a:rPr lang="ko-KR" altLang="en-US" sz="1600">
                                      <a:latin typeface="Cambria Math" panose="02040503050406030204" pitchFamily="18" charset="0"/>
                                    </a:rPr>
                                    <m:t>𝑐</m:t>
                                  </m:r>
                                </m:e>
                                <m:e>
                                  <m:r>
                                    <a:rPr lang="ko-KR" altLang="en-US" sz="1600">
                                      <a:latin typeface="Cambria Math" panose="02040503050406030204" pitchFamily="18" charset="0"/>
                                    </a:rPr>
                                    <m:t>𝑑</m:t>
                                  </m:r>
                                </m:e>
                              </m:mr>
                            </m:m>
                          </m:e>
                        </m:d>
                        <m:r>
                          <a:rPr lang="ko-KR" altLang="en-US" sz="1600">
                            <a:latin typeface="Cambria Math" panose="02040503050406030204" pitchFamily="18" charset="0"/>
                          </a:rPr>
                          <m:t>=</m:t>
                        </m:r>
                        <m:r>
                          <a:rPr lang="ko-KR" altLang="en-US" sz="1600">
                            <a:latin typeface="Cambria Math" panose="02040503050406030204" pitchFamily="18" charset="0"/>
                          </a:rPr>
                          <m:t>𝑎𝑑</m:t>
                        </m:r>
                        <m:r>
                          <a:rPr lang="ko-KR" altLang="en-US" sz="1600">
                            <a:latin typeface="Cambria Math" panose="02040503050406030204" pitchFamily="18" charset="0"/>
                          </a:rPr>
                          <m:t>−</m:t>
                        </m:r>
                        <m:r>
                          <a:rPr lang="ko-KR" altLang="en-US" sz="1600">
                            <a:latin typeface="Cambria Math" panose="02040503050406030204" pitchFamily="18" charset="0"/>
                          </a:rPr>
                          <m:t>𝑏𝑐</m:t>
                        </m:r>
                      </m:oMath>
                    </a14:m>
                    <a:endParaRPr lang="ko-KR" altLang="en-US" sz="1600" dirty="0">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F04EA233-F39E-4E66-99CC-65F5859B1E14}"/>
                      </a:ext>
                    </a:extLst>
                  </p:cNvPr>
                  <p:cNvSpPr txBox="1">
                    <a:spLocks noRot="1" noChangeAspect="1" noMove="1" noResize="1" noEditPoints="1" noAdjustHandles="1" noChangeArrowheads="1" noChangeShapeType="1" noTextEdit="1"/>
                  </p:cNvSpPr>
                  <p:nvPr/>
                </p:nvSpPr>
                <p:spPr>
                  <a:xfrm>
                    <a:off x="1010189" y="3379199"/>
                    <a:ext cx="2618928" cy="507896"/>
                  </a:xfrm>
                  <a:prstGeom prst="rect">
                    <a:avLst/>
                  </a:prstGeom>
                  <a:blipFill>
                    <a:blip r:embed="rId5"/>
                    <a:stretch>
                      <a:fillRect l="-466" b="-47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1B1955FD-8865-4D7A-8F73-1C903420089A}"/>
                      </a:ext>
                    </a:extLst>
                  </p:cNvPr>
                  <p:cNvSpPr txBox="1"/>
                  <p:nvPr/>
                </p:nvSpPr>
                <p:spPr>
                  <a:xfrm>
                    <a:off x="1074916" y="3990641"/>
                    <a:ext cx="2665730" cy="415498"/>
                  </a:xfrm>
                  <a:prstGeom prst="rect">
                    <a:avLst/>
                  </a:prstGeom>
                  <a:noFill/>
                </p:spPr>
                <p:txBody>
                  <a:bodyPr wrap="none" lIns="0" tIns="0" rIns="0" bIns="0" rtlCol="0">
                    <a:spAutoFit/>
                  </a:bodyPr>
                  <a:lstStyle/>
                  <a:p>
                    <a:pPr marL="285750" indent="-285750">
                      <a:buClr>
                        <a:srgbClr val="1429A0"/>
                      </a:buClr>
                      <a:buSzPct val="90000"/>
                      <a:buFont typeface="Arial" panose="020B0604020202020204" pitchFamily="34" charset="0"/>
                      <a:buChar char="•"/>
                    </a:pPr>
                    <a14:m>
                      <m:oMath xmlns:m="http://schemas.openxmlformats.org/officeDocument/2006/math">
                        <m:d>
                          <m:dPr>
                            <m:begChr m:val="|"/>
                            <m:endChr m:val="|"/>
                            <m:ctrlPr>
                              <a:rPr lang="ko-KR" altLang="en-US" sz="1600" i="1" smtClean="0">
                                <a:latin typeface="Cambria Math" panose="02040503050406030204" pitchFamily="18" charset="0"/>
                              </a:rPr>
                            </m:ctrlPr>
                          </m:dPr>
                          <m:e>
                            <m:r>
                              <a:rPr lang="ko-KR" altLang="en-US" sz="1600">
                                <a:latin typeface="Cambria Math" panose="02040503050406030204" pitchFamily="18" charset="0"/>
                              </a:rPr>
                              <m:t>𝐴</m:t>
                            </m:r>
                          </m:e>
                        </m:d>
                        <m:r>
                          <a:rPr lang="ko-KR" altLang="en-US" sz="1600">
                            <a:latin typeface="Cambria Math" panose="02040503050406030204" pitchFamily="18" charset="0"/>
                          </a:rPr>
                          <m:t>=</m:t>
                        </m:r>
                        <m:d>
                          <m:dPr>
                            <m:begChr m:val="|"/>
                            <m:endChr m:val="|"/>
                            <m:ctrlPr>
                              <a:rPr lang="ko-KR" altLang="en-US" sz="1600" i="1">
                                <a:latin typeface="Cambria Math" panose="02040503050406030204" pitchFamily="18" charset="0"/>
                              </a:rPr>
                            </m:ctrlPr>
                          </m:dPr>
                          <m:e>
                            <m:d>
                              <m:dPr>
                                <m:ctrlPr>
                                  <a:rPr lang="ko-KR" altLang="en-US" sz="1600" i="1">
                                    <a:latin typeface="Cambria Math" panose="02040503050406030204" pitchFamily="18" charset="0"/>
                                  </a:rPr>
                                </m:ctrlPr>
                              </m:dPr>
                              <m:e>
                                <m:m>
                                  <m:mPr>
                                    <m:plcHide m:val="on"/>
                                    <m:mcs>
                                      <m:mc>
                                        <m:mcPr>
                                          <m:count m:val="2"/>
                                          <m:mcJc m:val="center"/>
                                        </m:mcPr>
                                      </m:mc>
                                    </m:mcs>
                                    <m:ctrlPr>
                                      <a:rPr lang="ko-KR" altLang="en-US" sz="1600" i="1">
                                        <a:latin typeface="Cambria Math" panose="02040503050406030204" pitchFamily="18" charset="0"/>
                                      </a:rPr>
                                    </m:ctrlPr>
                                  </m:mPr>
                                  <m:mr>
                                    <m:e>
                                      <m:r>
                                        <a:rPr lang="ko-KR" altLang="en-US" sz="1600">
                                          <a:latin typeface="Cambria Math" panose="02040503050406030204" pitchFamily="18" charset="0"/>
                                        </a:rPr>
                                        <m:t>𝑎</m:t>
                                      </m:r>
                                    </m:e>
                                    <m:e>
                                      <m:r>
                                        <a:rPr lang="ko-KR" altLang="en-US" sz="1600">
                                          <a:latin typeface="Cambria Math" panose="02040503050406030204" pitchFamily="18" charset="0"/>
                                        </a:rPr>
                                        <m:t>𝑏</m:t>
                                      </m:r>
                                    </m:e>
                                  </m:mr>
                                  <m:mr>
                                    <m:e>
                                      <m:r>
                                        <m:rPr>
                                          <m:sty m:val="p"/>
                                        </m:rPr>
                                        <a:rPr lang="en-US" altLang="ko-KR" sz="1600" b="0" i="0" smtClean="0">
                                          <a:latin typeface="Cambria Math" panose="02040503050406030204" pitchFamily="18" charset="0"/>
                                        </a:rPr>
                                        <m:t>c</m:t>
                                      </m:r>
                                    </m:e>
                                    <m:e>
                                      <m:r>
                                        <a:rPr lang="ko-KR" altLang="en-US" sz="1600">
                                          <a:latin typeface="Cambria Math" panose="02040503050406030204" pitchFamily="18" charset="0"/>
                                        </a:rPr>
                                        <m:t>𝑑</m:t>
                                      </m:r>
                                    </m:e>
                                  </m:mr>
                                </m:m>
                              </m:e>
                            </m:d>
                          </m:e>
                        </m:d>
                        <m:r>
                          <a:rPr lang="ko-KR" altLang="en-US" sz="1600">
                            <a:latin typeface="Cambria Math" panose="02040503050406030204" pitchFamily="18" charset="0"/>
                          </a:rPr>
                          <m:t>=</m:t>
                        </m:r>
                        <m:r>
                          <a:rPr lang="ko-KR" altLang="en-US" sz="1600">
                            <a:latin typeface="Cambria Math" panose="02040503050406030204" pitchFamily="18" charset="0"/>
                          </a:rPr>
                          <m:t>𝑎𝑑</m:t>
                        </m:r>
                        <m:r>
                          <a:rPr lang="ko-KR" altLang="en-US" sz="1600">
                            <a:latin typeface="Cambria Math" panose="02040503050406030204" pitchFamily="18" charset="0"/>
                          </a:rPr>
                          <m:t>−</m:t>
                        </m:r>
                        <m:r>
                          <a:rPr lang="ko-KR" altLang="en-US" sz="1600">
                            <a:latin typeface="Cambria Math" panose="02040503050406030204" pitchFamily="18" charset="0"/>
                          </a:rPr>
                          <m:t>𝑏𝑐</m:t>
                        </m:r>
                      </m:oMath>
                    </a14:m>
                    <a:endParaRPr lang="ko-KR" altLang="en-US" sz="1600" dirty="0">
                      <a:latin typeface="Cambria Math" panose="02040503050406030204" pitchFamily="18" charset="0"/>
                    </a:endParaRPr>
                  </a:p>
                </p:txBody>
              </p:sp>
            </mc:Choice>
            <mc:Fallback xmlns="">
              <p:sp>
                <p:nvSpPr>
                  <p:cNvPr id="6" name="TextBox 5">
                    <a:extLst>
                      <a:ext uri="{FF2B5EF4-FFF2-40B4-BE49-F238E27FC236}">
                        <a16:creationId xmlns="" xmlns:a16="http://schemas.microsoft.com/office/drawing/2014/main" xmlns:a14="http://schemas.microsoft.com/office/drawing/2010/main" id="{1B1955FD-8865-4D7A-8F73-1C903420089A}"/>
                      </a:ext>
                    </a:extLst>
                  </p:cNvPr>
                  <p:cNvSpPr txBox="1">
                    <a:spLocks noRot="1" noChangeAspect="1" noMove="1" noResize="1" noEditPoints="1" noAdjustHandles="1" noChangeArrowheads="1" noChangeShapeType="1" noTextEdit="1"/>
                  </p:cNvSpPr>
                  <p:nvPr/>
                </p:nvSpPr>
                <p:spPr>
                  <a:xfrm>
                    <a:off x="1074916" y="3990641"/>
                    <a:ext cx="2665730" cy="415498"/>
                  </a:xfrm>
                  <a:prstGeom prst="rect">
                    <a:avLst/>
                  </a:prstGeom>
                  <a:blipFill rotWithShape="0">
                    <a:blip r:embed="rId6"/>
                    <a:stretch>
                      <a:fillRect l="-3890" t="-2941" b="-17647"/>
                    </a:stretch>
                  </a:blipFill>
                </p:spPr>
                <p:txBody>
                  <a:bodyPr/>
                  <a:lstStyle/>
                  <a:p>
                    <a:r>
                      <a:rPr lang="ko-KR" altLang="en-US">
                        <a:noFill/>
                      </a:rPr>
                      <a:t> </a:t>
                    </a:r>
                  </a:p>
                </p:txBody>
              </p:sp>
            </mc:Fallback>
          </mc:AlternateContent>
        </p:grpSp>
        <p:sp>
          <p:nvSpPr>
            <p:cNvPr id="16" name="직사각형 15">
              <a:extLst>
                <a:ext uri="{FF2B5EF4-FFF2-40B4-BE49-F238E27FC236}">
                  <a16:creationId xmlns:a16="http://schemas.microsoft.com/office/drawing/2014/main" xmlns="" id="{56EB3FF9-B68A-4B47-8D87-3739F07FBCD4}"/>
                </a:ext>
              </a:extLst>
            </p:cNvPr>
            <p:cNvSpPr/>
            <p:nvPr/>
          </p:nvSpPr>
          <p:spPr>
            <a:xfrm>
              <a:off x="3754789" y="3949459"/>
              <a:ext cx="921663"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Etc.</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
        <p:nvSpPr>
          <p:cNvPr id="18" name="직사각형 17">
            <a:extLst>
              <a:ext uri="{FF2B5EF4-FFF2-40B4-BE49-F238E27FC236}">
                <a16:creationId xmlns:a16="http://schemas.microsoft.com/office/drawing/2014/main" xmlns="" id="{09EC61D8-F6D9-4E58-87C8-DB38A7B1A45E}"/>
              </a:ext>
            </a:extLst>
          </p:cNvPr>
          <p:cNvSpPr/>
          <p:nvPr/>
        </p:nvSpPr>
        <p:spPr>
          <a:xfrm>
            <a:off x="712182" y="4473771"/>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absolute value symbol is double-layered as seen in the latter two equations, it means to find the absolute value after finding the determinant.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inner absolute value symbol means “to calculate the matrix equation,” and the outer absolute value symbol means “to take the absolute value after the calculation.”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a16="http://schemas.microsoft.com/office/drawing/2014/main" xmlns="" id="{BC99339D-DF6C-4408-9C65-BBBE6A69E52C}"/>
              </a:ext>
            </a:extLst>
          </p:cNvPr>
          <p:cNvGrpSpPr/>
          <p:nvPr/>
        </p:nvGrpSpPr>
        <p:grpSpPr>
          <a:xfrm>
            <a:off x="873729" y="5510792"/>
            <a:ext cx="5547160" cy="619163"/>
            <a:chOff x="873729" y="5515851"/>
            <a:chExt cx="5547160" cy="61916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6FD34FF5-5564-41AB-B823-973B8EC85984}"/>
                    </a:ext>
                  </a:extLst>
                </p:cNvPr>
                <p:cNvSpPr txBox="1"/>
                <p:nvPr/>
              </p:nvSpPr>
              <p:spPr>
                <a:xfrm>
                  <a:off x="873729" y="5515851"/>
                  <a:ext cx="2793585" cy="6162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ko-KR" altLang="en-US" i="1" smtClean="0">
                                <a:solidFill>
                                  <a:srgbClr val="836967"/>
                                </a:solidFill>
                                <a:latin typeface="Cambria Math" panose="02040503050406030204" pitchFamily="18" charset="0"/>
                              </a:rPr>
                            </m:ctrlPr>
                          </m:dPr>
                          <m:e>
                            <m:r>
                              <a:rPr lang="ko-KR" altLang="en-US" i="1">
                                <a:latin typeface="Cambria Math" panose="02040503050406030204" pitchFamily="18" charset="0"/>
                              </a:rPr>
                              <m:t>𝐴</m:t>
                            </m:r>
                          </m:e>
                        </m:d>
                        <m:r>
                          <a:rPr lang="ko-KR" altLang="en-US" i="0">
                            <a:latin typeface="Cambria Math" panose="02040503050406030204" pitchFamily="18" charset="0"/>
                          </a:rPr>
                          <m:t>=</m:t>
                        </m:r>
                        <m:d>
                          <m:dPr>
                            <m:begChr m:val="|"/>
                            <m:endChr m:val="|"/>
                            <m:ctrlPr>
                              <a:rPr lang="ko-KR" altLang="en-US" i="1">
                                <a:solidFill>
                                  <a:srgbClr val="836967"/>
                                </a:solidFill>
                                <a:latin typeface="Cambria Math" panose="02040503050406030204" pitchFamily="18" charset="0"/>
                              </a:rPr>
                            </m:ctrlPr>
                          </m:dPr>
                          <m:e>
                            <m:d>
                              <m:dPr>
                                <m:begChr m:val="|"/>
                                <m:endChr m:val="|"/>
                                <m:ctrlPr>
                                  <a:rPr lang="ko-KR" altLang="en-US" i="1">
                                    <a:solidFill>
                                      <a:srgbClr val="836967"/>
                                    </a:solidFill>
                                    <a:latin typeface="Cambria Math" panose="02040503050406030204" pitchFamily="18" charset="0"/>
                                  </a:rPr>
                                </m:ctrlPr>
                              </m:dPr>
                              <m:e>
                                <m:m>
                                  <m:mPr>
                                    <m:plcHide m:val="on"/>
                                    <m:mcs>
                                      <m:mc>
                                        <m:mcPr>
                                          <m:count m:val="1"/>
                                          <m:mcJc m:val="center"/>
                                        </m:mcPr>
                                      </m:mc>
                                    </m:mcs>
                                    <m:ctrlPr>
                                      <a:rPr lang="ko-KR" altLang="en-US" i="1">
                                        <a:solidFill>
                                          <a:srgbClr val="836967"/>
                                        </a:solidFill>
                                        <a:latin typeface="Cambria Math" panose="02040503050406030204" pitchFamily="18" charset="0"/>
                                      </a:rPr>
                                    </m:ctrlPr>
                                  </m:mPr>
                                  <m:mr>
                                    <m:e>
                                      <m:r>
                                        <a:rPr lang="ko-KR" altLang="en-US" i="1">
                                          <a:latin typeface="Cambria Math" panose="02040503050406030204" pitchFamily="18" charset="0"/>
                                        </a:rPr>
                                        <m:t>𝑎𝑏</m:t>
                                      </m:r>
                                    </m:e>
                                  </m:mr>
                                  <m:mr>
                                    <m:e>
                                      <m:r>
                                        <a:rPr lang="en-US" altLang="ko-KR" b="0" i="1" smtClean="0">
                                          <a:latin typeface="Cambria Math" panose="02040503050406030204" pitchFamily="18" charset="0"/>
                                        </a:rPr>
                                        <m:t>𝑐</m:t>
                                      </m:r>
                                      <m:r>
                                        <a:rPr lang="ko-KR" altLang="en-US" i="0">
                                          <a:latin typeface="Cambria Math" panose="02040503050406030204" pitchFamily="18" charset="0"/>
                                        </a:rPr>
                                        <m:t>ⅆ</m:t>
                                      </m:r>
                                    </m:e>
                                  </m:mr>
                                </m:m>
                              </m:e>
                            </m:d>
                          </m:e>
                        </m:d>
                        <m:r>
                          <a:rPr lang="ko-KR" altLang="en-US" i="0">
                            <a:latin typeface="Cambria Math" panose="02040503050406030204" pitchFamily="18" charset="0"/>
                          </a:rPr>
                          <m:t>=</m:t>
                        </m:r>
                        <m:d>
                          <m:dPr>
                            <m:begChr m:val="|"/>
                            <m:endChr m:val="|"/>
                            <m:ctrlPr>
                              <a:rPr lang="ko-KR" altLang="en-US" i="1" smtClean="0">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e>
                        </m:d>
                        <m:r>
                          <a:rPr lang="ko-KR" altLang="en-US" i="0">
                            <a:latin typeface="Cambria Math" panose="02040503050406030204" pitchFamily="18" charset="0"/>
                          </a:rPr>
                          <m:t>=</m:t>
                        </m:r>
                      </m:oMath>
                    </m:oMathPara>
                  </a14:m>
                  <a:endParaRPr lang="en-US" altLang="ko-KR" b="0" dirty="0">
                    <a:solidFill>
                      <a:srgbClr val="836967"/>
                    </a:solidFill>
                  </a:endParaRPr>
                </a:p>
              </p:txBody>
            </p:sp>
          </mc:Choice>
          <mc:Fallback xmlns="">
            <p:sp>
              <p:nvSpPr>
                <p:cNvPr id="7" name="TextBox 6">
                  <a:extLst>
                    <a:ext uri="{FF2B5EF4-FFF2-40B4-BE49-F238E27FC236}">
                      <a16:creationId xmlns="" xmlns:a16="http://schemas.microsoft.com/office/drawing/2014/main" xmlns:a14="http://schemas.microsoft.com/office/drawing/2010/main" id="{6FD34FF5-5564-41AB-B823-973B8EC85984}"/>
                    </a:ext>
                  </a:extLst>
                </p:cNvPr>
                <p:cNvSpPr txBox="1">
                  <a:spLocks noRot="1" noChangeAspect="1" noMove="1" noResize="1" noEditPoints="1" noAdjustHandles="1" noChangeArrowheads="1" noChangeShapeType="1" noTextEdit="1"/>
                </p:cNvSpPr>
                <p:nvPr/>
              </p:nvSpPr>
              <p:spPr>
                <a:xfrm>
                  <a:off x="873729" y="5515851"/>
                  <a:ext cx="2793585" cy="616259"/>
                </a:xfrm>
                <a:prstGeom prst="rect">
                  <a:avLst/>
                </a:prstGeom>
                <a:blipFill rotWithShape="0">
                  <a:blip r:embed="rId7"/>
                  <a:stretch>
                    <a:fillRect b="-9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E825D862-2EDF-4CD3-B553-0566346D9790}"/>
                    </a:ext>
                  </a:extLst>
                </p:cNvPr>
                <p:cNvSpPr txBox="1"/>
                <p:nvPr/>
              </p:nvSpPr>
              <p:spPr>
                <a:xfrm>
                  <a:off x="3702196" y="5517153"/>
                  <a:ext cx="2718693"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ko-KR" altLang="en-US" i="1" smtClean="0">
                                <a:solidFill>
                                  <a:srgbClr val="836967"/>
                                </a:solidFill>
                                <a:latin typeface="Cambria Math" panose="02040503050406030204" pitchFamily="18" charset="0"/>
                              </a:rPr>
                            </m:ctrlPr>
                          </m:dPr>
                          <m:e>
                            <m:m>
                              <m:mPr>
                                <m:plcHide m:val="on"/>
                                <m:mcs>
                                  <m:mc>
                                    <m:mcPr>
                                      <m:count m:val="1"/>
                                      <m:mcJc m:val="center"/>
                                    </m:mcPr>
                                  </m:mc>
                                </m:mcs>
                                <m:ctrlPr>
                                  <a:rPr lang="ko-KR" altLang="en-US" i="1">
                                    <a:solidFill>
                                      <a:srgbClr val="836967"/>
                                    </a:solidFill>
                                    <a:latin typeface="Cambria Math" panose="02040503050406030204" pitchFamily="18" charset="0"/>
                                  </a:rPr>
                                </m:ctrlPr>
                              </m:mPr>
                              <m:m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r>
                                    <a:rPr lang="en-US" altLang="ko-KR" b="0" i="1" smtClean="0">
                                      <a:latin typeface="Cambria Math" panose="02040503050406030204" pitchFamily="18" charset="0"/>
                                    </a:rPr>
                                    <m:t>       </m:t>
                                  </m:r>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r>
                                        <a:rPr lang="ko-KR" altLang="en-US" i="0">
                                          <a:latin typeface="Cambria Math" panose="02040503050406030204" pitchFamily="18" charset="0"/>
                                        </a:rPr>
                                        <m:t>&gt;0</m:t>
                                      </m:r>
                                    </m:e>
                                  </m:d>
                                </m:e>
                              </m:mr>
                              <m:mr>
                                <m:e>
                                  <m:r>
                                    <a:rPr lang="ko-KR" altLang="en-US" i="0">
                                      <a:latin typeface="Cambria Math" panose="02040503050406030204" pitchFamily="18" charset="0"/>
                                    </a:rPr>
                                    <m:t>−</m:t>
                                  </m:r>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e>
                                  </m:d>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r>
                                        <a:rPr lang="ko-KR" altLang="en-US" i="0">
                                          <a:latin typeface="Cambria Math" panose="02040503050406030204" pitchFamily="18" charset="0"/>
                                        </a:rPr>
                                        <m:t>&lt;0</m:t>
                                      </m:r>
                                    </m:e>
                                  </m:d>
                                </m:e>
                              </m:mr>
                            </m:m>
                          </m:e>
                        </m:d>
                      </m:oMath>
                    </m:oMathPara>
                  </a14:m>
                  <a:endParaRPr lang="ko-KR" altLang="en-US" dirty="0"/>
                </a:p>
              </p:txBody>
            </p:sp>
          </mc:Choice>
          <mc:Fallback xmlns="">
            <p:sp>
              <p:nvSpPr>
                <p:cNvPr id="9" name="TextBox 8">
                  <a:extLst>
                    <a:ext uri="{FF2B5EF4-FFF2-40B4-BE49-F238E27FC236}">
                      <a16:creationId xmlns:a16="http://schemas.microsoft.com/office/drawing/2014/main" id="{E825D862-2EDF-4CD3-B553-0566346D9790}"/>
                    </a:ext>
                  </a:extLst>
                </p:cNvPr>
                <p:cNvSpPr txBox="1">
                  <a:spLocks noRot="1" noChangeAspect="1" noMove="1" noResize="1" noEditPoints="1" noAdjustHandles="1" noChangeArrowheads="1" noChangeShapeType="1" noTextEdit="1"/>
                </p:cNvSpPr>
                <p:nvPr/>
              </p:nvSpPr>
              <p:spPr>
                <a:xfrm>
                  <a:off x="3702196" y="5517153"/>
                  <a:ext cx="2718693" cy="617861"/>
                </a:xfrm>
                <a:prstGeom prst="rect">
                  <a:avLst/>
                </a:prstGeom>
                <a:blipFill>
                  <a:blip r:embed="rId8"/>
                  <a:stretch>
                    <a:fillRect b="-990"/>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618615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4" name="직사각형 13">
            <a:extLst>
              <a:ext uri="{FF2B5EF4-FFF2-40B4-BE49-F238E27FC236}">
                <a16:creationId xmlns:a16="http://schemas.microsoft.com/office/drawing/2014/main" xmlns="" id="{94D4DE30-FC36-428D-9D9A-ED8C5AC87C99}"/>
              </a:ext>
            </a:extLst>
          </p:cNvPr>
          <p:cNvSpPr/>
          <p:nvPr/>
        </p:nvSpPr>
        <p:spPr>
          <a:xfrm flipV="1">
            <a:off x="3399025" y="1772179"/>
            <a:ext cx="3104774" cy="6781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xmlns="" id="{3380D12C-76A9-4451-A617-20D7692B8DF6}"/>
              </a:ext>
            </a:extLst>
          </p:cNvPr>
          <p:cNvGrpSpPr/>
          <p:nvPr/>
        </p:nvGrpSpPr>
        <p:grpSpPr>
          <a:xfrm>
            <a:off x="559817" y="1428745"/>
            <a:ext cx="8783192" cy="215444"/>
            <a:chOff x="559817" y="2136914"/>
            <a:chExt cx="8783192" cy="215444"/>
          </a:xfrm>
        </p:grpSpPr>
        <p:sp>
          <p:nvSpPr>
            <p:cNvPr id="16" name="직사각형 15">
              <a:extLst>
                <a:ext uri="{FF2B5EF4-FFF2-40B4-BE49-F238E27FC236}">
                  <a16:creationId xmlns:a16="http://schemas.microsoft.com/office/drawing/2014/main" xmlns="" id="{639A4D90-2608-454F-BA79-D3C016AE5B09}"/>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4CDEBB8A-F445-4F18-919E-5BA631A3F963}"/>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Find the Reverse Matrix of</a:t>
                  </a:r>
                  <a14:m>
                    <m:oMath xmlns:m="http://schemas.openxmlformats.org/officeDocument/2006/math">
                      <m:r>
                        <a:rPr lang="en-US" altLang="ko-KR" sz="1400" b="0" i="0" dirty="0" smtClean="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𝐴</m:t>
                      </m:r>
                      <m:r>
                        <a:rPr lang="en-US" altLang="ko-KR" sz="1400" i="1" dirty="0" smtClean="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𝐵</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when the</a:t>
                  </a:r>
                  <a14:m>
                    <m:oMath xmlns:m="http://schemas.openxmlformats.org/officeDocument/2006/math">
                      <m:r>
                        <a:rPr lang="en-US" altLang="ko-KR" sz="1400" b="0" i="0" dirty="0" smtClean="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2</m:t>
                      </m:r>
                      <m:r>
                        <a:rPr lang="en-US" altLang="ko-KR" sz="1400" i="1"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400" b="0" i="1" smtClean="0">
                          <a:solidFill>
                            <a:prstClr val="black">
                              <a:lumMod val="85000"/>
                              <a:lumOff val="15000"/>
                            </a:prstClr>
                          </a:solidFill>
                          <a:latin typeface="Cambria Math" panose="02040503050406030204" pitchFamily="18" charset="0"/>
                          <a:ea typeface="Cambria Math" panose="02040503050406030204" pitchFamily="18" charset="0"/>
                        </a:rPr>
                        <m:t>2 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Matrix</a:t>
                  </a:r>
                  <a14:m>
                    <m:oMath xmlns:m="http://schemas.openxmlformats.org/officeDocument/2006/math">
                      <m:r>
                        <a:rPr lang="en-US" altLang="ko-KR" sz="1400" dirty="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𝐴</m:t>
                      </m:r>
                      <m:r>
                        <a:rPr lang="en-US" altLang="ko-KR" sz="1400" i="1" dirty="0" smtClean="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𝐵</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are as follows, respectively.  </a:t>
                  </a:r>
                </a:p>
              </p:txBody>
            </p:sp>
          </mc:Choice>
          <mc:Fallback xmlns="">
            <p:sp>
              <p:nvSpPr>
                <p:cNvPr id="17" name="직사각형 16">
                  <a:extLst>
                    <a:ext uri="{FF2B5EF4-FFF2-40B4-BE49-F238E27FC236}">
                      <a16:creationId xmlns="" xmlns:a16="http://schemas.microsoft.com/office/drawing/2014/main" xmlns:a14="http://schemas.microsoft.com/office/drawing/2010/main" id="{4CDEBB8A-F445-4F18-919E-5BA631A3F963}"/>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rotWithShape="0">
                  <a:blip r:embed="rId3"/>
                  <a:stretch>
                    <a:fillRect/>
                  </a:stretch>
                </a:blipFill>
                <a:ln>
                  <a:noFill/>
                </a:ln>
              </p:spPr>
              <p:txBody>
                <a:bodyPr/>
                <a:lstStyle/>
                <a:p>
                  <a:r>
                    <a:rPr lang="ko-KR" altLang="en-US">
                      <a:noFill/>
                    </a:rPr>
                    <a:t> </a:t>
                  </a:r>
                </a:p>
              </p:txBody>
            </p:sp>
          </mc:Fallback>
        </mc:AlternateContent>
      </p:grpSp>
      <p:pic>
        <p:nvPicPr>
          <p:cNvPr id="22" name="그림 21">
            <a:extLst>
              <a:ext uri="{FF2B5EF4-FFF2-40B4-BE49-F238E27FC236}">
                <a16:creationId xmlns:a16="http://schemas.microsoft.com/office/drawing/2014/main" xmlns="" id="{2BF1D28B-9AFD-4908-BB85-28E7CE22BE92}"/>
              </a:ext>
            </a:extLst>
          </p:cNvPr>
          <p:cNvPicPr>
            <a:picLocks noChangeAspect="1"/>
          </p:cNvPicPr>
          <p:nvPr/>
        </p:nvPicPr>
        <p:blipFill rotWithShape="1">
          <a:blip r:embed="rId4"/>
          <a:srcRect l="-1" r="26637"/>
          <a:stretch/>
        </p:blipFill>
        <p:spPr>
          <a:xfrm>
            <a:off x="559816" y="2564904"/>
            <a:ext cx="8783193" cy="3014916"/>
          </a:xfrm>
          <a:prstGeom prst="rect">
            <a:avLst/>
          </a:prstGeom>
          <a:solidFill>
            <a:schemeClr val="bg1"/>
          </a:solidFill>
          <a:ln w="6350">
            <a:solidFill>
              <a:schemeClr val="bg1">
                <a:lumMod val="85000"/>
              </a:schemeClr>
            </a:solidFill>
          </a:ln>
          <a:effectLst/>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0F071105-4575-4A4E-A801-16C1C05FB7C7}"/>
                  </a:ext>
                </a:extLst>
              </p:cNvPr>
              <p:cNvSpPr txBox="1"/>
              <p:nvPr/>
            </p:nvSpPr>
            <p:spPr>
              <a:xfrm>
                <a:off x="2480253" y="1844824"/>
                <a:ext cx="4951562" cy="605550"/>
              </a:xfrm>
              <a:prstGeom prst="rect">
                <a:avLst/>
              </a:prstGeom>
              <a:noFill/>
            </p:spPr>
            <p:txBody>
              <a:bodyPr wrap="square">
                <a:spAutoFit/>
              </a:bodyPr>
              <a:lstStyle/>
              <a:p>
                <a:pP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ko-KR" altLang="en-US" sz="1600" i="1"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5</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7</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𝐵</m:t>
                      </m:r>
                      <m:r>
                        <a:rPr lang="ko-KR" altLang="en-US" sz="16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mP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6</m:t>
                                </m:r>
                              </m:e>
                            </m:mr>
                            <m:m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8</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12</m:t>
                                </m:r>
                              </m:e>
                            </m:mr>
                          </m:m>
                        </m:e>
                      </m:d>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 </m:t>
                      </m:r>
                    </m:oMath>
                  </m:oMathPara>
                </a14:m>
                <a:endParaRPr lang="ko-KR" altLang="en-US"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3" name="TextBox 22">
                <a:extLst>
                  <a:ext uri="{FF2B5EF4-FFF2-40B4-BE49-F238E27FC236}">
                    <a16:creationId xmlns:a16="http://schemas.microsoft.com/office/drawing/2014/main" id="{0F071105-4575-4A4E-A801-16C1C05FB7C7}"/>
                  </a:ext>
                </a:extLst>
              </p:cNvPr>
              <p:cNvSpPr txBox="1">
                <a:spLocks noRot="1" noChangeAspect="1" noMove="1" noResize="1" noEditPoints="1" noAdjustHandles="1" noChangeArrowheads="1" noChangeShapeType="1" noTextEdit="1"/>
              </p:cNvSpPr>
              <p:nvPr/>
            </p:nvSpPr>
            <p:spPr>
              <a:xfrm>
                <a:off x="2480253" y="1844824"/>
                <a:ext cx="4951562" cy="605550"/>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207373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Matrix</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5" name="직사각형 14">
            <a:extLst>
              <a:ext uri="{FF2B5EF4-FFF2-40B4-BE49-F238E27FC236}">
                <a16:creationId xmlns:a16="http://schemas.microsoft.com/office/drawing/2014/main" xmlns="" id="{EBF4BD19-52C7-4BE0-ADD2-642C3764CB92}"/>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4.1. Calculating Matrix</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4.2. Reverse Matrix</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4.3. Linear Transformation</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4.4. Eigenvalues and Eigenvectors</a:t>
            </a:r>
          </a:p>
        </p:txBody>
      </p:sp>
    </p:spTree>
    <p:extLst>
      <p:ext uri="{BB962C8B-B14F-4D97-AF65-F5344CB8AC3E}">
        <p14:creationId xmlns:p14="http://schemas.microsoft.com/office/powerpoint/2010/main" val="37855610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Linear Transformation</a:t>
            </a:r>
          </a:p>
        </p:txBody>
      </p:sp>
      <p:sp>
        <p:nvSpPr>
          <p:cNvPr id="29" name="직사각형 28">
            <a:extLst>
              <a:ext uri="{FF2B5EF4-FFF2-40B4-BE49-F238E27FC236}">
                <a16:creationId xmlns:a16="http://schemas.microsoft.com/office/drawing/2014/main" xmlns="" id="{97EC28A6-DD84-4FEF-84BE-A8DBE1B0A7E9}"/>
              </a:ext>
            </a:extLst>
          </p:cNvPr>
          <p:cNvSpPr/>
          <p:nvPr/>
        </p:nvSpPr>
        <p:spPr>
          <a:xfrm>
            <a:off x="464722" y="1844824"/>
            <a:ext cx="899026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Linear transformation is a function that mathematically multiplies a vector by a matrix to create another vector. It is a method of converting from one vector space to another while maintaining the vector’s characteristics.</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4.3. Linear Transformation</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602401" y="2295160"/>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Transformation: A function in two-dimensions that corresponds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𝑦</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to</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𝑃</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oMath>
                </a14:m>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Linear Transformation: A transformation expressed by the linear expression for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𝑦</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without a constant term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 </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 </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02401" y="2295160"/>
                <a:ext cx="8632825" cy="596812"/>
              </a:xfrm>
              <a:prstGeom prst="rect">
                <a:avLst/>
              </a:prstGeom>
              <a:blipFill rotWithShape="0">
                <a:blip r:embed="rId4"/>
                <a:stretch>
                  <a:fillRect/>
                </a:stretch>
              </a:blipFill>
              <a:ln>
                <a:noFill/>
              </a:ln>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xmlns="" id="{B1A30CCC-47F2-4EFD-8D6D-E6D6FCAE6523}"/>
              </a:ext>
            </a:extLst>
          </p:cNvPr>
          <p:cNvGrpSpPr/>
          <p:nvPr/>
        </p:nvGrpSpPr>
        <p:grpSpPr>
          <a:xfrm>
            <a:off x="602401" y="3068960"/>
            <a:ext cx="8632824" cy="1379984"/>
            <a:chOff x="602401" y="3261486"/>
            <a:chExt cx="8632824" cy="1379984"/>
          </a:xfrm>
        </p:grpSpPr>
        <p:sp>
          <p:nvSpPr>
            <p:cNvPr id="15" name="직사각형 14">
              <a:extLst>
                <a:ext uri="{FF2B5EF4-FFF2-40B4-BE49-F238E27FC236}">
                  <a16:creationId xmlns:a16="http://schemas.microsoft.com/office/drawing/2014/main" xmlns="" id="{F23F387A-89C3-4963-868D-B3BB5B1F88AB}"/>
                </a:ext>
              </a:extLst>
            </p:cNvPr>
            <p:cNvSpPr/>
            <p:nvPr/>
          </p:nvSpPr>
          <p:spPr>
            <a:xfrm>
              <a:off x="602401" y="3261486"/>
              <a:ext cx="8632824" cy="1379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 name="TextBox 1"/>
                <p:cNvSpPr txBox="1"/>
                <p:nvPr/>
              </p:nvSpPr>
              <p:spPr>
                <a:xfrm>
                  <a:off x="3193533" y="3887496"/>
                  <a:ext cx="3450560" cy="549253"/>
                </a:xfrm>
                <a:prstGeom prst="rect">
                  <a:avLst/>
                </a:prstGeom>
                <a:noFill/>
              </p:spPr>
              <p:txBody>
                <a:bodyPr wrap="none" lIns="0" tIns="0" rIns="0" bIns="0" rtlCol="0">
                  <a:spAutoFit/>
                </a:bodyPr>
                <a:lstStyle/>
                <a:p>
                  <a14:m>
                    <m:oMath xmlns:m="http://schemas.openxmlformats.org/officeDocument/2006/math">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sSup>
                                <m:sSupPr>
                                  <m:ctrlPr>
                                    <a:rPr lang="en-US" altLang="ko-KR" sz="1600" i="1">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𝑥</m:t>
                                  </m:r>
                                </m:e>
                                <m:sup>
                                  <m:r>
                                    <a:rPr lang="en-US" altLang="ko-KR" sz="1600" i="1">
                                      <a:solidFill>
                                        <a:prstClr val="black"/>
                                      </a:solidFill>
                                      <a:latin typeface="Cambria Math" panose="02040503050406030204" pitchFamily="18" charset="0"/>
                                    </a:rPr>
                                    <m:t>′</m:t>
                                  </m:r>
                                </m:sup>
                              </m:sSup>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𝑎𝑥</m:t>
                              </m:r>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𝑏𝑦</m:t>
                              </m:r>
                            </m:e>
                            <m:e>
                              <m:sSup>
                                <m:sSupPr>
                                  <m:ctrlPr>
                                    <a:rPr lang="en-US" altLang="ko-KR" sz="1600" i="1">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𝑦</m:t>
                                  </m:r>
                                </m:e>
                                <m:sup>
                                  <m:r>
                                    <a:rPr lang="en-US" altLang="ko-KR" sz="1600" i="1">
                                      <a:solidFill>
                                        <a:prstClr val="black"/>
                                      </a:solidFill>
                                      <a:latin typeface="Cambria Math" panose="02040503050406030204" pitchFamily="18" charset="0"/>
                                    </a:rPr>
                                    <m:t>′</m:t>
                                  </m:r>
                                </m:sup>
                              </m:sSup>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𝑐𝑥</m:t>
                              </m:r>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𝑑𝑦</m:t>
                              </m:r>
                            </m:e>
                          </m:eqArr>
                        </m:e>
                      </m:d>
                      <m:r>
                        <a:rPr lang="en-US" sz="1600" b="0" i="1" smtClean="0">
                          <a:latin typeface="Cambria Math" panose="02040503050406030204" pitchFamily="18" charset="0"/>
                        </a:rPr>
                        <m:t>(</m:t>
                      </m:r>
                      <m:r>
                        <a:rPr lang="en-US" sz="1600" b="0" i="1" smtClean="0">
                          <a:latin typeface="Cambria Math" panose="02040503050406030204" pitchFamily="18" charset="0"/>
                        </a:rPr>
                        <m:t>𝑏𝑢𝑡</m:t>
                      </m:r>
                    </m:oMath>
                  </a14:m>
                  <a:r>
                    <a:rPr lang="en-US" sz="1400" dirty="0"/>
                    <a:t>, a, b, c, d are constants</a:t>
                  </a:r>
                  <a:r>
                    <a:rPr lang="en-US" altLang="ko-KR" sz="1400" dirty="0"/>
                    <a:t>)</a:t>
                  </a:r>
                  <a:endParaRPr lang="en-US" sz="1600" dirty="0"/>
                </a:p>
              </p:txBody>
            </p:sp>
          </mc:Choice>
          <mc:Fallback xmlns="">
            <p:sp>
              <p:nvSpPr>
                <p:cNvPr id="2" name="TextBox 1"/>
                <p:cNvSpPr txBox="1">
                  <a:spLocks noRot="1" noChangeAspect="1" noMove="1" noResize="1" noEditPoints="1" noAdjustHandles="1" noChangeArrowheads="1" noChangeShapeType="1" noTextEdit="1"/>
                </p:cNvSpPr>
                <p:nvPr/>
              </p:nvSpPr>
              <p:spPr>
                <a:xfrm>
                  <a:off x="3193533" y="3887496"/>
                  <a:ext cx="3450560" cy="549253"/>
                </a:xfrm>
                <a:prstGeom prst="rect">
                  <a:avLst/>
                </a:prstGeom>
                <a:blipFill rotWithShape="0">
                  <a:blip r:embed="rId5"/>
                  <a:stretch>
                    <a:fillRect r="-2120" b="-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xmlns="" id="{480158C5-E2A0-4FDC-8093-8C9B29FD79E1}"/>
                    </a:ext>
                  </a:extLst>
                </p:cNvPr>
                <p:cNvSpPr txBox="1"/>
                <p:nvPr/>
              </p:nvSpPr>
              <p:spPr>
                <a:xfrm>
                  <a:off x="848035" y="3417844"/>
                  <a:ext cx="8208911" cy="292388"/>
                </a:xfrm>
                <a:prstGeom prst="rect">
                  <a:avLst/>
                </a:prstGeom>
                <a:noFill/>
              </p:spPr>
              <p:txBody>
                <a:bodyPr wrap="square">
                  <a:spAutoFit/>
                </a:bodyPr>
                <a:lstStyle/>
                <a:p>
                  <a:pPr marL="180975" lvl="1" algn="ctr">
                    <a:spcAft>
                      <a:spcPts val="800"/>
                    </a:spcAft>
                    <a:buClr>
                      <a:srgbClr val="193EB0"/>
                    </a:buCl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Transformation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𝑇</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(x, 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y’) is expressed as follows, it is called linear transformation.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7" name="TextBox 16">
                  <a:extLst>
                    <a:ext uri="{FF2B5EF4-FFF2-40B4-BE49-F238E27FC236}">
                      <a16:creationId xmlns="" xmlns:a16="http://schemas.microsoft.com/office/drawing/2014/main" xmlns:a14="http://schemas.microsoft.com/office/drawing/2010/main" id="{480158C5-E2A0-4FDC-8093-8C9B29FD79E1}"/>
                    </a:ext>
                  </a:extLst>
                </p:cNvPr>
                <p:cNvSpPr txBox="1">
                  <a:spLocks noRot="1" noChangeAspect="1" noMove="1" noResize="1" noEditPoints="1" noAdjustHandles="1" noChangeArrowheads="1" noChangeShapeType="1" noTextEdit="1"/>
                </p:cNvSpPr>
                <p:nvPr/>
              </p:nvSpPr>
              <p:spPr>
                <a:xfrm>
                  <a:off x="848035" y="3417844"/>
                  <a:ext cx="8208911" cy="292388"/>
                </a:xfrm>
                <a:prstGeom prst="rect">
                  <a:avLst/>
                </a:prstGeom>
                <a:blipFill rotWithShape="0">
                  <a:blip r:embed="rId6"/>
                  <a:stretch>
                    <a:fillRect t="-2083" b="-16667"/>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2267525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Jupyter Notebook</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Juyper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Notebook screen is shown as follows.</a:t>
            </a: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pic>
        <p:nvPicPr>
          <p:cNvPr id="2" name="그림 1"/>
          <p:cNvPicPr>
            <a:picLocks noChangeAspect="1"/>
          </p:cNvPicPr>
          <p:nvPr/>
        </p:nvPicPr>
        <p:blipFill rotWithShape="1">
          <a:blip r:embed="rId3"/>
          <a:srcRect l="138" t="2412" r="-138"/>
          <a:stretch/>
        </p:blipFill>
        <p:spPr>
          <a:xfrm>
            <a:off x="712182" y="2132856"/>
            <a:ext cx="8803909" cy="1881801"/>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42188856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4.3. Linear Transformation</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D8EA1398-E173-4844-9C8F-5225C4886A2E}"/>
              </a:ext>
            </a:extLst>
          </p:cNvPr>
          <p:cNvSpPr/>
          <p:nvPr/>
        </p:nvSpPr>
        <p:spPr>
          <a:xfrm>
            <a:off x="464722" y="1484784"/>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Since linear transformation is in the form of a linear system, it can be expressed in the form of a matrix.</a:t>
            </a:r>
          </a:p>
        </p:txBody>
      </p:sp>
      <p:sp>
        <p:nvSpPr>
          <p:cNvPr id="17" name="직사각형 16">
            <a:extLst>
              <a:ext uri="{FF2B5EF4-FFF2-40B4-BE49-F238E27FC236}">
                <a16:creationId xmlns:a16="http://schemas.microsoft.com/office/drawing/2014/main" xmlns="" id="{BEA3D878-1688-4A61-8A92-60E1B2A2E699}"/>
              </a:ext>
            </a:extLst>
          </p:cNvPr>
          <p:cNvSpPr/>
          <p:nvPr/>
        </p:nvSpPr>
        <p:spPr>
          <a:xfrm flipV="1">
            <a:off x="3805532" y="2735174"/>
            <a:ext cx="2298008" cy="6781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xmlns="" id="{0095AEFE-0014-4BB3-8678-EE1880666B7B}"/>
              </a:ext>
            </a:extLst>
          </p:cNvPr>
          <p:cNvSpPr/>
          <p:nvPr/>
        </p:nvSpPr>
        <p:spPr>
          <a:xfrm>
            <a:off x="702940" y="35010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Converting a vector in a vector space is called linear transformation.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xmlns="" id="{B27EAED3-787A-4E09-AEB2-E4C40D984CB8}"/>
                  </a:ext>
                </a:extLst>
              </p:cNvPr>
              <p:cNvSpPr/>
              <p:nvPr/>
            </p:nvSpPr>
            <p:spPr>
              <a:xfrm>
                <a:off x="703263" y="1772816"/>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Transformation</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𝑇</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𝑊h𝑒𝑛</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𝑡h𝑒</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𝑐𝑜𝑛𝑠𝑡𝑎𝑛𝑡𝑠</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𝑏</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𝑐</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𝑎𝑛𝑑</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𝑑</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𝑜𝑓</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𝑦</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𝑖𝑛</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expressed as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inear</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Transformation</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1" i="1" dirty="0" smtClean="0">
                        <a:solidFill>
                          <a:prstClr val="black">
                            <a:lumMod val="85000"/>
                            <a:lumOff val="15000"/>
                          </a:prstClr>
                        </a:solidFill>
                        <a:latin typeface="Cambria Math" panose="02040503050406030204" pitchFamily="18" charset="0"/>
                        <a:ea typeface="SamsungOne 400" panose="020B0503030303020204" pitchFamily="34" charset="0"/>
                      </a:rPr>
                      <m:t>𝑻</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can be expressed in the form of a matrix as shown below. </a:t>
                </a:r>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19" name="직사각형 18">
                <a:extLst>
                  <a:ext uri="{FF2B5EF4-FFF2-40B4-BE49-F238E27FC236}">
                    <a16:creationId xmlns="" xmlns:a16="http://schemas.microsoft.com/office/drawing/2014/main" xmlns:a14="http://schemas.microsoft.com/office/drawing/2010/main" id="{B27EAED3-787A-4E09-AEB2-E4C40D984CB8}"/>
                  </a:ext>
                </a:extLst>
              </p:cNvPr>
              <p:cNvSpPr>
                <a:spLocks noRot="1" noChangeAspect="1" noMove="1" noResize="1" noEditPoints="1" noAdjustHandles="1" noChangeArrowheads="1" noChangeShapeType="1" noTextEdit="1"/>
              </p:cNvSpPr>
              <p:nvPr/>
            </p:nvSpPr>
            <p:spPr>
              <a:xfrm>
                <a:off x="703263" y="1772816"/>
                <a:ext cx="8632825" cy="745571"/>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8F35CCD4-33BB-480F-AC6B-B872598C4A4F}"/>
                  </a:ext>
                </a:extLst>
              </p:cNvPr>
              <p:cNvSpPr txBox="1"/>
              <p:nvPr/>
            </p:nvSpPr>
            <p:spPr>
              <a:xfrm>
                <a:off x="7747917" y="1767228"/>
                <a:ext cx="1300291" cy="549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sz="1600" i="1">
                                  <a:solidFill>
                                    <a:prstClr val="black">
                                      <a:lumMod val="85000"/>
                                      <a:lumOff val="15000"/>
                                    </a:prstClr>
                                  </a:solidFill>
                                  <a:latin typeface="Cambria Math" panose="02040503050406030204" pitchFamily="18" charset="0"/>
                                </a:rPr>
                              </m:ctrlPr>
                            </m:mPr>
                            <m:mr>
                              <m:e>
                                <m:sSup>
                                  <m:sSupPr>
                                    <m:ctrlPr>
                                      <a:rPr lang="en-US" altLang="ko-KR" sz="1600" i="1">
                                        <a:solidFill>
                                          <a:prstClr val="black">
                                            <a:lumMod val="85000"/>
                                            <a:lumOff val="15000"/>
                                          </a:prstClr>
                                        </a:solidFill>
                                        <a:latin typeface="Cambria Math" panose="02040503050406030204" pitchFamily="18" charset="0"/>
                                      </a:rPr>
                                    </m:ctrlPr>
                                  </m:sSupPr>
                                  <m:e>
                                    <m:r>
                                      <m:rPr>
                                        <m:brk m:alnAt="7"/>
                                      </m:rPr>
                                      <a:rPr lang="en-US" altLang="ko-KR" sz="1600">
                                        <a:solidFill>
                                          <a:prstClr val="black">
                                            <a:lumMod val="85000"/>
                                            <a:lumOff val="15000"/>
                                          </a:prstClr>
                                        </a:solidFill>
                                        <a:latin typeface="Cambria Math" panose="02040503050406030204" pitchFamily="18" charset="0"/>
                                      </a:rPr>
                                      <m:t>𝑥</m:t>
                                    </m:r>
                                  </m:e>
                                  <m:sup>
                                    <m:r>
                                      <a:rPr lang="en-US" altLang="ko-KR" sz="1600">
                                        <a:solidFill>
                                          <a:prstClr val="black">
                                            <a:lumMod val="85000"/>
                                            <a:lumOff val="15000"/>
                                          </a:prstClr>
                                        </a:solidFill>
                                        <a:latin typeface="Cambria Math" panose="02040503050406030204" pitchFamily="18" charset="0"/>
                                      </a:rPr>
                                      <m:t>′</m:t>
                                    </m:r>
                                  </m:sup>
                                </m:sSup>
                                <m:r>
                                  <m:rPr>
                                    <m:brk m:alnAt="7"/>
                                  </m:rP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𝑎𝑥</m:t>
                                </m:r>
                                <m: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𝑏𝑦</m:t>
                                </m:r>
                              </m:e>
                            </m:mr>
                            <m:mr>
                              <m:e>
                                <m:sSup>
                                  <m:sSupPr>
                                    <m:ctrlPr>
                                      <a:rPr lang="en-US" altLang="ko-KR" sz="1600" i="1">
                                        <a:solidFill>
                                          <a:prstClr val="black">
                                            <a:lumMod val="85000"/>
                                            <a:lumOff val="15000"/>
                                          </a:prstClr>
                                        </a:solidFill>
                                        <a:latin typeface="Cambria Math" panose="02040503050406030204" pitchFamily="18" charset="0"/>
                                      </a:rPr>
                                    </m:ctrlPr>
                                  </m:sSupPr>
                                  <m:e>
                                    <m:r>
                                      <a:rPr lang="en-US" altLang="ko-KR" sz="1600">
                                        <a:solidFill>
                                          <a:prstClr val="black">
                                            <a:lumMod val="85000"/>
                                            <a:lumOff val="15000"/>
                                          </a:prstClr>
                                        </a:solidFill>
                                        <a:latin typeface="Cambria Math" panose="02040503050406030204" pitchFamily="18" charset="0"/>
                                      </a:rPr>
                                      <m:t>𝑦</m:t>
                                    </m:r>
                                  </m:e>
                                  <m:sup>
                                    <m:r>
                                      <a:rPr lang="en-US" altLang="ko-KR" sz="1600">
                                        <a:solidFill>
                                          <a:prstClr val="black">
                                            <a:lumMod val="85000"/>
                                            <a:lumOff val="15000"/>
                                          </a:prstClr>
                                        </a:solidFill>
                                        <a:latin typeface="Cambria Math" panose="02040503050406030204" pitchFamily="18" charset="0"/>
                                      </a:rPr>
                                      <m:t>′</m:t>
                                    </m:r>
                                  </m:sup>
                                </m:sSup>
                                <m: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𝑐𝑥</m:t>
                                </m:r>
                                <m: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𝑑𝑦</m:t>
                                </m:r>
                              </m:e>
                            </m:mr>
                          </m:m>
                        </m:e>
                      </m:d>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8F35CCD4-33BB-480F-AC6B-B872598C4A4F}"/>
                  </a:ext>
                </a:extLst>
              </p:cNvPr>
              <p:cNvSpPr txBox="1">
                <a:spLocks noRot="1" noChangeAspect="1" noMove="1" noResize="1" noEditPoints="1" noAdjustHandles="1" noChangeArrowheads="1" noChangeShapeType="1" noTextEdit="1"/>
              </p:cNvSpPr>
              <p:nvPr/>
            </p:nvSpPr>
            <p:spPr>
              <a:xfrm>
                <a:off x="7747917" y="1767228"/>
                <a:ext cx="1300291" cy="549253"/>
              </a:xfrm>
              <a:prstGeom prst="rect">
                <a:avLst/>
              </a:prstGeom>
              <a:blipFill>
                <a:blip r:embed="rId5"/>
                <a:stretch>
                  <a:fillRect b="-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B74C4E6E-A533-4F40-9258-929E889D2E49}"/>
                  </a:ext>
                </a:extLst>
              </p:cNvPr>
              <p:cNvSpPr txBox="1"/>
              <p:nvPr/>
            </p:nvSpPr>
            <p:spPr>
              <a:xfrm>
                <a:off x="4087316" y="2819827"/>
                <a:ext cx="1728192" cy="471411"/>
              </a:xfrm>
              <a:prstGeom prst="rect">
                <a:avLst/>
              </a:prstGeom>
              <a:noFill/>
            </p:spPr>
            <p:txBody>
              <a:bodyPr wrap="square" lIns="0" tIns="0" rIns="0" bIns="0" rtlCol="0">
                <a:spAutoFit/>
              </a:bodyPr>
              <a:lstStyle/>
              <a:p>
                <a:pPr algn="ctr"/>
                <a14:m>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𝑥</m:t>
                              </m:r>
                              <m:r>
                                <a:rPr lang="en-US" altLang="ko-KR" sz="1600" b="0" i="1" smtClean="0">
                                  <a:solidFill>
                                    <a:prstClr val="black">
                                      <a:lumMod val="85000"/>
                                      <a:lumOff val="15000"/>
                                    </a:prstClr>
                                  </a:solidFill>
                                  <a:latin typeface="Cambria Math" panose="02040503050406030204" pitchFamily="18" charset="0"/>
                                </a:rPr>
                                <m:t>′</m:t>
                              </m:r>
                            </m:e>
                          </m:mr>
                          <m:mr>
                            <m:e>
                              <m:r>
                                <a:rPr lang="en-US" altLang="ko-KR" sz="1600" b="0" i="1" smtClean="0">
                                  <a:solidFill>
                                    <a:prstClr val="black">
                                      <a:lumMod val="85000"/>
                                      <a:lumOff val="15000"/>
                                    </a:prstClr>
                                  </a:solidFill>
                                  <a:latin typeface="Cambria Math" panose="02040503050406030204" pitchFamily="18" charset="0"/>
                                </a:rPr>
                                <m:t>𝑦</m:t>
                              </m:r>
                              <m:r>
                                <a:rPr lang="en-US" altLang="ko-KR" sz="1600" b="0" i="1" smtClean="0">
                                  <a:solidFill>
                                    <a:prstClr val="black">
                                      <a:lumMod val="85000"/>
                                      <a:lumOff val="15000"/>
                                    </a:prstClr>
                                  </a:solidFill>
                                  <a:latin typeface="Cambria Math" panose="02040503050406030204" pitchFamily="18" charset="0"/>
                                </a:rPr>
                                <m:t>′</m:t>
                              </m:r>
                            </m:e>
                          </m:mr>
                        </m:m>
                      </m:e>
                    </m:d>
                    <m:r>
                      <a:rPr lang="en-US" altLang="ko-KR" sz="1600" b="0" i="1" smtClean="0">
                        <a:solidFill>
                          <a:prstClr val="black">
                            <a:lumMod val="85000"/>
                            <a:lumOff val="15000"/>
                          </a:prstClr>
                        </a:solidFill>
                        <a:latin typeface="Cambria Math" panose="02040503050406030204" pitchFamily="18" charset="0"/>
                      </a:rPr>
                      <m:t>=</m:t>
                    </m:r>
                    <m:d>
                      <m:dPr>
                        <m:begChr m:val="["/>
                        <m:endChr m:val="]"/>
                        <m:ctrlPr>
                          <a:rPr lang="en-US" altLang="ko-KR" sz="1600" i="1">
                            <a:solidFill>
                              <a:prstClr val="black">
                                <a:lumMod val="85000"/>
                                <a:lumOff val="15000"/>
                              </a:prstClr>
                            </a:solidFill>
                            <a:latin typeface="Cambria Math" panose="02040503050406030204" pitchFamily="18"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𝑎</m:t>
                              </m:r>
                            </m:e>
                            <m:e>
                              <m:r>
                                <a:rPr lang="en-US" altLang="ko-KR" sz="1600" b="0" i="1" smtClean="0">
                                  <a:solidFill>
                                    <a:prstClr val="black">
                                      <a:lumMod val="85000"/>
                                      <a:lumOff val="15000"/>
                                    </a:prstClr>
                                  </a:solidFill>
                                  <a:latin typeface="Cambria Math" panose="02040503050406030204" pitchFamily="18" charset="0"/>
                                </a:rPr>
                                <m:t>𝑏</m:t>
                              </m:r>
                            </m:e>
                          </m:mr>
                          <m:mr>
                            <m:e>
                              <m:r>
                                <a:rPr lang="en-US" altLang="ko-KR" sz="1600" b="0" i="1" smtClean="0">
                                  <a:solidFill>
                                    <a:prstClr val="black">
                                      <a:lumMod val="85000"/>
                                      <a:lumOff val="15000"/>
                                    </a:prstClr>
                                  </a:solidFill>
                                  <a:latin typeface="Cambria Math" panose="02040503050406030204" pitchFamily="18" charset="0"/>
                                </a:rPr>
                                <m:t>𝑐</m:t>
                              </m:r>
                            </m:e>
                            <m:e>
                              <m:r>
                                <a:rPr lang="en-US" altLang="ko-KR" sz="1600" b="0" i="1" smtClean="0">
                                  <a:solidFill>
                                    <a:prstClr val="black">
                                      <a:lumMod val="85000"/>
                                      <a:lumOff val="15000"/>
                                    </a:prstClr>
                                  </a:solidFill>
                                  <a:latin typeface="Cambria Math" panose="02040503050406030204" pitchFamily="18" charset="0"/>
                                </a:rPr>
                                <m:t>𝑑</m:t>
                              </m:r>
                            </m:e>
                          </m:mr>
                        </m:m>
                      </m:e>
                    </m:d>
                  </m:oMath>
                </a14:m>
                <a:r>
                  <a:rPr lang="en-US" altLang="ko-KR" sz="1600" dirty="0">
                    <a:solidFill>
                      <a:prstClr val="black">
                        <a:lumMod val="85000"/>
                        <a:lumOff val="15000"/>
                      </a:prstClr>
                    </a:solidFill>
                  </a:rPr>
                  <a:t> </a:t>
                </a:r>
                <a14:m>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sz="1600" i="1">
                                <a:solidFill>
                                  <a:prstClr val="black">
                                    <a:lumMod val="85000"/>
                                    <a:lumOff val="15000"/>
                                  </a:prstClr>
                                </a:solidFill>
                                <a:latin typeface="Cambria Math" panose="02040503050406030204" pitchFamily="18" charset="0"/>
                              </a:rPr>
                            </m:ctrlPr>
                          </m:mPr>
                          <m:mr>
                            <m:e>
                              <m:r>
                                <m:rPr>
                                  <m:brk m:alnAt="7"/>
                                </m:rPr>
                                <a:rPr lang="en-US" altLang="ko-KR" sz="1600" i="1">
                                  <a:solidFill>
                                    <a:prstClr val="black">
                                      <a:lumMod val="85000"/>
                                      <a:lumOff val="15000"/>
                                    </a:prstClr>
                                  </a:solidFill>
                                  <a:latin typeface="Cambria Math" panose="02040503050406030204" pitchFamily="18" charset="0"/>
                                </a:rPr>
                                <m:t>𝑥</m:t>
                              </m:r>
                            </m:e>
                          </m:mr>
                          <m:mr>
                            <m:e>
                              <m:r>
                                <a:rPr lang="en-US" altLang="ko-KR" sz="1600" i="1">
                                  <a:solidFill>
                                    <a:prstClr val="black">
                                      <a:lumMod val="85000"/>
                                      <a:lumOff val="15000"/>
                                    </a:prstClr>
                                  </a:solidFill>
                                  <a:latin typeface="Cambria Math" panose="02040503050406030204" pitchFamily="18" charset="0"/>
                                </a:rPr>
                                <m:t>𝑦</m:t>
                              </m:r>
                            </m:e>
                          </m:mr>
                        </m:m>
                      </m:e>
                    </m:d>
                  </m:oMath>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B74C4E6E-A533-4F40-9258-929E889D2E49}"/>
                  </a:ext>
                </a:extLst>
              </p:cNvPr>
              <p:cNvSpPr txBox="1">
                <a:spLocks noRot="1" noChangeAspect="1" noMove="1" noResize="1" noEditPoints="1" noAdjustHandles="1" noChangeArrowheads="1" noChangeShapeType="1" noTextEdit="1"/>
              </p:cNvSpPr>
              <p:nvPr/>
            </p:nvSpPr>
            <p:spPr>
              <a:xfrm>
                <a:off x="4087316" y="2819827"/>
                <a:ext cx="1728192" cy="471411"/>
              </a:xfrm>
              <a:prstGeom prst="rect">
                <a:avLst/>
              </a:prstGeom>
              <a:blipFill>
                <a:blip r:embed="rId6"/>
                <a:stretch>
                  <a:fillRect/>
                </a:stretch>
              </a:blipFill>
            </p:spPr>
            <p:txBody>
              <a:bodyPr/>
              <a:lstStyle/>
              <a:p>
                <a:r>
                  <a:rPr lang="ko-KR" altLang="en-US">
                    <a:noFill/>
                  </a:rPr>
                  <a:t> </a:t>
                </a:r>
              </a:p>
            </p:txBody>
          </p:sp>
        </mc:Fallback>
      </mc:AlternateContent>
      <p:grpSp>
        <p:nvGrpSpPr>
          <p:cNvPr id="22" name="그룹 21">
            <a:extLst>
              <a:ext uri="{FF2B5EF4-FFF2-40B4-BE49-F238E27FC236}">
                <a16:creationId xmlns:a16="http://schemas.microsoft.com/office/drawing/2014/main" xmlns="" id="{32FCA302-4C4B-470F-AC9B-62FD5F12CD22}"/>
              </a:ext>
            </a:extLst>
          </p:cNvPr>
          <p:cNvGrpSpPr/>
          <p:nvPr/>
        </p:nvGrpSpPr>
        <p:grpSpPr>
          <a:xfrm>
            <a:off x="2416224" y="3909595"/>
            <a:ext cx="5191906" cy="2266260"/>
            <a:chOff x="1055650" y="3909595"/>
            <a:chExt cx="5191906" cy="2266260"/>
          </a:xfrm>
        </p:grpSpPr>
        <p:cxnSp>
          <p:nvCxnSpPr>
            <p:cNvPr id="23" name="직선 화살표 연결선 22">
              <a:extLst>
                <a:ext uri="{FF2B5EF4-FFF2-40B4-BE49-F238E27FC236}">
                  <a16:creationId xmlns:a16="http://schemas.microsoft.com/office/drawing/2014/main" xmlns="" id="{64E6F063-C2E2-4E32-A342-3026BF06FD3A}"/>
                </a:ext>
              </a:extLst>
            </p:cNvPr>
            <p:cNvCxnSpPr>
              <a:cxnSpLocks/>
            </p:cNvCxnSpPr>
            <p:nvPr/>
          </p:nvCxnSpPr>
          <p:spPr>
            <a:xfrm>
              <a:off x="1055650" y="5481042"/>
              <a:ext cx="21621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xmlns="" id="{1F1770A3-B4C2-4138-B840-424720908012}"/>
                </a:ext>
              </a:extLst>
            </p:cNvPr>
            <p:cNvCxnSpPr>
              <a:cxnSpLocks/>
            </p:cNvCxnSpPr>
            <p:nvPr/>
          </p:nvCxnSpPr>
          <p:spPr>
            <a:xfrm flipV="1">
              <a:off x="1379500" y="4052880"/>
              <a:ext cx="0" cy="1766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xmlns="" id="{0D31E99C-2AEC-4ED8-8B13-7CF1A6F07DFC}"/>
                </a:ext>
              </a:extLst>
            </p:cNvPr>
            <p:cNvCxnSpPr>
              <a:cxnSpLocks/>
            </p:cNvCxnSpPr>
            <p:nvPr/>
          </p:nvCxnSpPr>
          <p:spPr>
            <a:xfrm flipV="1">
              <a:off x="1398550" y="4474204"/>
              <a:ext cx="871105" cy="1025104"/>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cxnSp>
          <p:nvCxnSpPr>
            <p:cNvPr id="26" name="직선 화살표 연결선 25">
              <a:extLst>
                <a:ext uri="{FF2B5EF4-FFF2-40B4-BE49-F238E27FC236}">
                  <a16:creationId xmlns:a16="http://schemas.microsoft.com/office/drawing/2014/main" xmlns="" id="{E2ED94A0-6FA6-4A3E-A503-090D0111705D}"/>
                </a:ext>
              </a:extLst>
            </p:cNvPr>
            <p:cNvCxnSpPr>
              <a:cxnSpLocks/>
            </p:cNvCxnSpPr>
            <p:nvPr/>
          </p:nvCxnSpPr>
          <p:spPr>
            <a:xfrm flipV="1">
              <a:off x="1398550" y="4557957"/>
              <a:ext cx="317208" cy="922985"/>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A67CC84C-4C5C-409A-BEAF-0B6D4A71BAD8}"/>
                    </a:ext>
                  </a:extLst>
                </p:cNvPr>
                <p:cNvSpPr txBox="1"/>
                <p:nvPr/>
              </p:nvSpPr>
              <p:spPr>
                <a:xfrm>
                  <a:off x="2197221" y="4897667"/>
                  <a:ext cx="44083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𝑏</m:t>
                        </m:r>
                        <m:r>
                          <a:rPr lang="en-US" altLang="ko-KR" sz="1400" b="0" i="1" baseline="-25000" dirty="0" smtClean="0">
                            <a:latin typeface="Cambria Math" panose="02040503050406030204" pitchFamily="18" charset="0"/>
                          </a:rPr>
                          <m:t>1</m:t>
                        </m:r>
                      </m:oMath>
                    </m:oMathPara>
                  </a14:m>
                  <a:endParaRPr lang="ko-KR" altLang="en-US" sz="1400" baseline="-25000" dirty="0"/>
                </a:p>
              </p:txBody>
            </p:sp>
          </mc:Choice>
          <mc:Fallback xmlns="">
            <p:sp>
              <p:nvSpPr>
                <p:cNvPr id="21" name="TextBox 20">
                  <a:extLst>
                    <a:ext uri="{FF2B5EF4-FFF2-40B4-BE49-F238E27FC236}">
                      <a16:creationId xmlns:a16="http://schemas.microsoft.com/office/drawing/2014/main" id="{AB7C9927-AB8A-4B28-BCB1-E50D84B96136}"/>
                    </a:ext>
                  </a:extLst>
                </p:cNvPr>
                <p:cNvSpPr txBox="1">
                  <a:spLocks noRot="1" noChangeAspect="1" noMove="1" noResize="1" noEditPoints="1" noAdjustHandles="1" noChangeArrowheads="1" noChangeShapeType="1" noTextEdit="1"/>
                </p:cNvSpPr>
                <p:nvPr/>
              </p:nvSpPr>
              <p:spPr>
                <a:xfrm>
                  <a:off x="2197221" y="4897667"/>
                  <a:ext cx="440835" cy="307777"/>
                </a:xfrm>
                <a:prstGeom prst="rect">
                  <a:avLst/>
                </a:prstGeom>
                <a:blipFill>
                  <a:blip r:embed="rId7"/>
                  <a:stretch>
                    <a:fillRect/>
                  </a:stretch>
                </a:blipFill>
              </p:spPr>
              <p:txBody>
                <a:bodyPr/>
                <a:lstStyle/>
                <a:p>
                  <a:r>
                    <a:rPr lang="ko-KR" altLang="en-US">
                      <a:noFill/>
                    </a:rPr>
                    <a:t> </a:t>
                  </a:r>
                </a:p>
              </p:txBody>
            </p:sp>
          </mc:Fallback>
        </mc:AlternateContent>
        <p:sp>
          <p:nvSpPr>
            <p:cNvPr id="31" name="원호 30">
              <a:extLst>
                <a:ext uri="{FF2B5EF4-FFF2-40B4-BE49-F238E27FC236}">
                  <a16:creationId xmlns:a16="http://schemas.microsoft.com/office/drawing/2014/main" xmlns="" id="{DE2CA950-6A56-4688-AA67-FE5629CFE51D}"/>
                </a:ext>
              </a:extLst>
            </p:cNvPr>
            <p:cNvSpPr/>
            <p:nvPr/>
          </p:nvSpPr>
          <p:spPr>
            <a:xfrm rot="20298977">
              <a:off x="1530573" y="4955931"/>
              <a:ext cx="250162" cy="496304"/>
            </a:xfrm>
            <a:prstGeom prst="arc">
              <a:avLst>
                <a:gd name="adj1" fmla="val 16200000"/>
                <a:gd name="adj2" fmla="val 325918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C9B727DF-5E6F-4ACC-86F2-0ABF7B163152}"/>
                    </a:ext>
                  </a:extLst>
                </p:cNvPr>
                <p:cNvSpPr txBox="1"/>
                <p:nvPr/>
              </p:nvSpPr>
              <p:spPr>
                <a:xfrm>
                  <a:off x="1081627" y="5480941"/>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0</m:t>
                        </m:r>
                      </m:oMath>
                    </m:oMathPara>
                  </a14:m>
                  <a:endParaRPr lang="ko-KR" altLang="en-US" sz="1400" dirty="0"/>
                </a:p>
              </p:txBody>
            </p:sp>
          </mc:Choice>
          <mc:Fallback xmlns="">
            <p:sp>
              <p:nvSpPr>
                <p:cNvPr id="26" name="TextBox 25">
                  <a:extLst>
                    <a:ext uri="{FF2B5EF4-FFF2-40B4-BE49-F238E27FC236}">
                      <a16:creationId xmlns:a16="http://schemas.microsoft.com/office/drawing/2014/main" id="{3914B71A-157E-4A9A-9483-D21E02E452D0}"/>
                    </a:ext>
                  </a:extLst>
                </p:cNvPr>
                <p:cNvSpPr txBox="1">
                  <a:spLocks noRot="1" noChangeAspect="1" noMove="1" noResize="1" noEditPoints="1" noAdjustHandles="1" noChangeArrowheads="1" noChangeShapeType="1" noTextEdit="1"/>
                </p:cNvSpPr>
                <p:nvPr/>
              </p:nvSpPr>
              <p:spPr>
                <a:xfrm>
                  <a:off x="1081627" y="5480941"/>
                  <a:ext cx="380934" cy="307777"/>
                </a:xfrm>
                <a:prstGeom prst="rect">
                  <a:avLst/>
                </a:prstGeom>
                <a:blipFill>
                  <a:blip r:embed="rId8"/>
                  <a:stretch>
                    <a:fillRect/>
                  </a:stretch>
                </a:blipFill>
              </p:spPr>
              <p:txBody>
                <a:bodyPr/>
                <a:lstStyle/>
                <a:p>
                  <a:r>
                    <a:rPr lang="ko-KR" altLang="en-US">
                      <a:noFill/>
                    </a:rPr>
                    <a:t> </a:t>
                  </a:r>
                </a:p>
              </p:txBody>
            </p:sp>
          </mc:Fallback>
        </mc:AlternateContent>
        <p:cxnSp>
          <p:nvCxnSpPr>
            <p:cNvPr id="34" name="직선 화살표 연결선 33">
              <a:extLst>
                <a:ext uri="{FF2B5EF4-FFF2-40B4-BE49-F238E27FC236}">
                  <a16:creationId xmlns:a16="http://schemas.microsoft.com/office/drawing/2014/main" xmlns="" id="{307833E4-B17B-44CB-9046-C196928DE6FC}"/>
                </a:ext>
              </a:extLst>
            </p:cNvPr>
            <p:cNvCxnSpPr>
              <a:cxnSpLocks/>
            </p:cNvCxnSpPr>
            <p:nvPr/>
          </p:nvCxnSpPr>
          <p:spPr>
            <a:xfrm>
              <a:off x="1398550" y="5462575"/>
              <a:ext cx="476250" cy="713280"/>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xmlns="" id="{81E7D8F7-CB20-47D5-8C19-5D97453DD7F3}"/>
                    </a:ext>
                  </a:extLst>
                </p:cNvPr>
                <p:cNvSpPr txBox="1"/>
                <p:nvPr/>
              </p:nvSpPr>
              <p:spPr>
                <a:xfrm>
                  <a:off x="2901973" y="5480941"/>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𝑥</m:t>
                        </m:r>
                      </m:oMath>
                    </m:oMathPara>
                  </a14:m>
                  <a:endParaRPr lang="ko-KR" altLang="en-US" sz="1400" dirty="0"/>
                </a:p>
              </p:txBody>
            </p:sp>
          </mc:Choice>
          <mc:Fallback xmlns="">
            <p:sp>
              <p:nvSpPr>
                <p:cNvPr id="31" name="TextBox 30">
                  <a:extLst>
                    <a:ext uri="{FF2B5EF4-FFF2-40B4-BE49-F238E27FC236}">
                      <a16:creationId xmlns:a16="http://schemas.microsoft.com/office/drawing/2014/main" id="{55D0FF1B-1B18-429C-BD8E-2AF7E2B46894}"/>
                    </a:ext>
                  </a:extLst>
                </p:cNvPr>
                <p:cNvSpPr txBox="1">
                  <a:spLocks noRot="1" noChangeAspect="1" noMove="1" noResize="1" noEditPoints="1" noAdjustHandles="1" noChangeArrowheads="1" noChangeShapeType="1" noTextEdit="1"/>
                </p:cNvSpPr>
                <p:nvPr/>
              </p:nvSpPr>
              <p:spPr>
                <a:xfrm>
                  <a:off x="2901973" y="5480941"/>
                  <a:ext cx="380934" cy="30777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7E1FBB63-2A5C-4CCE-9A0D-420DE3C0DE81}"/>
                    </a:ext>
                  </a:extLst>
                </p:cNvPr>
                <p:cNvSpPr txBox="1"/>
                <p:nvPr/>
              </p:nvSpPr>
              <p:spPr>
                <a:xfrm>
                  <a:off x="1063616" y="3909595"/>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𝑦</m:t>
                        </m:r>
                      </m:oMath>
                    </m:oMathPara>
                  </a14:m>
                  <a:endParaRPr lang="ko-KR" altLang="en-US" sz="1400" dirty="0"/>
                </a:p>
              </p:txBody>
            </p:sp>
          </mc:Choice>
          <mc:Fallback xmlns="">
            <p:sp>
              <p:nvSpPr>
                <p:cNvPr id="32" name="TextBox 31">
                  <a:extLst>
                    <a:ext uri="{FF2B5EF4-FFF2-40B4-BE49-F238E27FC236}">
                      <a16:creationId xmlns:a16="http://schemas.microsoft.com/office/drawing/2014/main" id="{69D5AF73-F045-4600-B13B-4A2BDC75964D}"/>
                    </a:ext>
                  </a:extLst>
                </p:cNvPr>
                <p:cNvSpPr txBox="1">
                  <a:spLocks noRot="1" noChangeAspect="1" noMove="1" noResize="1" noEditPoints="1" noAdjustHandles="1" noChangeArrowheads="1" noChangeShapeType="1" noTextEdit="1"/>
                </p:cNvSpPr>
                <p:nvPr/>
              </p:nvSpPr>
              <p:spPr>
                <a:xfrm>
                  <a:off x="1063616" y="3909595"/>
                  <a:ext cx="380934" cy="307777"/>
                </a:xfrm>
                <a:prstGeom prst="rect">
                  <a:avLst/>
                </a:prstGeom>
                <a:blipFill>
                  <a:blip r:embed="rId10"/>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xmlns="" id="{0769488C-8091-4305-8CF3-5F5BDD61141F}"/>
                </a:ext>
              </a:extLst>
            </p:cNvPr>
            <p:cNvCxnSpPr>
              <a:cxnSpLocks/>
            </p:cNvCxnSpPr>
            <p:nvPr/>
          </p:nvCxnSpPr>
          <p:spPr>
            <a:xfrm flipV="1">
              <a:off x="1433327" y="5091709"/>
              <a:ext cx="796912" cy="389233"/>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sp>
          <p:nvSpPr>
            <p:cNvPr id="38" name="원호 37">
              <a:extLst>
                <a:ext uri="{FF2B5EF4-FFF2-40B4-BE49-F238E27FC236}">
                  <a16:creationId xmlns:a16="http://schemas.microsoft.com/office/drawing/2014/main" xmlns="" id="{773E80EB-33D4-4F52-8FC4-5BDDBD67BCA6}"/>
                </a:ext>
              </a:extLst>
            </p:cNvPr>
            <p:cNvSpPr/>
            <p:nvPr/>
          </p:nvSpPr>
          <p:spPr>
            <a:xfrm>
              <a:off x="1662576" y="4996146"/>
              <a:ext cx="250162" cy="496304"/>
            </a:xfrm>
            <a:prstGeom prst="arc">
              <a:avLst>
                <a:gd name="adj1" fmla="val 16200000"/>
                <a:gd name="adj2" fmla="val 282734"/>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9" name="원호 38">
              <a:extLst>
                <a:ext uri="{FF2B5EF4-FFF2-40B4-BE49-F238E27FC236}">
                  <a16:creationId xmlns:a16="http://schemas.microsoft.com/office/drawing/2014/main" xmlns="" id="{A07E5C91-A9F3-479B-A4B6-85540FBBC6F6}"/>
                </a:ext>
              </a:extLst>
            </p:cNvPr>
            <p:cNvSpPr/>
            <p:nvPr/>
          </p:nvSpPr>
          <p:spPr>
            <a:xfrm>
              <a:off x="1510272" y="5367012"/>
              <a:ext cx="250162" cy="496304"/>
            </a:xfrm>
            <a:prstGeom prst="arc">
              <a:avLst>
                <a:gd name="adj1" fmla="val 16200000"/>
                <a:gd name="adj2" fmla="val 5461979"/>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0" name="사각형: 둥근 모서리 39">
                  <a:extLst>
                    <a:ext uri="{FF2B5EF4-FFF2-40B4-BE49-F238E27FC236}">
                      <a16:creationId xmlns:a16="http://schemas.microsoft.com/office/drawing/2014/main" xmlns="" id="{FF925BF5-C29F-4330-B8EF-066BE3B612B8}"/>
                    </a:ext>
                  </a:extLst>
                </p:cNvPr>
                <p:cNvSpPr/>
                <p:nvPr/>
              </p:nvSpPr>
              <p:spPr>
                <a:xfrm>
                  <a:off x="3595886" y="4178979"/>
                  <a:ext cx="2651670" cy="1025104"/>
                </a:xfrm>
                <a:prstGeom prst="roundRect">
                  <a:avLst>
                    <a:gd name="adj" fmla="val 923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performing linear transformation, the vector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𝑏𝑖</m:t>
                      </m:r>
                    </m:oMath>
                  </a14:m>
                  <a:r>
                    <a:rPr lang="en-US" altLang="ko-KR" sz="1300" dirty="0">
                      <a:solidFill>
                        <a:prstClr val="black">
                          <a:lumMod val="85000"/>
                          <a:lumOff val="15000"/>
                        </a:prstClr>
                      </a:solidFill>
                      <a:latin typeface="SamsungOne 400" panose="020B0503030303020204" pitchFamily="34" charset="0"/>
                    </a:rPr>
                    <a:t> can be rotated, enlarged, or reduced using various matrices.</a:t>
                  </a:r>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40" name="사각형: 둥근 모서리 39">
                  <a:extLst>
                    <a:ext uri="{FF2B5EF4-FFF2-40B4-BE49-F238E27FC236}">
                      <a16:creationId xmlns="" xmlns:a16="http://schemas.microsoft.com/office/drawing/2014/main" xmlns:a14="http://schemas.microsoft.com/office/drawing/2010/main" id="{FF925BF5-C29F-4330-B8EF-066BE3B612B8}"/>
                    </a:ext>
                  </a:extLst>
                </p:cNvPr>
                <p:cNvSpPr>
                  <a:spLocks noRot="1" noChangeAspect="1" noMove="1" noResize="1" noEditPoints="1" noAdjustHandles="1" noChangeArrowheads="1" noChangeShapeType="1" noTextEdit="1"/>
                </p:cNvSpPr>
                <p:nvPr/>
              </p:nvSpPr>
              <p:spPr>
                <a:xfrm>
                  <a:off x="3595886" y="4178979"/>
                  <a:ext cx="2651670" cy="1025104"/>
                </a:xfrm>
                <a:prstGeom prst="roundRect">
                  <a:avLst>
                    <a:gd name="adj" fmla="val 9234"/>
                  </a:avLst>
                </a:prstGeom>
                <a:blipFill rotWithShape="0">
                  <a:blip r:embed="rId11"/>
                  <a:stretch>
                    <a:fillRect r="-229"/>
                  </a:stretch>
                </a:blipFill>
              </p:spPr>
              <p:txBody>
                <a:bodyPr/>
                <a:lstStyle/>
                <a:p>
                  <a:r>
                    <a:rPr lang="ko-KR" altLang="en-US">
                      <a:noFill/>
                    </a:rPr>
                    <a:t> </a:t>
                  </a:r>
                </a:p>
              </p:txBody>
            </p:sp>
          </mc:Fallback>
        </mc:AlternateContent>
        <p:grpSp>
          <p:nvGrpSpPr>
            <p:cNvPr id="41" name="그룹 40">
              <a:extLst>
                <a:ext uri="{FF2B5EF4-FFF2-40B4-BE49-F238E27FC236}">
                  <a16:creationId xmlns:a16="http://schemas.microsoft.com/office/drawing/2014/main" xmlns="" id="{63AC3A5F-FDE7-495A-9AB8-D07DB9DD1AFD}"/>
                </a:ext>
              </a:extLst>
            </p:cNvPr>
            <p:cNvGrpSpPr/>
            <p:nvPr/>
          </p:nvGrpSpPr>
          <p:grpSpPr>
            <a:xfrm>
              <a:off x="1655654" y="4334665"/>
              <a:ext cx="1940232" cy="684784"/>
              <a:chOff x="1655654" y="4334665"/>
              <a:chExt cx="1940232" cy="684784"/>
            </a:xfrm>
          </p:grpSpPr>
          <p:cxnSp>
            <p:nvCxnSpPr>
              <p:cNvPr id="47" name="직선 연결선 46">
                <a:extLst>
                  <a:ext uri="{FF2B5EF4-FFF2-40B4-BE49-F238E27FC236}">
                    <a16:creationId xmlns:a16="http://schemas.microsoft.com/office/drawing/2014/main" xmlns="" id="{2B90A4A5-50C4-49A4-98D2-7D5A6105051E}"/>
                  </a:ext>
                </a:extLst>
              </p:cNvPr>
              <p:cNvCxnSpPr>
                <a:cxnSpLocks/>
              </p:cNvCxnSpPr>
              <p:nvPr/>
            </p:nvCxnSpPr>
            <p:spPr>
              <a:xfrm flipV="1">
                <a:off x="1655654" y="4334665"/>
                <a:ext cx="459363" cy="684784"/>
              </a:xfrm>
              <a:prstGeom prst="line">
                <a:avLst/>
              </a:prstGeom>
              <a:ln>
                <a:solidFill>
                  <a:srgbClr val="65A1CB"/>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FA060070-219D-47A5-8B34-E21302446715}"/>
                  </a:ext>
                </a:extLst>
              </p:cNvPr>
              <p:cNvCxnSpPr/>
              <p:nvPr/>
            </p:nvCxnSpPr>
            <p:spPr>
              <a:xfrm>
                <a:off x="2115017" y="4334665"/>
                <a:ext cx="148086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그룹 41">
              <a:extLst>
                <a:ext uri="{FF2B5EF4-FFF2-40B4-BE49-F238E27FC236}">
                  <a16:creationId xmlns:a16="http://schemas.microsoft.com/office/drawing/2014/main" xmlns="" id="{898A6173-1238-444D-9224-8788A82118B1}"/>
                </a:ext>
              </a:extLst>
            </p:cNvPr>
            <p:cNvGrpSpPr/>
            <p:nvPr/>
          </p:nvGrpSpPr>
          <p:grpSpPr>
            <a:xfrm>
              <a:off x="1915636" y="4736115"/>
              <a:ext cx="1680250" cy="389234"/>
              <a:chOff x="1655654" y="4334665"/>
              <a:chExt cx="1940232" cy="684784"/>
            </a:xfrm>
          </p:grpSpPr>
          <p:cxnSp>
            <p:nvCxnSpPr>
              <p:cNvPr id="45" name="직선 연결선 44">
                <a:extLst>
                  <a:ext uri="{FF2B5EF4-FFF2-40B4-BE49-F238E27FC236}">
                    <a16:creationId xmlns:a16="http://schemas.microsoft.com/office/drawing/2014/main" xmlns="" id="{2EEA2469-189C-4750-A14B-2559F0DF7971}"/>
                  </a:ext>
                </a:extLst>
              </p:cNvPr>
              <p:cNvCxnSpPr>
                <a:cxnSpLocks/>
              </p:cNvCxnSpPr>
              <p:nvPr/>
            </p:nvCxnSpPr>
            <p:spPr>
              <a:xfrm flipV="1">
                <a:off x="1655654" y="4334665"/>
                <a:ext cx="459363" cy="684784"/>
              </a:xfrm>
              <a:prstGeom prst="line">
                <a:avLst/>
              </a:prstGeom>
              <a:ln>
                <a:solidFill>
                  <a:srgbClr val="65A1CB"/>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672F34AF-A909-4182-B628-D68370ACE798}"/>
                  </a:ext>
                </a:extLst>
              </p:cNvPr>
              <p:cNvCxnSpPr/>
              <p:nvPr/>
            </p:nvCxnSpPr>
            <p:spPr>
              <a:xfrm>
                <a:off x="2115017" y="4334665"/>
                <a:ext cx="1480869"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3" name="직선 연결선 42">
              <a:extLst>
                <a:ext uri="{FF2B5EF4-FFF2-40B4-BE49-F238E27FC236}">
                  <a16:creationId xmlns:a16="http://schemas.microsoft.com/office/drawing/2014/main" xmlns="" id="{145552EF-49B6-4A02-9F6C-7ADCA6DA41EA}"/>
                </a:ext>
              </a:extLst>
            </p:cNvPr>
            <p:cNvCxnSpPr/>
            <p:nvPr/>
          </p:nvCxnSpPr>
          <p:spPr>
            <a:xfrm>
              <a:off x="1760434" y="5788718"/>
              <a:ext cx="2045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B4E2AA46-93A2-4E36-B8A8-FBF37B85492E}"/>
                </a:ext>
              </a:extLst>
            </p:cNvPr>
            <p:cNvCxnSpPr>
              <a:cxnSpLocks/>
            </p:cNvCxnSpPr>
            <p:nvPr/>
          </p:nvCxnSpPr>
          <p:spPr>
            <a:xfrm flipV="1">
              <a:off x="3805532" y="5225431"/>
              <a:ext cx="0" cy="563287"/>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81586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Matrix</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6" name="직사각형 15">
            <a:extLst>
              <a:ext uri="{FF2B5EF4-FFF2-40B4-BE49-F238E27FC236}">
                <a16:creationId xmlns:a16="http://schemas.microsoft.com/office/drawing/2014/main" xmlns="" id="{14523E11-3697-4E77-BDDE-C444314BD7F1}"/>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4.1. Calculating Matrix</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4.2. Reverse Matrix</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4.3. Linear Transformation</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4.4. Eigenvalues and Eigenvectors</a:t>
            </a:r>
          </a:p>
        </p:txBody>
      </p:sp>
    </p:spTree>
    <p:extLst>
      <p:ext uri="{BB962C8B-B14F-4D97-AF65-F5344CB8AC3E}">
        <p14:creationId xmlns:p14="http://schemas.microsoft.com/office/powerpoint/2010/main" val="8257648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648EA06D-8B57-437A-AE4A-5FFC7EE1D946}"/>
              </a:ext>
            </a:extLst>
          </p:cNvPr>
          <p:cNvSpPr/>
          <p:nvPr/>
        </p:nvSpPr>
        <p:spPr>
          <a:xfrm>
            <a:off x="1279004" y="2681798"/>
            <a:ext cx="1440160" cy="4263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Eigenvalues and Eigenvectors</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702940" y="2188956"/>
                <a:ext cx="8632825" cy="1627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A is an n × n matrix and I is an identity matrix,</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i="1">
                        <a:solidFill>
                          <a:prstClr val="black"/>
                        </a:solidFill>
                        <a:latin typeface="Cambria Math" panose="02040503050406030204" pitchFamily="18" charset="0"/>
                      </a:rPr>
                      <m:t>𝐴𝑥</m:t>
                    </m:r>
                    <m:r>
                      <a:rPr lang="en-US" altLang="ko-KR" i="1">
                        <a:solidFill>
                          <a:prstClr val="black"/>
                        </a:solidFill>
                        <a:latin typeface="Cambria Math" panose="02040503050406030204" pitchFamily="18" charset="0"/>
                      </a:rPr>
                      <m:t>=</m:t>
                    </m:r>
                    <m:r>
                      <a:rPr lang="ko-KR" altLang="en-US" i="1">
                        <a:solidFill>
                          <a:prstClr val="black"/>
                        </a:solidFill>
                        <a:latin typeface="Cambria Math" panose="02040503050406030204" pitchFamily="18" charset="0"/>
                      </a:rPr>
                      <m:t>𝜆</m:t>
                    </m:r>
                    <m:r>
                      <a:rPr lang="en-US" altLang="ko-KR" i="1">
                        <a:solidFill>
                          <a:prstClr val="black"/>
                        </a:solidFill>
                        <a:latin typeface="Cambria Math" panose="02040503050406030204" pitchFamily="18" charset="0"/>
                      </a:rPr>
                      <m:t>𝑥</m:t>
                    </m:r>
                  </m:oMath>
                </a14:m>
                <a:endParaRPr lang="en-US" altLang="ko-KR" dirty="0">
                  <a:solidFill>
                    <a:prstClr val="black"/>
                  </a:solidFill>
                  <a:latin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linear system, the necessary and sufficient condition for the existence of a solution for x≠0 is the determinant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𝐴 −𝜆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 | =0.</a:t>
                </a: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188956"/>
                <a:ext cx="8632825" cy="1627863"/>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6" name="직사각형 15">
            <a:extLst>
              <a:ext uri="{FF2B5EF4-FFF2-40B4-BE49-F238E27FC236}">
                <a16:creationId xmlns:a16="http://schemas.microsoft.com/office/drawing/2014/main" xmlns="" id="{644C1559-4C8E-4F4C-BB67-FF5ECDDA803B}"/>
              </a:ext>
            </a:extLst>
          </p:cNvPr>
          <p:cNvSpPr/>
          <p:nvPr/>
        </p:nvSpPr>
        <p:spPr>
          <a:xfrm>
            <a:off x="524221" y="1885427"/>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Characteristic Polynomials and Eigenvalues</a:t>
            </a:r>
          </a:p>
        </p:txBody>
      </p:sp>
    </p:spTree>
    <p:extLst>
      <p:ext uri="{BB962C8B-B14F-4D97-AF65-F5344CB8AC3E}">
        <p14:creationId xmlns:p14="http://schemas.microsoft.com/office/powerpoint/2010/main" val="16750292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369A37DF-2495-47DB-A310-310D619FB4AD}"/>
                  </a:ext>
                </a:extLst>
              </p:cNvPr>
              <p:cNvSpPr/>
              <p:nvPr/>
            </p:nvSpPr>
            <p:spPr>
              <a:xfrm>
                <a:off x="621565" y="1863151"/>
                <a:ext cx="8632825" cy="2213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following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Matrix A</a:t>
                </a:r>
                <a:r>
                  <a:rPr lang="en-US" altLang="ko-KR" sz="1300"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d>
                      <m:dPr>
                        <m:begChr m:val="["/>
                        <m:endChr m:val="]"/>
                        <m:ctrlPr>
                          <a:rPr lang="en-US" altLang="ko-KR" sz="1300" i="1">
                            <a:solidFill>
                              <a:prstClr val="black"/>
                            </a:solidFill>
                            <a:latin typeface="Cambria Math" panose="02040503050406030204" pitchFamily="18" charset="0"/>
                          </a:rPr>
                        </m:ctrlPr>
                      </m:dPr>
                      <m:e>
                        <m:m>
                          <m:mPr>
                            <m:mcs>
                              <m:mc>
                                <m:mcPr>
                                  <m:count m:val="2"/>
                                  <m:mcJc m:val="center"/>
                                </m:mcPr>
                              </m:mc>
                            </m:mcs>
                            <m:ctrlPr>
                              <a:rPr lang="en-US" altLang="ko-KR" sz="1300" i="1">
                                <a:solidFill>
                                  <a:prstClr val="black"/>
                                </a:solidFill>
                                <a:latin typeface="Cambria Math" panose="02040503050406030204" pitchFamily="18" charset="0"/>
                              </a:rPr>
                            </m:ctrlPr>
                          </m:mPr>
                          <m:mr>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21</m:t>
                                      </m:r>
                                    </m:sub>
                                  </m:sSub>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12</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22</m:t>
                                      </m:r>
                                    </m:sub>
                                  </m:sSub>
                                </m:e>
                              </m:eqArr>
                            </m:e>
                          </m:mr>
                          <m:mr>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1</m:t>
                                      </m:r>
                                    </m:sub>
                                  </m:sSub>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2</m:t>
                                      </m:r>
                                    </m:sub>
                                  </m:sSub>
                                </m:e>
                              </m:eqArr>
                            </m:e>
                          </m:mr>
                        </m:m>
                        <m:m>
                          <m:mPr>
                            <m:mcs>
                              <m:mc>
                                <m:mcPr>
                                  <m:count m:val="2"/>
                                  <m:mcJc m:val="center"/>
                                </m:mcPr>
                              </m:mc>
                            </m:mcs>
                            <m:ctrlPr>
                              <a:rPr lang="en-US" altLang="ko-KR" sz="1300" i="1">
                                <a:solidFill>
                                  <a:prstClr val="black"/>
                                </a:solidFill>
                                <a:latin typeface="Cambria Math" panose="02040503050406030204" pitchFamily="18" charset="0"/>
                              </a:rPr>
                            </m:ctrlPr>
                          </m:mPr>
                          <m:mr>
                            <m:e>
                              <m:r>
                                <m:rPr>
                                  <m:brk m:alnAt="7"/>
                                </m:rPr>
                                <a:rPr lang="en-US" altLang="ko-KR" sz="1300" i="1">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m:t>
                                      </m:r>
                                      <m:r>
                                        <a:rPr lang="en-US" altLang="ko-KR" sz="1300" i="1">
                                          <a:solidFill>
                                            <a:prstClr val="black"/>
                                          </a:solidFill>
                                          <a:latin typeface="Cambria Math" panose="02040503050406030204" pitchFamily="18" charset="0"/>
                                        </a:rPr>
                                        <m:t>𝑛</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e>
                              </m:eqArr>
                            </m:e>
                          </m:mr>
                          <m:mr>
                            <m:e>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𝑛𝑛</m:t>
                                      </m:r>
                                    </m:sub>
                                  </m:sSub>
                                </m:e>
                              </m:eqArr>
                            </m:e>
                          </m:mr>
                        </m:m>
                      </m:e>
                    </m:d>
                  </m:oMath>
                </a14:m>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solidFill>
                        <a:latin typeface="Cambria Math" panose="02040503050406030204" pitchFamily="18" charset="0"/>
                      </a:rPr>
                      <m:t>𝐷𝑒𝑡</m:t>
                    </m:r>
                    <m:r>
                      <a:rPr lang="en-US" altLang="ko-KR" sz="1300" i="1" dirty="0">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rPr>
                      <m:t>𝐴</m:t>
                    </m:r>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r>
                      <a:rPr lang="en-US" altLang="ko-KR" sz="1300" i="1">
                        <a:solidFill>
                          <a:prstClr val="black"/>
                        </a:solidFill>
                        <a:latin typeface="Cambria Math" panose="02040503050406030204" pitchFamily="18" charset="0"/>
                      </a:rPr>
                      <m:t> </m:t>
                    </m:r>
                    <m:r>
                      <a:rPr lang="en-US" altLang="ko-KR" sz="1300" i="1" dirty="0" smtClean="0">
                        <a:solidFill>
                          <a:prstClr val="black"/>
                        </a:solidFill>
                        <a:latin typeface="Cambria Math" panose="02040503050406030204" pitchFamily="18" charset="0"/>
                      </a:rPr>
                      <m:t>𝐸</m:t>
                    </m:r>
                    <m:r>
                      <a:rPr lang="en-US" altLang="ko-KR" sz="1300" i="1" dirty="0" smtClean="0">
                        <a:solidFill>
                          <a:prstClr val="black"/>
                        </a:solidFill>
                        <a:latin typeface="Cambria Math" panose="02040503050406030204" pitchFamily="18" charset="0"/>
                      </a:rPr>
                      <m:t> ) </m:t>
                    </m:r>
                  </m:oMath>
                </a14:m>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d>
                      <m:dPr>
                        <m:begChr m:val="["/>
                        <m:endChr m:val="]"/>
                        <m:ctrlPr>
                          <a:rPr lang="en-US" altLang="ko-KR" sz="1300" i="1">
                            <a:solidFill>
                              <a:prstClr val="black"/>
                            </a:solidFill>
                            <a:latin typeface="Cambria Math" panose="02040503050406030204" pitchFamily="18" charset="0"/>
                          </a:rPr>
                        </m:ctrlPr>
                      </m:dPr>
                      <m:e>
                        <m:m>
                          <m:mPr>
                            <m:mcs>
                              <m:mc>
                                <m:mcPr>
                                  <m:count m:val="2"/>
                                  <m:mcJc m:val="center"/>
                                </m:mcPr>
                              </m:mc>
                            </m:mcs>
                            <m:ctrlPr>
                              <a:rPr lang="en-US" altLang="ko-KR" sz="1300" i="1">
                                <a:solidFill>
                                  <a:prstClr val="black"/>
                                </a:solidFill>
                                <a:latin typeface="Cambria Math" panose="02040503050406030204" pitchFamily="18" charset="0"/>
                              </a:rPr>
                            </m:ctrlPr>
                          </m:mPr>
                          <m:mr>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21</m:t>
                                      </m:r>
                                    </m:sub>
                                  </m:sSub>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12</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22</m:t>
                                      </m:r>
                                    </m:sub>
                                  </m:sSub>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e>
                              </m:eqArr>
                            </m:e>
                          </m:mr>
                          <m:mr>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1</m:t>
                                      </m:r>
                                    </m:sub>
                                  </m:sSub>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2</m:t>
                                      </m:r>
                                    </m:sub>
                                  </m:sSub>
                                </m:e>
                              </m:eqArr>
                            </m:e>
                          </m:mr>
                        </m:m>
                        <m:m>
                          <m:mPr>
                            <m:mcs>
                              <m:mc>
                                <m:mcPr>
                                  <m:count m:val="2"/>
                                  <m:mcJc m:val="center"/>
                                </m:mcPr>
                              </m:mc>
                            </m:mcs>
                            <m:ctrlPr>
                              <a:rPr lang="en-US" altLang="ko-KR" sz="1300" i="1">
                                <a:solidFill>
                                  <a:prstClr val="black"/>
                                </a:solidFill>
                                <a:latin typeface="Cambria Math" panose="02040503050406030204" pitchFamily="18" charset="0"/>
                              </a:rPr>
                            </m:ctrlPr>
                          </m:mPr>
                          <m:mr>
                            <m:e>
                              <m:r>
                                <m:rPr>
                                  <m:brk m:alnAt="7"/>
                                </m:rPr>
                                <a:rPr lang="en-US" altLang="ko-KR" sz="1300" i="1">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m:t>
                                      </m:r>
                                      <m:r>
                                        <a:rPr lang="en-US" altLang="ko-KR" sz="1300" i="1">
                                          <a:solidFill>
                                            <a:prstClr val="black"/>
                                          </a:solidFill>
                                          <a:latin typeface="Cambria Math" panose="02040503050406030204" pitchFamily="18" charset="0"/>
                                        </a:rPr>
                                        <m:t>𝑛</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e>
                              </m:eqArr>
                            </m:e>
                          </m:mr>
                          <m:mr>
                            <m:e>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𝑛𝑛</m:t>
                                      </m:r>
                                    </m:sub>
                                  </m:sSub>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e>
                              </m:eqArr>
                            </m:e>
                          </m:mr>
                        </m:m>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characteristic polynomial of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𝑝</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300" i="1" dirty="0" err="1" smtClean="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𝜆</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𝐸</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 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characteristic equation or determinantal equation.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this case,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𝑝</m:t>
                    </m:r>
                    <m:d>
                      <m:dPr>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rPr>
                          <m:t>𝜆</m:t>
                        </m:r>
                      </m:e>
                    </m:d>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is</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nth degree polynomial of</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𝜆</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root of the characteristic equation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eigenvalue.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a vector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called the eigenvector of the eigenvalue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7" name="직사각형 16">
                <a:extLst>
                  <a:ext uri="{FF2B5EF4-FFF2-40B4-BE49-F238E27FC236}">
                    <a16:creationId xmlns="" xmlns:a16="http://schemas.microsoft.com/office/drawing/2014/main" xmlns:a14="http://schemas.microsoft.com/office/drawing/2010/main" id="{369A37DF-2495-47DB-A310-310D619FB4AD}"/>
                  </a:ext>
                </a:extLst>
              </p:cNvPr>
              <p:cNvSpPr>
                <a:spLocks noRot="1" noChangeAspect="1" noMove="1" noResize="1" noEditPoints="1" noAdjustHandles="1" noChangeArrowheads="1" noChangeShapeType="1" noTextEdit="1"/>
              </p:cNvSpPr>
              <p:nvPr/>
            </p:nvSpPr>
            <p:spPr>
              <a:xfrm>
                <a:off x="621565" y="1863151"/>
                <a:ext cx="8632825" cy="2213921"/>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9" name="직사각형 18">
            <a:extLst>
              <a:ext uri="{FF2B5EF4-FFF2-40B4-BE49-F238E27FC236}">
                <a16:creationId xmlns:a16="http://schemas.microsoft.com/office/drawing/2014/main" xmlns="" id="{3DCFB2EA-A965-4D2D-9FE2-DECE123937C7}"/>
              </a:ext>
            </a:extLst>
          </p:cNvPr>
          <p:cNvSpPr/>
          <p:nvPr/>
        </p:nvSpPr>
        <p:spPr>
          <a:xfrm>
            <a:off x="464722" y="1484784"/>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Since linear transformation is in the form of a linear system, it can be expressed in the form of a matrix.</a:t>
            </a:r>
          </a:p>
        </p:txBody>
      </p:sp>
    </p:spTree>
    <p:extLst>
      <p:ext uri="{BB962C8B-B14F-4D97-AF65-F5344CB8AC3E}">
        <p14:creationId xmlns:p14="http://schemas.microsoft.com/office/powerpoint/2010/main" val="15109252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D8BF98C4-B566-4812-B5F0-560CFBA969E7}"/>
                  </a:ext>
                </a:extLst>
              </p:cNvPr>
              <p:cNvSpPr/>
              <p:nvPr/>
            </p:nvSpPr>
            <p:spPr>
              <a:xfrm>
                <a:off x="634999" y="1807339"/>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that a non-zero vector</a:t>
                </a:r>
                <a14:m>
                  <m:oMath xmlns:m="http://schemas.openxmlformats.org/officeDocument/2006/math">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goes through a nth-order square matrix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for linear transformation. If the image of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s</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rPr>
                      <m:t>𝜆</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eigenvalue of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called the eigenvector of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In other words,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that satisfy the following relationship are called eigenvalues and eigenvectors, respectively.</a:t>
                </a:r>
              </a:p>
            </p:txBody>
          </p:sp>
        </mc:Choice>
        <mc:Fallback xmlns="">
          <p:sp>
            <p:nvSpPr>
              <p:cNvPr id="13" name="직사각형 12">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4999" y="1807339"/>
                <a:ext cx="8632825" cy="745571"/>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4" name="직사각형 13">
            <a:extLst>
              <a:ext uri="{FF2B5EF4-FFF2-40B4-BE49-F238E27FC236}">
                <a16:creationId xmlns:a16="http://schemas.microsoft.com/office/drawing/2014/main" xmlns="" id="{A35573C3-4442-4520-A633-BFD63646086D}"/>
              </a:ext>
            </a:extLst>
          </p:cNvPr>
          <p:cNvSpPr/>
          <p:nvPr/>
        </p:nvSpPr>
        <p:spPr>
          <a:xfrm>
            <a:off x="464722" y="1484784"/>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mn-ea"/>
              </a:rPr>
              <a:t>Definition of Eigenvalues and Eigenvectors</a:t>
            </a:r>
            <a:endParaRPr kumimoji="1" lang="ko-KR" altLang="en-US" sz="1400" dirty="0">
              <a:solidFill>
                <a:schemeClr val="tx1"/>
              </a:solidFill>
              <a:latin typeface="+mn-ea"/>
            </a:endParaRPr>
          </a:p>
        </p:txBody>
      </p:sp>
      <p:grpSp>
        <p:nvGrpSpPr>
          <p:cNvPr id="15" name="그룹 14">
            <a:extLst>
              <a:ext uri="{FF2B5EF4-FFF2-40B4-BE49-F238E27FC236}">
                <a16:creationId xmlns:a16="http://schemas.microsoft.com/office/drawing/2014/main" xmlns="" id="{27EDFF16-2F24-4C8B-B7CA-82EA01ACE10C}"/>
              </a:ext>
            </a:extLst>
          </p:cNvPr>
          <p:cNvGrpSpPr/>
          <p:nvPr/>
        </p:nvGrpSpPr>
        <p:grpSpPr>
          <a:xfrm>
            <a:off x="3871292" y="2754823"/>
            <a:ext cx="2088232" cy="448235"/>
            <a:chOff x="3871292" y="2836748"/>
            <a:chExt cx="2088232" cy="448235"/>
          </a:xfrm>
        </p:grpSpPr>
        <p:sp>
          <p:nvSpPr>
            <p:cNvPr id="16" name="직사각형 15">
              <a:extLst>
                <a:ext uri="{FF2B5EF4-FFF2-40B4-BE49-F238E27FC236}">
                  <a16:creationId xmlns:a16="http://schemas.microsoft.com/office/drawing/2014/main" xmlns="" id="{20C4D58A-04F2-4FAC-84EF-A810A571F897}"/>
                </a:ext>
              </a:extLst>
            </p:cNvPr>
            <p:cNvSpPr/>
            <p:nvPr/>
          </p:nvSpPr>
          <p:spPr>
            <a:xfrm flipV="1">
              <a:off x="3871292" y="2836748"/>
              <a:ext cx="2088232" cy="44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xmlns="" id="{8E679752-2BBE-4EA6-8CE0-9CBA59A353BC}"/>
                    </a:ext>
                  </a:extLst>
                </p:cNvPr>
                <p:cNvSpPr txBox="1"/>
                <p:nvPr/>
              </p:nvSpPr>
              <p:spPr>
                <a:xfrm>
                  <a:off x="4051312" y="2935414"/>
                  <a:ext cx="1908212"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𝐴𝑥</m:t>
                        </m:r>
                        <m:r>
                          <a:rPr lang="en-US" altLang="ko-KR" sz="1600" i="1" dirty="0" smtClean="0">
                            <a:solidFill>
                              <a:prstClr val="black">
                                <a:lumMod val="85000"/>
                                <a:lumOff val="15000"/>
                              </a:prstClr>
                            </a:solidFill>
                            <a:latin typeface="Cambria Math" panose="02040503050406030204" pitchFamily="18" charset="0"/>
                          </a:rPr>
                          <m:t>=</m:t>
                        </m:r>
                        <m:r>
                          <a:rPr lang="ko-KR" altLang="en-US" sz="1600" i="1" dirty="0" smtClean="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𝑏𝑢𝑡</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0)</m:t>
                        </m:r>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8E679752-2BBE-4EA6-8CE0-9CBA59A353BC}"/>
                    </a:ext>
                  </a:extLst>
                </p:cNvPr>
                <p:cNvSpPr txBox="1">
                  <a:spLocks noRot="1" noChangeAspect="1" noMove="1" noResize="1" noEditPoints="1" noAdjustHandles="1" noChangeArrowheads="1" noChangeShapeType="1" noTextEdit="1"/>
                </p:cNvSpPr>
                <p:nvPr/>
              </p:nvSpPr>
              <p:spPr>
                <a:xfrm>
                  <a:off x="4051312" y="2935414"/>
                  <a:ext cx="1908212" cy="246221"/>
                </a:xfrm>
                <a:prstGeom prst="rect">
                  <a:avLst/>
                </a:prstGeom>
                <a:blipFill>
                  <a:blip r:embed="rId5"/>
                  <a:stretch>
                    <a:fillRect l="-3311" t="-5000" r="-1325" b="-4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40433890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6A591E32-8084-4940-ABAB-11D0B188A60E}"/>
              </a:ext>
            </a:extLst>
          </p:cNvPr>
          <p:cNvSpPr/>
          <p:nvPr/>
        </p:nvSpPr>
        <p:spPr>
          <a:xfrm flipV="1">
            <a:off x="1351012" y="2509520"/>
            <a:ext cx="3149868" cy="680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572933" y="1950579"/>
                <a:ext cx="8632825" cy="2012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600" dirty="0">
                    <a:solidFill>
                      <a:prstClr val="black"/>
                    </a:solidFill>
                    <a:latin typeface="SamsungOne 400" panose="020B0503030303020204" pitchFamily="34" charset="0"/>
                    <a:ea typeface="SamsungOne 400" panose="020B0503030303020204" pitchFamily="34" charset="0"/>
                  </a:rPr>
                  <a:t>x = </a:t>
                </a:r>
                <a14:m>
                  <m:oMath xmlns:m="http://schemas.openxmlformats.org/officeDocument/2006/math">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mr>
                          <m:mr>
                            <m:e>
                              <m:r>
                                <a:rPr lang="en-US" altLang="ko-KR" sz="1600" i="1">
                                  <a:solidFill>
                                    <a:prstClr val="black"/>
                                  </a:solidFill>
                                  <a:latin typeface="Cambria Math" panose="02040503050406030204" pitchFamily="18" charset="0"/>
                                </a:rPr>
                                <m:t>2</m:t>
                              </m:r>
                            </m:e>
                          </m:mr>
                        </m:m>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a:t>
                </a:r>
                <a:r>
                  <a:rPr lang="en-US" altLang="ko-KR" sz="1600" dirty="0">
                    <a:solidFill>
                      <a:prstClr val="black"/>
                    </a:solidFill>
                    <a:latin typeface="SamsungOne 400" panose="020B0503030303020204" pitchFamily="34" charset="0"/>
                    <a:ea typeface="SamsungOne 400" panose="020B0503030303020204" pitchFamily="34" charset="0"/>
                  </a:rPr>
                  <a:t>Ax = </a:t>
                </a:r>
                <a14:m>
                  <m:oMath xmlns:m="http://schemas.openxmlformats.org/officeDocument/2006/math">
                    <m:d>
                      <m:dPr>
                        <m:begChr m:val="["/>
                        <m:endChr m:val="]"/>
                        <m:ctrlPr>
                          <a:rPr lang="en-US" altLang="ko-KR" sz="1600" i="1">
                            <a:solidFill>
                              <a:prstClr val="black"/>
                            </a:solidFill>
                            <a:latin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e>
                              <m:r>
                                <a:rPr lang="en-US" altLang="ko-KR" sz="1600" i="1">
                                  <a:solidFill>
                                    <a:prstClr val="black"/>
                                  </a:solidFill>
                                  <a:latin typeface="Cambria Math" panose="02040503050406030204" pitchFamily="18" charset="0"/>
                                </a:rPr>
                                <m:t>2</m:t>
                              </m:r>
                            </m:e>
                          </m:mr>
                          <m:mr>
                            <m:e>
                              <m:r>
                                <a:rPr lang="en-US" altLang="ko-KR" sz="1600" i="1">
                                  <a:solidFill>
                                    <a:prstClr val="black"/>
                                  </a:solidFill>
                                  <a:latin typeface="Cambria Math" panose="02040503050406030204" pitchFamily="18" charset="0"/>
                                </a:rPr>
                                <m:t>4</m:t>
                              </m:r>
                            </m:e>
                            <m:e>
                              <m:r>
                                <a:rPr lang="en-US" altLang="ko-KR" sz="1600" i="1">
                                  <a:solidFill>
                                    <a:prstClr val="black"/>
                                  </a:solidFill>
                                  <a:latin typeface="Cambria Math" panose="02040503050406030204" pitchFamily="18" charset="0"/>
                                </a:rPr>
                                <m:t>3</m:t>
                              </m:r>
                            </m:e>
                          </m:mr>
                        </m:m>
                      </m:e>
                    </m:d>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mr>
                          <m:mr>
                            <m:e>
                              <m:r>
                                <a:rPr lang="en-US" altLang="ko-KR" sz="1600" i="1">
                                  <a:solidFill>
                                    <a:prstClr val="black"/>
                                  </a:solidFill>
                                  <a:latin typeface="Cambria Math" panose="02040503050406030204" pitchFamily="18" charset="0"/>
                                </a:rPr>
                                <m:t>2</m:t>
                              </m:r>
                            </m:e>
                          </m:mr>
                        </m:m>
                      </m:e>
                    </m:d>
                  </m:oMath>
                </a14:m>
                <a:r>
                  <a:rPr lang="en-US" altLang="ko-KR" sz="1600"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5</m:t>
                              </m:r>
                            </m:e>
                          </m:mr>
                          <m:mr>
                            <m:e>
                              <m:r>
                                <a:rPr lang="en-US" altLang="ko-KR" sz="1600" i="1">
                                  <a:solidFill>
                                    <a:prstClr val="black"/>
                                  </a:solidFill>
                                  <a:latin typeface="Cambria Math" panose="02040503050406030204" pitchFamily="18" charset="0"/>
                                </a:rPr>
                                <m:t>10</m:t>
                              </m:r>
                            </m:e>
                          </m:mr>
                        </m:m>
                      </m:e>
                    </m:d>
                    <m:r>
                      <a:rPr lang="en-US" altLang="ko-KR" sz="1600" i="1">
                        <a:solidFill>
                          <a:prstClr val="black"/>
                        </a:solidFill>
                        <a:latin typeface="Cambria Math" panose="02040503050406030204" pitchFamily="18" charset="0"/>
                      </a:rPr>
                      <m:t>=5</m:t>
                    </m:r>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mr>
                          <m:mr>
                            <m:e>
                              <m:r>
                                <a:rPr lang="en-US" altLang="ko-KR" sz="1600" i="1">
                                  <a:solidFill>
                                    <a:prstClr val="black"/>
                                  </a:solidFill>
                                  <a:latin typeface="Cambria Math" panose="02040503050406030204" pitchFamily="18" charset="0"/>
                                </a:rPr>
                                <m:t>2</m:t>
                              </m:r>
                            </m:e>
                          </m:mr>
                        </m:m>
                      </m:e>
                    </m:d>
                  </m:oMath>
                </a14:m>
                <a:r>
                  <a:rPr lang="en-US" altLang="ko-KR" sz="16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ko-KR" altLang="en-US" sz="1600" i="1" dirty="0">
                        <a:solidFill>
                          <a:prstClr val="black"/>
                        </a:solidFill>
                        <a:latin typeface="Cambria Math" panose="02040503050406030204" pitchFamily="18" charset="0"/>
                      </a:rPr>
                      <m:t>𝜆</m:t>
                    </m:r>
                    <m:r>
                      <a:rPr lang="en-US" altLang="ko-KR" sz="1600" i="1" dirty="0">
                        <a:solidFill>
                          <a:prstClr val="black"/>
                        </a:solidFill>
                        <a:latin typeface="Cambria Math" panose="02040503050406030204" pitchFamily="18" charset="0"/>
                      </a:rPr>
                      <m:t>𝑥</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=5 becomes the eigenvalue of matrix A, and the vector </a:t>
                </a:r>
                <a14:m>
                  <m:oMath xmlns:m="http://schemas.openxmlformats.org/officeDocument/2006/math">
                    <m:d>
                      <m:dPr>
                        <m:begChr m:val="["/>
                        <m:endChr m:val="]"/>
                        <m:ctrlPr>
                          <a:rPr lang="en-US" altLang="ko-KR" sz="1300" i="1">
                            <a:solidFill>
                              <a:prstClr val="black"/>
                            </a:solidFill>
                            <a:latin typeface="Cambria Math" panose="02040503050406030204" pitchFamily="18" charset="0"/>
                          </a:rPr>
                        </m:ctrlPr>
                      </m:dPr>
                      <m:e>
                        <m:m>
                          <m:mPr>
                            <m:mcs>
                              <m:mc>
                                <m:mcPr>
                                  <m:count m:val="1"/>
                                  <m:mcJc m:val="center"/>
                                </m:mcPr>
                              </m:mc>
                            </m:mcs>
                            <m:ctrlPr>
                              <a:rPr lang="en-US" altLang="ko-KR" sz="1300" i="1">
                                <a:solidFill>
                                  <a:prstClr val="black"/>
                                </a:solidFill>
                                <a:latin typeface="Cambria Math" panose="02040503050406030204" pitchFamily="18" charset="0"/>
                              </a:rPr>
                            </m:ctrlPr>
                          </m:mPr>
                          <m:mr>
                            <m:e>
                              <m:r>
                                <m:rPr>
                                  <m:brk m:alnAt="7"/>
                                </m:rPr>
                                <a:rPr lang="en-US" altLang="ko-KR" sz="1300" i="1">
                                  <a:solidFill>
                                    <a:prstClr val="black"/>
                                  </a:solidFill>
                                  <a:latin typeface="Cambria Math" panose="02040503050406030204" pitchFamily="18" charset="0"/>
                                </a:rPr>
                                <m:t>1</m:t>
                              </m:r>
                            </m:e>
                          </m:mr>
                          <m:mr>
                            <m:e>
                              <m:r>
                                <a:rPr lang="en-US" altLang="ko-KR" sz="1300" i="1">
                                  <a:solidFill>
                                    <a:prstClr val="black"/>
                                  </a:solidFill>
                                  <a:latin typeface="Cambria Math" panose="02040503050406030204" pitchFamily="18" charset="0"/>
                                </a:rPr>
                                <m:t>2</m:t>
                              </m:r>
                            </m:e>
                          </m:mr>
                        </m:m>
                      </m:e>
                    </m:d>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becomes the eigenvector of the matrix A for the eigenvalue 5.</a:t>
                </a: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572933" y="1950579"/>
                <a:ext cx="8632825" cy="2012841"/>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0F43F43F-D30E-42C3-A82C-C32112F14C00}"/>
                  </a:ext>
                </a:extLst>
              </p:cNvPr>
              <p:cNvSpPr/>
              <p:nvPr/>
            </p:nvSpPr>
            <p:spPr>
              <a:xfrm>
                <a:off x="464722" y="1484784"/>
                <a:ext cx="8990262" cy="359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In Matrix A = </a:t>
                </a:r>
                <a14:m>
                  <m:oMath xmlns:m="http://schemas.openxmlformats.org/officeDocument/2006/math">
                    <m:d>
                      <m:dPr>
                        <m:begChr m:val="["/>
                        <m:endChr m:val="]"/>
                        <m:ctrlPr>
                          <a:rPr kumimoji="1" lang="en-US" altLang="ko-KR" sz="1400" i="1">
                            <a:solidFill>
                              <a:schemeClr val="tx1"/>
                            </a:solidFill>
                            <a:latin typeface="Cambria Math" panose="02040503050406030204" pitchFamily="18" charset="0"/>
                          </a:rPr>
                        </m:ctrlPr>
                      </m:dPr>
                      <m:e>
                        <m:m>
                          <m:mPr>
                            <m:mcs>
                              <m:mc>
                                <m:mcPr>
                                  <m:count m:val="2"/>
                                  <m:mcJc m:val="center"/>
                                </m:mcPr>
                              </m:mc>
                            </m:mcs>
                            <m:ctrlPr>
                              <a:rPr kumimoji="1" lang="en-US" altLang="ko-KR" sz="1400" i="1">
                                <a:solidFill>
                                  <a:schemeClr val="tx1"/>
                                </a:solidFill>
                                <a:latin typeface="Cambria Math" panose="02040503050406030204" pitchFamily="18" charset="0"/>
                              </a:rPr>
                            </m:ctrlPr>
                          </m:mPr>
                          <m:mr>
                            <m:e>
                              <m:r>
                                <m:rPr>
                                  <m:brk m:alnAt="7"/>
                                </m:rPr>
                                <a:rPr kumimoji="1" lang="en-US" altLang="ko-KR" sz="1400">
                                  <a:solidFill>
                                    <a:schemeClr val="tx1"/>
                                  </a:solidFill>
                                  <a:latin typeface="Cambria Math" panose="02040503050406030204" pitchFamily="18" charset="0"/>
                                </a:rPr>
                                <m:t>1</m:t>
                              </m:r>
                            </m:e>
                            <m:e>
                              <m:r>
                                <a:rPr kumimoji="1" lang="en-US" altLang="ko-KR" sz="1400">
                                  <a:solidFill>
                                    <a:schemeClr val="tx1"/>
                                  </a:solidFill>
                                  <a:latin typeface="Cambria Math" panose="02040503050406030204" pitchFamily="18" charset="0"/>
                                </a:rPr>
                                <m:t>2</m:t>
                              </m:r>
                            </m:e>
                          </m:mr>
                          <m:mr>
                            <m:e>
                              <m:r>
                                <a:rPr kumimoji="1" lang="en-US" altLang="ko-KR" sz="1400">
                                  <a:solidFill>
                                    <a:schemeClr val="tx1"/>
                                  </a:solidFill>
                                  <a:latin typeface="Cambria Math" panose="02040503050406030204" pitchFamily="18" charset="0"/>
                                </a:rPr>
                                <m:t>4</m:t>
                              </m:r>
                            </m:e>
                            <m:e>
                              <m:r>
                                <a:rPr kumimoji="1" lang="en-US" altLang="ko-KR" sz="1400">
                                  <a:solidFill>
                                    <a:schemeClr val="tx1"/>
                                  </a:solidFill>
                                  <a:latin typeface="Cambria Math" panose="02040503050406030204" pitchFamily="18" charset="0"/>
                                </a:rPr>
                                <m:t>3</m:t>
                              </m:r>
                            </m:e>
                          </m:mr>
                        </m:m>
                      </m:e>
                    </m:d>
                    <m:r>
                      <a:rPr kumimoji="1" lang="en-US" altLang="ko-KR" sz="1400" b="0" i="0" smtClean="0">
                        <a:solidFill>
                          <a:schemeClr val="tx1"/>
                        </a:solidFill>
                        <a:latin typeface="Cambria Math" panose="02040503050406030204" pitchFamily="18" charset="0"/>
                      </a:rPr>
                      <m:t>,</m:t>
                    </m:r>
                  </m:oMath>
                </a14:m>
                <a:r>
                  <a:rPr kumimoji="1" lang="en-US" altLang="ko-KR" sz="1400" dirty="0">
                    <a:solidFill>
                      <a:schemeClr val="tx1"/>
                    </a:solidFill>
                    <a:latin typeface="SamsungOne 400" panose="020B0503030303020204" pitchFamily="34" charset="0"/>
                    <a:ea typeface="SamsungOne 400" panose="020B0503030303020204" pitchFamily="34" charset="0"/>
                  </a:rPr>
                  <a:t> if eigenvalues and eigenvectors are</a:t>
                </a:r>
                <a:endParaRPr kumimoji="1" lang="ko-KR" altLang="en-US" sz="1400" dirty="0">
                  <a:solidFill>
                    <a:schemeClr val="tx1"/>
                  </a:solidFill>
                  <a:latin typeface="SamsungOne 400" panose="020B0503030303020204" pitchFamily="34" charset="0"/>
                </a:endParaRPr>
              </a:p>
            </p:txBody>
          </p:sp>
        </mc:Choice>
        <mc:Fallback xmlns="">
          <p:sp>
            <p:nvSpPr>
              <p:cNvPr id="13" name="직사각형 12">
                <a:extLst>
                  <a:ext uri="{FF2B5EF4-FFF2-40B4-BE49-F238E27FC236}">
                    <a16:creationId xmlns="" xmlns:a16="http://schemas.microsoft.com/office/drawing/2014/main" xmlns:a14="http://schemas.microsoft.com/office/drawing/2010/main" id="{0F43F43F-D30E-42C3-A82C-C32112F14C00}"/>
                  </a:ext>
                </a:extLst>
              </p:cNvPr>
              <p:cNvSpPr>
                <a:spLocks noRot="1" noChangeAspect="1" noMove="1" noResize="1" noEditPoints="1" noAdjustHandles="1" noChangeArrowheads="1" noChangeShapeType="1" noTextEdit="1"/>
              </p:cNvSpPr>
              <p:nvPr/>
            </p:nvSpPr>
            <p:spPr>
              <a:xfrm>
                <a:off x="464722" y="1484784"/>
                <a:ext cx="8990262" cy="359266"/>
              </a:xfrm>
              <a:prstGeom prst="rect">
                <a:avLst/>
              </a:prstGeom>
              <a:blipFill rotWithShape="0">
                <a:blip r:embed="rId5"/>
                <a:stretch>
                  <a:fillRect l="-136" b="-1695"/>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40209539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C4378703-EFA2-4915-A1C7-EFFA7898685C}"/>
              </a:ext>
            </a:extLst>
          </p:cNvPr>
          <p:cNvSpPr/>
          <p:nvPr/>
        </p:nvSpPr>
        <p:spPr>
          <a:xfrm>
            <a:off x="46472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Characteristic Equation (Determinantal Equation)</a:t>
            </a:r>
            <a:endParaRPr kumimoji="1" lang="ko-KR" altLang="en-US" sz="1400" dirty="0">
              <a:solidFill>
                <a:schemeClr val="tx1"/>
              </a:solidFill>
              <a:latin typeface="SamsungOne 400" panose="020B0503030303020204" pitchFamily="34" charset="0"/>
            </a:endParaRPr>
          </a:p>
        </p:txBody>
      </p:sp>
      <p:grpSp>
        <p:nvGrpSpPr>
          <p:cNvPr id="4" name="그룹 3">
            <a:extLst>
              <a:ext uri="{FF2B5EF4-FFF2-40B4-BE49-F238E27FC236}">
                <a16:creationId xmlns:a16="http://schemas.microsoft.com/office/drawing/2014/main" xmlns="" id="{AEF11B9B-8B60-42BE-9262-061929132201}"/>
              </a:ext>
            </a:extLst>
          </p:cNvPr>
          <p:cNvGrpSpPr/>
          <p:nvPr/>
        </p:nvGrpSpPr>
        <p:grpSpPr>
          <a:xfrm>
            <a:off x="602401" y="1710333"/>
            <a:ext cx="8632825" cy="4541931"/>
            <a:chOff x="602401" y="1710333"/>
            <a:chExt cx="8632825" cy="4541931"/>
          </a:xfrm>
        </p:grpSpPr>
        <mc:AlternateContent xmlns:mc="http://schemas.openxmlformats.org/markup-compatibility/2006" xmlns:a14="http://schemas.microsoft.com/office/drawing/2010/main">
          <mc:Choice Requires="a14">
            <p:sp>
              <p:nvSpPr>
                <p:cNvPr id="25" name="직사각형 24">
                  <a:extLst>
                    <a:ext uri="{FF2B5EF4-FFF2-40B4-BE49-F238E27FC236}">
                      <a16:creationId xmlns:a16="http://schemas.microsoft.com/office/drawing/2014/main" xmlns="" id="{BEA5BCD8-9FDC-451E-BA7B-CE99A42CA513}"/>
                    </a:ext>
                  </a:extLst>
                </p:cNvPr>
                <p:cNvSpPr/>
                <p:nvPr/>
              </p:nvSpPr>
              <p:spPr>
                <a:xfrm>
                  <a:off x="602401" y="1710333"/>
                  <a:ext cx="8632825" cy="4541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definition of the eigenvalue and characteristic equation is as follow.</a:t>
                  </a: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move the right side of the equation to the left, you can make the following equation where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𝐸</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 unit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 </m:t>
                      </m:r>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𝐸</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of this equation has the Reverse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m:t>
                          </m:r>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A</m:t>
                          </m:r>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 − </m:t>
                          </m:r>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E</m:t>
                          </m:r>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−1</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both sides can be multiplied by the Reverse Matrix as follows.</a:t>
                  </a: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𝑥</m:t>
                      </m:r>
                      <m:r>
                        <a:rPr lang="en-US" altLang="ko-KR" sz="1400" i="1" dirty="0">
                          <a:solidFill>
                            <a:prstClr val="black">
                              <a:lumMod val="85000"/>
                              <a:lumOff val="15000"/>
                            </a:prstClr>
                          </a:solidFill>
                          <a:latin typeface="Cambria Math" panose="02040503050406030204" pitchFamily="18" charset="0"/>
                        </a:rPr>
                        <m:t>=(</m:t>
                      </m:r>
                      <m:r>
                        <a:rPr lang="en-US" altLang="ko-KR" sz="1400" i="1" dirty="0">
                          <a:solidFill>
                            <a:prstClr val="black">
                              <a:lumMod val="85000"/>
                              <a:lumOff val="15000"/>
                            </a:prstClr>
                          </a:solidFill>
                          <a:latin typeface="Cambria Math" panose="02040503050406030204" pitchFamily="18" charset="0"/>
                        </a:rPr>
                        <m:t>𝐴</m:t>
                      </m:r>
                      <m:r>
                        <a:rPr lang="en-US" altLang="ko-KR" sz="1400" i="1" dirty="0">
                          <a:solidFill>
                            <a:prstClr val="black">
                              <a:lumMod val="85000"/>
                              <a:lumOff val="15000"/>
                            </a:prstClr>
                          </a:solidFill>
                          <a:latin typeface="Cambria Math" panose="02040503050406030204" pitchFamily="18" charset="0"/>
                        </a:rPr>
                        <m:t>− </m:t>
                      </m:r>
                      <m:r>
                        <a:rPr lang="ko-KR" altLang="en-US" sz="1400" i="1"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400" i="1" dirty="0">
                          <a:solidFill>
                            <a:prstClr val="black">
                              <a:lumMod val="85000"/>
                              <a:lumOff val="15000"/>
                            </a:prstClr>
                          </a:solidFill>
                          <a:latin typeface="Cambria Math" panose="02040503050406030204" pitchFamily="18" charset="0"/>
                        </a:rPr>
                        <m:t>𝐸</m:t>
                      </m:r>
                      <m:r>
                        <a:rPr lang="en-US" altLang="ko-KR" sz="1400" i="1" dirty="0">
                          <a:solidFill>
                            <a:prstClr val="black">
                              <a:lumMod val="85000"/>
                              <a:lumOff val="15000"/>
                            </a:prstClr>
                          </a:solidFill>
                          <a:latin typeface="Cambria Math" panose="02040503050406030204" pitchFamily="18" charset="0"/>
                        </a:rPr>
                        <m:t>)</m:t>
                      </m:r>
                    </m:oMath>
                  </a14:m>
                  <a:r>
                    <a:rPr lang="en-US" altLang="ko-KR" sz="1400" baseline="30000" dirty="0">
                      <a:solidFill>
                        <a:prstClr val="black">
                          <a:lumMod val="85000"/>
                          <a:lumOff val="15000"/>
                        </a:prstClr>
                      </a:solidFill>
                      <a:latin typeface="SamsungOne 400" panose="020B0503030303020204" pitchFamily="34" charset="0"/>
                      <a:ea typeface="SamsungOne 400" panose="020B0503030303020204" pitchFamily="34" charset="0"/>
                    </a:rPr>
                    <a:t>-1</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0=0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a result, this equation must have a self-evident solution of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This contradicts the condition that the eigenvector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initially assumed as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order to eliminate this contradiction and to have an eigenvector,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400" i="1" dirty="0">
                          <a:solidFill>
                            <a:prstClr val="black"/>
                          </a:solidFill>
                          <a:latin typeface="Cambria Math" panose="02040503050406030204" pitchFamily="18" charset="0"/>
                        </a:rPr>
                        <m:t> </m:t>
                      </m:r>
                      <m:r>
                        <a:rPr lang="ko-KR" altLang="en-US" sz="1400" i="1" dirty="0">
                          <a:solidFill>
                            <a:prstClr val="black"/>
                          </a:solidFill>
                          <a:latin typeface="Cambria Math" panose="02040503050406030204" pitchFamily="18" charset="0"/>
                        </a:rPr>
                        <m:t>𝜆</m:t>
                      </m:r>
                      <m:r>
                        <m:rPr>
                          <m:sty m:val="p"/>
                        </m:rPr>
                        <a:rPr lang="en-US" altLang="ko-KR" sz="1400" dirty="0">
                          <a:solidFill>
                            <a:prstClr val="black"/>
                          </a:solidFill>
                          <a:latin typeface="Cambria Math" panose="02040503050406030204" pitchFamily="18" charset="0"/>
                          <a:ea typeface="Cambria Math" panose="02040503050406030204" pitchFamily="18" charset="0"/>
                        </a:rPr>
                        <m:t>E</m:t>
                      </m:r>
                      <m:r>
                        <a:rPr lang="en-US" altLang="ko-KR" sz="1400" i="1" dirty="0">
                          <a:solidFill>
                            <a:prstClr val="black"/>
                          </a:solidFill>
                          <a:latin typeface="Cambria Math" panose="02040503050406030204" pitchFamily="18" charset="0"/>
                          <a:ea typeface="Cambria Math" panose="02040503050406030204" pitchFamily="18"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must not have a Reverse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smtClean="0">
                              <a:solidFill>
                                <a:prstClr val="black"/>
                              </a:solidFill>
                              <a:latin typeface="Cambria Math" panose="02040503050406030204" pitchFamily="18" charset="0"/>
                              <a:ea typeface="Cambria Math" panose="02040503050406030204" pitchFamily="18" charset="0"/>
                            </a:rPr>
                          </m:ctrlPr>
                        </m:sSupPr>
                        <m:e>
                          <m:r>
                            <m:rPr>
                              <m:nor/>
                            </m:rPr>
                            <a:rPr lang="en-US" altLang="ko-KR" sz="1300" dirty="0">
                              <a:solidFill>
                                <a:prstClr val="black"/>
                              </a:solidFill>
                              <a:latin typeface="SamsungOne 400" panose="020B0503030303020204" pitchFamily="34" charset="0"/>
                              <a:ea typeface="SamsungOne 400" panose="020B0503030303020204" pitchFamily="34" charset="0"/>
                            </a:rPr>
                            <m:t>(</m:t>
                          </m:r>
                          <m:r>
                            <m:rPr>
                              <m:nor/>
                            </m:rPr>
                            <a:rPr lang="en-US" altLang="ko-KR" sz="1300" dirty="0">
                              <a:solidFill>
                                <a:prstClr val="black"/>
                              </a:solidFill>
                              <a:latin typeface="SamsungOne 400" panose="020B0503030303020204" pitchFamily="34" charset="0"/>
                              <a:ea typeface="SamsungOne 400" panose="020B0503030303020204" pitchFamily="34" charset="0"/>
                            </a:rPr>
                            <m:t>A</m:t>
                          </m:r>
                          <m:r>
                            <m:rPr>
                              <m:nor/>
                            </m:rPr>
                            <a:rPr lang="en-US" altLang="ko-KR" sz="1300" dirty="0">
                              <a:solidFill>
                                <a:prstClr val="black"/>
                              </a:solidFill>
                              <a:latin typeface="SamsungOne 400" panose="020B0503030303020204" pitchFamily="34" charset="0"/>
                              <a:ea typeface="SamsungOne 400" panose="020B0503030303020204" pitchFamily="34" charset="0"/>
                            </a:rPr>
                            <m:t> − </m:t>
                          </m:r>
                          <m:r>
                            <a:rPr lang="ko-KR" altLang="en-US" sz="1300" i="1" dirty="0">
                              <a:solidFill>
                                <a:prstClr val="black"/>
                              </a:solidFill>
                              <a:latin typeface="Cambria Math" panose="02040503050406030204" pitchFamily="18" charset="0"/>
                            </a:rPr>
                            <m:t>𝜆</m:t>
                          </m:r>
                          <m:r>
                            <m:rPr>
                              <m:nor/>
                            </m:rPr>
                            <a:rPr lang="en-US" altLang="ko-KR" sz="1300" dirty="0">
                              <a:solidFill>
                                <a:prstClr val="black"/>
                              </a:solidFill>
                              <a:latin typeface="SamsungOne 400" panose="020B0503030303020204" pitchFamily="34" charset="0"/>
                              <a:ea typeface="SamsungOne 400" panose="020B0503030303020204" pitchFamily="34" charset="0"/>
                            </a:rPr>
                            <m:t>E</m:t>
                          </m:r>
                          <m:r>
                            <m:rPr>
                              <m:nor/>
                            </m:rPr>
                            <a:rPr lang="en-US" altLang="ko-KR" sz="1300" dirty="0">
                              <a:solidFill>
                                <a:prstClr val="black"/>
                              </a:solidFill>
                              <a:latin typeface="SamsungOne 400" panose="020B0503030303020204" pitchFamily="34" charset="0"/>
                              <a:ea typeface="SamsungOne 400" panose="020B0503030303020204" pitchFamily="34" charset="0"/>
                            </a:rPr>
                            <m:t>)</m:t>
                          </m:r>
                        </m:e>
                        <m:sup>
                          <m:r>
                            <a:rPr lang="en-US" altLang="ko-KR" sz="1300" i="1">
                              <a:solidFill>
                                <a:prstClr val="black"/>
                              </a:solidFill>
                              <a:latin typeface="Cambria Math" panose="02040503050406030204" pitchFamily="18" charset="0"/>
                              <a:ea typeface="Cambria Math" panose="02040503050406030204" pitchFamily="18" charset="0"/>
                            </a:rPr>
                            <m:t>−1</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After all, the conditional equation for the existence of an eigenvector is as follows. This equation of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characteristic equation (or determinantal equation) of Matrix A.</a:t>
                  </a:r>
                </a:p>
                <a:p>
                  <a:pPr>
                    <a:spcAft>
                      <a:spcPts val="10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600" b="1"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600" dirty="0">
                    <a:solidFill>
                      <a:prstClr val="black"/>
                    </a:solidFill>
                    <a:latin typeface="SamsungOne 400" panose="020B0503030303020204" pitchFamily="34" charset="0"/>
                    <a:ea typeface="SamsungOne 400" panose="020B0503030303020204" pitchFamily="34" charset="0"/>
                  </a:endParaRPr>
                </a:p>
              </p:txBody>
            </p:sp>
          </mc:Choice>
          <mc:Fallback xmlns="">
            <p:sp>
              <p:nvSpPr>
                <p:cNvPr id="25" name="직사각형 24">
                  <a:extLst>
                    <a:ext uri="{FF2B5EF4-FFF2-40B4-BE49-F238E27FC236}">
                      <a16:creationId xmlns="" xmlns:a16="http://schemas.microsoft.com/office/drawing/2014/main" xmlns:a14="http://schemas.microsoft.com/office/drawing/2010/main" id="{BEA5BCD8-9FDC-451E-BA7B-CE99A42CA513}"/>
                    </a:ext>
                  </a:extLst>
                </p:cNvPr>
                <p:cNvSpPr>
                  <a:spLocks noRot="1" noChangeAspect="1" noMove="1" noResize="1" noEditPoints="1" noAdjustHandles="1" noChangeArrowheads="1" noChangeShapeType="1" noTextEdit="1"/>
                </p:cNvSpPr>
                <p:nvPr/>
              </p:nvSpPr>
              <p:spPr>
                <a:xfrm>
                  <a:off x="602401" y="1710333"/>
                  <a:ext cx="8632825" cy="4541931"/>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직사각형 29">
                  <a:extLst>
                    <a:ext uri="{FF2B5EF4-FFF2-40B4-BE49-F238E27FC236}">
                      <a16:creationId xmlns:a16="http://schemas.microsoft.com/office/drawing/2014/main" xmlns="" id="{E12BBF6F-195F-470F-B5C5-532020A1215D}"/>
                    </a:ext>
                  </a:extLst>
                </p:cNvPr>
                <p:cNvSpPr/>
                <p:nvPr/>
              </p:nvSpPr>
              <p:spPr>
                <a:xfrm rot="10800000" flipV="1">
                  <a:off x="3788972" y="2022272"/>
                  <a:ext cx="2088232" cy="3345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altLang="ko-KR" sz="1600" i="1" dirty="0">
                            <a:solidFill>
                              <a:prstClr val="black">
                                <a:lumMod val="85000"/>
                                <a:lumOff val="15000"/>
                              </a:prstClr>
                            </a:solidFill>
                            <a:latin typeface="Cambria Math" panose="02040503050406030204" pitchFamily="18" charset="0"/>
                          </a:rPr>
                          <m:t>𝐴𝑥</m:t>
                        </m:r>
                        <m:r>
                          <a:rPr lang="en-US" altLang="ko-KR" sz="1600" i="1" dirty="0">
                            <a:solidFill>
                              <a:prstClr val="black">
                                <a:lumMod val="85000"/>
                                <a:lumOff val="15000"/>
                              </a:prstClr>
                            </a:solidFill>
                            <a:latin typeface="Cambria Math" panose="02040503050406030204" pitchFamily="18" charset="0"/>
                          </a:rPr>
                          <m:t>=</m:t>
                        </m:r>
                        <m:r>
                          <a:rPr lang="ko-KR" altLang="en-US" sz="1600" i="1"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𝑏𝑢𝑡</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0)</m:t>
                        </m:r>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30" name="직사각형 29">
                  <a:extLst>
                    <a:ext uri="{FF2B5EF4-FFF2-40B4-BE49-F238E27FC236}">
                      <a16:creationId xmlns:a16="http://schemas.microsoft.com/office/drawing/2014/main" id="{E12BBF6F-195F-470F-B5C5-532020A1215D}"/>
                    </a:ext>
                  </a:extLst>
                </p:cNvPr>
                <p:cNvSpPr>
                  <a:spLocks noRot="1" noChangeAspect="1" noMove="1" noResize="1" noEditPoints="1" noAdjustHandles="1" noChangeArrowheads="1" noChangeShapeType="1" noTextEdit="1"/>
                </p:cNvSpPr>
                <p:nvPr/>
              </p:nvSpPr>
              <p:spPr>
                <a:xfrm rot="10800000" flipV="1">
                  <a:off x="3788972" y="2022272"/>
                  <a:ext cx="2088232" cy="334595"/>
                </a:xfrm>
                <a:prstGeom prst="rect">
                  <a:avLst/>
                </a:prstGeom>
                <a:blipFill>
                  <a:blip r:embed="rId5"/>
                  <a:stretch>
                    <a:fillRect b="-12727"/>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xmlns="" id="{BA34F0CB-4A0B-4C22-A3E9-26B547B17D86}"/>
                    </a:ext>
                  </a:extLst>
                </p:cNvPr>
                <p:cNvSpPr/>
                <p:nvPr/>
              </p:nvSpPr>
              <p:spPr>
                <a:xfrm>
                  <a:off x="3163062" y="3482509"/>
                  <a:ext cx="3280902" cy="3585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A</m:t>
                            </m:r>
                            <m:r>
                              <m:rPr>
                                <m:nor/>
                              </m:rP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nor/>
                              </m:rPr>
                              <a:rPr lang="en-US" altLang="ko-KR" sz="1600" dirty="0">
                                <a:solidFill>
                                  <a:prstClr val="black"/>
                                </a:solidFill>
                                <a:latin typeface="Cambria Math" panose="02040503050406030204" pitchFamily="18" charset="0"/>
                                <a:ea typeface="Cambria Math" panose="02040503050406030204" pitchFamily="18" charset="0"/>
                              </a:rPr>
                              <m:t>E</m:t>
                            </m:r>
                            <m:r>
                              <m:rPr>
                                <m:nor/>
                              </m:rPr>
                              <a:rPr lang="en-US" altLang="ko-KR" sz="1600" dirty="0">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−1</m:t>
                            </m:r>
                          </m:sup>
                        </m:sSup>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A</m:t>
                        </m:r>
                        <m:r>
                          <m:rPr>
                            <m:nor/>
                          </m:rP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nor/>
                          </m:rPr>
                          <a:rPr lang="en-US" altLang="ko-KR" sz="1600" dirty="0">
                            <a:solidFill>
                              <a:prstClr val="black"/>
                            </a:solidFill>
                            <a:latin typeface="Cambria Math" panose="02040503050406030204" pitchFamily="18" charset="0"/>
                            <a:ea typeface="Cambria Math" panose="02040503050406030204" pitchFamily="18" charset="0"/>
                          </a:rPr>
                          <m:t>E</m:t>
                        </m:r>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x</m:t>
                        </m:r>
                        <m:r>
                          <m:rPr>
                            <m:nor/>
                          </m:rPr>
                          <a:rPr lang="en-US" altLang="ko-KR" sz="1600" dirty="0">
                            <a:solidFill>
                              <a:prstClr val="black"/>
                            </a:solidFill>
                            <a:latin typeface="Cambria Math" panose="02040503050406030204" pitchFamily="18" charset="0"/>
                            <a:ea typeface="Cambria Math" panose="02040503050406030204" pitchFamily="18" charset="0"/>
                          </a:rPr>
                          <m:t>=</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A</m:t>
                            </m:r>
                            <m:r>
                              <m:rPr>
                                <m:nor/>
                              </m:rP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nor/>
                              </m:rPr>
                              <a:rPr lang="en-US" altLang="ko-KR" sz="1600" dirty="0">
                                <a:solidFill>
                                  <a:prstClr val="black"/>
                                </a:solidFill>
                                <a:latin typeface="Cambria Math" panose="02040503050406030204" pitchFamily="18" charset="0"/>
                                <a:ea typeface="Cambria Math" panose="02040503050406030204" pitchFamily="18" charset="0"/>
                              </a:rPr>
                              <m:t>E</m:t>
                            </m:r>
                            <m:r>
                              <m:rPr>
                                <m:nor/>
                              </m:rPr>
                              <a:rPr lang="en-US" altLang="ko-KR" sz="1600" dirty="0">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−1</m:t>
                            </m:r>
                          </m:sup>
                        </m:sSup>
                        <m:r>
                          <a:rPr lang="en-US" altLang="ko-KR" sz="1600" i="1">
                            <a:solidFill>
                              <a:prstClr val="black"/>
                            </a:solidFill>
                            <a:latin typeface="Cambria Math" panose="02040503050406030204" pitchFamily="18" charset="0"/>
                            <a:ea typeface="Cambria Math" panose="02040503050406030204" pitchFamily="18" charset="0"/>
                          </a:rPr>
                          <m:t>0</m:t>
                        </m:r>
                      </m:oMath>
                    </m:oMathPara>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23" name="직사각형 22">
                  <a:extLst>
                    <a:ext uri="{FF2B5EF4-FFF2-40B4-BE49-F238E27FC236}">
                      <a16:creationId xmlns:a16="http://schemas.microsoft.com/office/drawing/2014/main" id="{BA34F0CB-4A0B-4C22-A3E9-26B547B17D86}"/>
                    </a:ext>
                  </a:extLst>
                </p:cNvPr>
                <p:cNvSpPr>
                  <a:spLocks noRot="1" noChangeAspect="1" noMove="1" noResize="1" noEditPoints="1" noAdjustHandles="1" noChangeArrowheads="1" noChangeShapeType="1" noTextEdit="1"/>
                </p:cNvSpPr>
                <p:nvPr/>
              </p:nvSpPr>
              <p:spPr>
                <a:xfrm>
                  <a:off x="3163062" y="3482509"/>
                  <a:ext cx="3280902" cy="358567"/>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xmlns="" id="{1518623D-AD68-440A-ADE2-7CE03D372452}"/>
                    </a:ext>
                  </a:extLst>
                </p:cNvPr>
                <p:cNvSpPr/>
                <p:nvPr/>
              </p:nvSpPr>
              <p:spPr>
                <a:xfrm>
                  <a:off x="3962350" y="2699292"/>
                  <a:ext cx="1733600" cy="32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𝐴</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 − </m:t>
                        </m:r>
                        <m:r>
                          <a:rPr lang="ko-KR" altLang="en-US" sz="1600" i="1"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𝐸</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 =0</m:t>
                        </m:r>
                      </m:oMath>
                    </m:oMathPara>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24" name="직사각형 23">
                  <a:extLst>
                    <a:ext uri="{FF2B5EF4-FFF2-40B4-BE49-F238E27FC236}">
                      <a16:creationId xmlns:a16="http://schemas.microsoft.com/office/drawing/2014/main" id="{1518623D-AD68-440A-ADE2-7CE03D372452}"/>
                    </a:ext>
                  </a:extLst>
                </p:cNvPr>
                <p:cNvSpPr>
                  <a:spLocks noRot="1" noChangeAspect="1" noMove="1" noResize="1" noEditPoints="1" noAdjustHandles="1" noChangeArrowheads="1" noChangeShapeType="1" noTextEdit="1"/>
                </p:cNvSpPr>
                <p:nvPr/>
              </p:nvSpPr>
              <p:spPr>
                <a:xfrm>
                  <a:off x="3962350" y="2699292"/>
                  <a:ext cx="1733600" cy="324325"/>
                </a:xfrm>
                <a:prstGeom prst="rect">
                  <a:avLst/>
                </a:prstGeom>
                <a:blipFill>
                  <a:blip r:embed="rId7"/>
                  <a:stretch>
                    <a:fillRect b="-5660"/>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xmlns="" id="{3E1D097F-C6F3-4D26-B658-D8A4D5AA9CB3}"/>
                    </a:ext>
                  </a:extLst>
                </p:cNvPr>
                <p:cNvSpPr/>
                <p:nvPr/>
              </p:nvSpPr>
              <p:spPr>
                <a:xfrm>
                  <a:off x="4004394" y="5816324"/>
                  <a:ext cx="1872809" cy="3669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ko-KR" sz="1600" i="1" dirty="0">
                            <a:solidFill>
                              <a:prstClr val="black"/>
                            </a:solidFill>
                            <a:latin typeface="Cambria Math" panose="02040503050406030204" pitchFamily="18" charset="0"/>
                            <a:ea typeface="Cambria Math" panose="02040503050406030204" pitchFamily="18" charset="0"/>
                          </a:rPr>
                          <m:t>det</m:t>
                        </m:r>
                        <m:r>
                          <a:rPr lang="ko-KR" altLang="en-US" sz="1600" i="1" dirty="0">
                            <a:solidFill>
                              <a:prstClr val="black"/>
                            </a:solidFill>
                            <a:latin typeface="Cambria Math" panose="02040503050406030204" pitchFamily="18" charset="0"/>
                            <a:ea typeface="Cambria Math" panose="02040503050406030204" pitchFamily="18" charset="0"/>
                          </a:rPr>
                          <m:t>⁡</m:t>
                        </m:r>
                        <m:r>
                          <a:rPr lang="en-US" altLang="ko-KR" sz="1600" dirty="0">
                            <a:solidFill>
                              <a:prstClr val="black"/>
                            </a:solidFill>
                            <a:latin typeface="Cambria Math" panose="02040503050406030204" pitchFamily="18" charset="0"/>
                            <a:ea typeface="Cambria Math" panose="02040503050406030204" pitchFamily="18" charset="0"/>
                          </a:rPr>
                          <m:t>(</m:t>
                        </m:r>
                        <m:r>
                          <m:rPr>
                            <m:sty m:val="p"/>
                          </m:rPr>
                          <a:rPr lang="en-US" altLang="ko-KR" sz="1600" dirty="0">
                            <a:solidFill>
                              <a:prstClr val="black"/>
                            </a:solidFill>
                            <a:latin typeface="Cambria Math" panose="02040503050406030204" pitchFamily="18" charset="0"/>
                            <a:ea typeface="Cambria Math" panose="02040503050406030204" pitchFamily="18" charset="0"/>
                          </a:rPr>
                          <m:t>A</m:t>
                        </m:r>
                        <m: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sty m:val="p"/>
                          </m:rPr>
                          <a:rPr lang="en-US" altLang="ko-KR" sz="1600" dirty="0">
                            <a:solidFill>
                              <a:prstClr val="black"/>
                            </a:solidFill>
                            <a:latin typeface="Cambria Math" panose="02040503050406030204" pitchFamily="18" charset="0"/>
                            <a:ea typeface="Cambria Math" panose="02040503050406030204" pitchFamily="18" charset="0"/>
                          </a:rPr>
                          <m:t>E</m:t>
                        </m:r>
                        <m:r>
                          <a:rPr lang="en-US" altLang="ko-KR" sz="1600" dirty="0">
                            <a:solidFill>
                              <a:prstClr val="black"/>
                            </a:solidFill>
                            <a:latin typeface="Cambria Math" panose="02040503050406030204" pitchFamily="18" charset="0"/>
                            <a:ea typeface="Cambria Math" panose="02040503050406030204" pitchFamily="18" charset="0"/>
                          </a:rPr>
                          <m:t>)=0</m:t>
                        </m:r>
                      </m:oMath>
                    </m:oMathPara>
                  </a14:m>
                  <a:endParaRPr lang="ko-KR" altLang="en-US" dirty="0"/>
                </a:p>
              </p:txBody>
            </p:sp>
          </mc:Choice>
          <mc:Fallback xmlns="">
            <p:sp>
              <p:nvSpPr>
                <p:cNvPr id="22" name="직사각형 21">
                  <a:extLst>
                    <a:ext uri="{FF2B5EF4-FFF2-40B4-BE49-F238E27FC236}">
                      <a16:creationId xmlns:a16="http://schemas.microsoft.com/office/drawing/2014/main" id="{3E1D097F-C6F3-4D26-B658-D8A4D5AA9CB3}"/>
                    </a:ext>
                  </a:extLst>
                </p:cNvPr>
                <p:cNvSpPr>
                  <a:spLocks noRot="1" noChangeAspect="1" noMove="1" noResize="1" noEditPoints="1" noAdjustHandles="1" noChangeArrowheads="1" noChangeShapeType="1" noTextEdit="1"/>
                </p:cNvSpPr>
                <p:nvPr/>
              </p:nvSpPr>
              <p:spPr>
                <a:xfrm>
                  <a:off x="4004394" y="5816324"/>
                  <a:ext cx="1872809" cy="366980"/>
                </a:xfrm>
                <a:prstGeom prst="rect">
                  <a:avLst/>
                </a:prstGeom>
                <a:blipFill>
                  <a:blip r:embed="rId8"/>
                  <a:stretch>
                    <a:fillRect b="-6667"/>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17564821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1290DD46-E4E6-4DFB-AEAD-9F06DBDEB56A}"/>
              </a:ext>
            </a:extLst>
          </p:cNvPr>
          <p:cNvSpPr/>
          <p:nvPr/>
        </p:nvSpPr>
        <p:spPr>
          <a:xfrm flipV="1">
            <a:off x="762000" y="2164080"/>
            <a:ext cx="8473226" cy="10389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xmlns="" id="{D8BF98C4-B566-4812-B5F0-560CFBA969E7}"/>
              </a:ext>
            </a:extLst>
          </p:cNvPr>
          <p:cNvSpPr/>
          <p:nvPr/>
        </p:nvSpPr>
        <p:spPr>
          <a:xfrm>
            <a:off x="602401" y="1782581"/>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order to obtain eigenvalues and eigenvectors, follow the below procedure.</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800100" lvl="1" indent="-342900">
              <a:spcAft>
                <a:spcPts val="400"/>
              </a:spcAft>
              <a:buClr>
                <a:srgbClr val="193EB0"/>
              </a:buClr>
              <a:buFont typeface="+mj-lt"/>
              <a:buAutoNum type="arabicPeriod"/>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Find det(A −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t>
            </a:r>
          </a:p>
          <a:p>
            <a:pPr marL="800100" lvl="1" indent="-342900">
              <a:spcAft>
                <a:spcPts val="400"/>
              </a:spcAft>
              <a:buClr>
                <a:srgbClr val="193EB0"/>
              </a:buClr>
              <a:buFont typeface="+mj-lt"/>
              <a:buAutoNum type="arabicPeriod"/>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root of the obtained characteristic equation becomes the eigenvalue.</a:t>
            </a:r>
          </a:p>
          <a:p>
            <a:pPr marL="800100" lvl="1" indent="-342900">
              <a:spcAft>
                <a:spcPts val="400"/>
              </a:spcAft>
              <a:buClr>
                <a:srgbClr val="193EB0"/>
              </a:buClr>
              <a:buFont typeface="+mj-lt"/>
              <a:buAutoNum type="arabicPeriod"/>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Obtain the eigenvectors by solving for each corresponding eigenvalue "(A − "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"E)x=0."</a:t>
            </a: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3564F7A4-E85B-4F4C-9927-33F30C415ECB}"/>
              </a:ext>
            </a:extLst>
          </p:cNvPr>
          <p:cNvSpPr/>
          <p:nvPr/>
        </p:nvSpPr>
        <p:spPr>
          <a:xfrm>
            <a:off x="46472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Solve for eigenvalues and eigenvectors.</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5123510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17DF3ACC-2420-4610-899F-EDF45165AF89}"/>
              </a:ext>
            </a:extLst>
          </p:cNvPr>
          <p:cNvSpPr/>
          <p:nvPr/>
        </p:nvSpPr>
        <p:spPr>
          <a:xfrm flipV="1">
            <a:off x="1463372" y="2833191"/>
            <a:ext cx="5435268" cy="10278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xmlns="" id="{44766F9C-7FA8-4A50-BB56-06739F915BE7}"/>
              </a:ext>
            </a:extLst>
          </p:cNvPr>
          <p:cNvSpPr/>
          <p:nvPr/>
        </p:nvSpPr>
        <p:spPr>
          <a:xfrm flipV="1">
            <a:off x="1463372" y="1779711"/>
            <a:ext cx="1503348" cy="6284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710184" y="1772816"/>
                <a:ext cx="8632825" cy="2758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SamsungOne 400" panose="020B0503030303020204" pitchFamily="34" charset="0"/>
                    <a:ea typeface="SamsungOne 400" panose="020B0503030303020204" pitchFamily="34"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2</m:t>
                              </m:r>
                            </m:e>
                            <m:e>
                              <m:r>
                                <a:rPr lang="en-US" altLang="ko-KR" sz="1600" i="1">
                                  <a:solidFill>
                                    <a:prstClr val="black"/>
                                  </a:solidFill>
                                  <a:latin typeface="Cambria Math" panose="02040503050406030204" pitchFamily="18" charset="0"/>
                                  <a:ea typeface="Cambria Math" panose="02040503050406030204" pitchFamily="18" charset="0"/>
                                </a:rPr>
                                <m:t>3</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−6</m:t>
                              </m:r>
                            </m:e>
                          </m:mr>
                        </m:m>
                      </m:e>
                    </m:d>
                  </m:oMath>
                </a14:m>
                <a:endParaRPr lang="ko-KR" altLang="en-US" dirty="0">
                  <a:solidFill>
                    <a:prstClr val="black"/>
                  </a:solidFill>
                  <a:latin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solve for the characteristic equation, then solve for the eigenvalues.</a:t>
                </a: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a:t>
                </a:r>
                <a:r>
                  <a:rPr lang="en-US" altLang="ko-KR" sz="1600" dirty="0">
                    <a:solidFill>
                      <a:prstClr val="black"/>
                    </a:solidFill>
                    <a:latin typeface="SamsungOne 400" panose="020B0503030303020204" pitchFamily="34" charset="0"/>
                    <a:ea typeface="SamsungOne 400" panose="020B0503030303020204" pitchFamily="34"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SamsungOne 400" panose="020B0503030303020204" pitchFamily="34" charset="0"/>
                    <a:ea typeface="SamsungOne 400" panose="020B0503030303020204" pitchFamily="34" charset="0"/>
                  </a:rPr>
                  <a:t> E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2</m:t>
                              </m:r>
                            </m:e>
                            <m:e>
                              <m:r>
                                <a:rPr lang="en-US" altLang="ko-KR" sz="1600" i="1">
                                  <a:solidFill>
                                    <a:prstClr val="black"/>
                                  </a:solidFill>
                                  <a:latin typeface="Cambria Math" panose="02040503050406030204" pitchFamily="18" charset="0"/>
                                  <a:ea typeface="Cambria Math" panose="02040503050406030204" pitchFamily="18" charset="0"/>
                                </a:rPr>
                                <m:t>3</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−6</m:t>
                              </m:r>
                            </m:e>
                          </m:mr>
                        </m:m>
                      </m:e>
                    </m:d>
                    <m:r>
                      <a:rPr lang="en-US" altLang="ko-KR" sz="1600" i="1">
                        <a:solidFill>
                          <a:prstClr val="black"/>
                        </a:solidFill>
                        <a:latin typeface="Cambria Math" panose="02040503050406030204" pitchFamily="18" charset="0"/>
                        <a:ea typeface="Cambria Math" panose="02040503050406030204" pitchFamily="18" charset="0"/>
                      </a:rPr>
                      <m:t> −</m:t>
                    </m:r>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a:rPr lang="ko-KR" altLang="en-US" sz="1600" i="1" dirty="0">
                                  <a:solidFill>
                                    <a:prstClr val="black"/>
                                  </a:solidFill>
                                  <a:latin typeface="Cambria Math" panose="02040503050406030204" pitchFamily="18" charset="0"/>
                                </a:rPr>
                                <m:t>𝜆</m:t>
                              </m:r>
                            </m:e>
                            <m:e>
                              <m:r>
                                <a:rPr lang="en-US" altLang="ko-KR" sz="1600" i="1">
                                  <a:solidFill>
                                    <a:prstClr val="black"/>
                                  </a:solidFill>
                                  <a:latin typeface="Cambria Math" panose="02040503050406030204" pitchFamily="18" charset="0"/>
                                  <a:ea typeface="Cambria Math" panose="02040503050406030204" pitchFamily="18" charset="0"/>
                                </a:rPr>
                                <m:t>0</m:t>
                              </m:r>
                            </m:e>
                          </m:mr>
                          <m:mr>
                            <m:e>
                              <m:r>
                                <a:rPr lang="en-US" altLang="ko-KR" sz="1600" i="1">
                                  <a:solidFill>
                                    <a:prstClr val="black"/>
                                  </a:solidFill>
                                  <a:latin typeface="Cambria Math" panose="02040503050406030204" pitchFamily="18" charset="0"/>
                                  <a:ea typeface="Cambria Math" panose="02040503050406030204" pitchFamily="18" charset="0"/>
                                </a:rPr>
                                <m:t>0</m:t>
                              </m:r>
                            </m:e>
                            <m:e>
                              <m:r>
                                <a:rPr lang="ko-KR" altLang="en-US" sz="1600" i="1" dirty="0">
                                  <a:solidFill>
                                    <a:prstClr val="black"/>
                                  </a:solidFill>
                                  <a:latin typeface="Cambria Math" panose="02040503050406030204" pitchFamily="18" charset="0"/>
                                </a:rPr>
                                <m:t>𝜆</m:t>
                              </m:r>
                            </m:e>
                          </m:mr>
                        </m:m>
                      </m:e>
                    </m:d>
                    <m:r>
                      <a:rPr lang="en-US" altLang="ko-KR" sz="1600" i="1">
                        <a:solidFill>
                          <a:prstClr val="black"/>
                        </a:solidFill>
                        <a:latin typeface="Cambria Math" panose="02040503050406030204" pitchFamily="18" charset="0"/>
                        <a:ea typeface="Cambria Math" panose="02040503050406030204" pitchFamily="18" charset="0"/>
                      </a:rPr>
                      <m:t>=</m:t>
                    </m:r>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e>
                            <m:e>
                              <m:r>
                                <a:rPr lang="en-US" altLang="ko-KR" sz="1600" i="1" dirty="0">
                                  <a:solidFill>
                                    <a:prstClr val="black"/>
                                  </a:solidFill>
                                  <a:latin typeface="Cambria Math" panose="02040503050406030204" pitchFamily="18" charset="0"/>
                                  <a:ea typeface="Cambria Math" panose="02040503050406030204" pitchFamily="18" charset="0"/>
                                </a:rPr>
                                <m:t>3</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−6−</m:t>
                              </m:r>
                              <m:r>
                                <a:rPr lang="ko-KR" altLang="en-US" sz="1600" i="1" dirty="0">
                                  <a:solidFill>
                                    <a:prstClr val="black"/>
                                  </a:solidFill>
                                  <a:latin typeface="Cambria Math" panose="02040503050406030204" pitchFamily="18" charset="0"/>
                                </a:rPr>
                                <m:t>𝜆</m:t>
                              </m:r>
                            </m:e>
                          </m:mr>
                        </m:m>
                      </m:e>
                    </m:d>
                  </m:oMath>
                </a14:m>
                <a:endParaRPr lang="en-US" altLang="ko-KR" sz="1600" dirty="0">
                  <a:solidFill>
                    <a:prstClr val="black"/>
                  </a:solidFill>
                  <a:latin typeface="SamsungOne 400" panose="020B0503030303020204" pitchFamily="34" charset="0"/>
                  <a:ea typeface="SamsungOne 400" panose="020B0503030303020204" pitchFamily="34" charset="0"/>
                </a:endParaRPr>
              </a:p>
              <a:p>
                <a:pPr lvl="0" defTabSz="914400" latinLnBrk="1">
                  <a:lnSpc>
                    <a:spcPct val="150000"/>
                  </a:lnSpc>
                </a:pPr>
                <a:r>
                  <a:rPr lang="en-US" altLang="ko-KR" sz="1600" dirty="0">
                    <a:solidFill>
                      <a:prstClr val="black"/>
                    </a:solidFill>
                    <a:latin typeface="SamsungOne 400" panose="020B0503030303020204" pitchFamily="34" charset="0"/>
                    <a:ea typeface="SamsungOne 400" panose="020B0503030303020204" pitchFamily="34" charset="0"/>
                  </a:rPr>
                  <a:t>	</a:t>
                </a:r>
                <a:r>
                  <a:rPr lang="en-US" altLang="ko-KR" sz="1600" dirty="0" err="1">
                    <a:solidFill>
                      <a:prstClr val="black"/>
                    </a:solidFill>
                    <a:latin typeface="SamsungOne 400" panose="020B0503030303020204" pitchFamily="34" charset="0"/>
                    <a:ea typeface="SamsungOne 400" panose="020B0503030303020204" pitchFamily="34" charset="0"/>
                  </a:rPr>
                  <a:t>det</a:t>
                </a:r>
                <a:r>
                  <a:rPr lang="en-US" altLang="ko-KR" sz="1600" dirty="0">
                    <a:solidFill>
                      <a:prstClr val="black"/>
                    </a:solidFill>
                    <a:latin typeface="SamsungOne 400" panose="020B0503030303020204" pitchFamily="34" charset="0"/>
                    <a:ea typeface="SamsungOne 400" panose="020B0503030303020204" pitchFamily="34"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SamsungOne 400" panose="020B0503030303020204" pitchFamily="34" charset="0"/>
                    <a:ea typeface="SamsungOne 400" panose="020B0503030303020204" pitchFamily="34" charset="0"/>
                  </a:rPr>
                  <a:t> E) = (</a:t>
                </a:r>
                <a14:m>
                  <m:oMath xmlns:m="http://schemas.openxmlformats.org/officeDocument/2006/math">
                    <m:r>
                      <m:rPr>
                        <m:brk m:alnAt="7"/>
                      </m:rPr>
                      <a:rPr lang="en-US" altLang="ko-KR" sz="1600" i="1">
                        <a:solidFill>
                          <a:prstClr val="black"/>
                        </a:solidFill>
                        <a:latin typeface="Cambria Math" panose="02040503050406030204" pitchFamily="18" charset="0"/>
                        <a:ea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SamsungOne 400" panose="020B0503030303020204" pitchFamily="34" charset="0"/>
                    <a:ea typeface="SamsungOne 400" panose="020B0503030303020204" pitchFamily="34" charset="0"/>
                  </a:rPr>
                  <a:t>)(</a:t>
                </a: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−6−</m:t>
                    </m:r>
                    <m:r>
                      <a:rPr lang="ko-KR" altLang="en-US" sz="1600" i="1" dirty="0">
                        <a:solidFill>
                          <a:prstClr val="black"/>
                        </a:solidFill>
                        <a:latin typeface="Cambria Math" panose="02040503050406030204" pitchFamily="18" charset="0"/>
                      </a:rPr>
                      <m:t>𝜆</m:t>
                    </m:r>
                    <m:r>
                      <a:rPr lang="en-US" altLang="ko-KR" sz="1600" dirty="0">
                        <a:solidFill>
                          <a:prstClr val="black"/>
                        </a:solidFill>
                        <a:latin typeface="Cambria Math" panose="02040503050406030204" pitchFamily="18" charset="0"/>
                        <a:ea typeface="Cambria Math" panose="02040503050406030204" pitchFamily="18" charset="0"/>
                      </a:rPr>
                      <m:t>) −(3)(3) =  </m:t>
                    </m:r>
                    <m:sSup>
                      <m:sSupPr>
                        <m:ctrlPr>
                          <a:rPr lang="en-US" altLang="ko-KR" sz="1600" i="1" dirty="0">
                            <a:solidFill>
                              <a:prstClr val="black"/>
                            </a:solidFill>
                            <a:latin typeface="Cambria Math" panose="02040503050406030204" pitchFamily="18" charset="0"/>
                            <a:ea typeface="Cambria Math" panose="02040503050406030204" pitchFamily="18" charset="0"/>
                          </a:rPr>
                        </m:ctrlPr>
                      </m:sSupPr>
                      <m:e>
                        <m:r>
                          <a:rPr lang="ko-KR" altLang="en-US" sz="1600" i="1" dirty="0">
                            <a:solidFill>
                              <a:prstClr val="black"/>
                            </a:solidFill>
                            <a:latin typeface="Cambria Math" panose="02040503050406030204" pitchFamily="18" charset="0"/>
                          </a:rPr>
                          <m:t>𝜆</m:t>
                        </m:r>
                      </m:e>
                      <m:sup>
                        <m:r>
                          <a:rPr lang="en-US" altLang="ko-KR" sz="1600" i="1" dirty="0">
                            <a:solidFill>
                              <a:prstClr val="black"/>
                            </a:solidFill>
                            <a:latin typeface="Cambria Math" panose="02040503050406030204" pitchFamily="18" charset="0"/>
                            <a:ea typeface="Cambria Math" panose="02040503050406030204" pitchFamily="18" charset="0"/>
                          </a:rPr>
                          <m:t>2</m:t>
                        </m:r>
                      </m:sup>
                    </m:sSup>
                    <m:r>
                      <a:rPr lang="en-US" altLang="ko-KR" sz="1600" i="1" dirty="0">
                        <a:solidFill>
                          <a:prstClr val="black"/>
                        </a:solidFill>
                        <a:latin typeface="Cambria Math" panose="02040503050406030204" pitchFamily="18" charset="0"/>
                        <a:ea typeface="Cambria Math" panose="02040503050406030204" pitchFamily="18" charset="0"/>
                      </a:rPr>
                      <m:t>+4</m:t>
                    </m:r>
                    <m:r>
                      <a:rPr lang="ko-KR" altLang="en-US" sz="1600" i="1" dirty="0">
                        <a:solidFill>
                          <a:prstClr val="black"/>
                        </a:solidFill>
                        <a:latin typeface="Cambria Math" panose="02040503050406030204" pitchFamily="18" charset="0"/>
                      </a:rPr>
                      <m:t>𝜆</m:t>
                    </m:r>
                    <m:r>
                      <a:rPr lang="en-US" altLang="ko-KR" sz="1600" b="0" i="1" dirty="0" smtClean="0">
                        <a:solidFill>
                          <a:prstClr val="black"/>
                        </a:solidFill>
                        <a:latin typeface="Cambria Math" panose="02040503050406030204" pitchFamily="18" charset="0"/>
                      </a:rPr>
                      <m:t>−21</m:t>
                    </m:r>
                  </m:oMath>
                </a14:m>
                <a:endParaRPr lang="en-US" altLang="ko-KR" sz="1600" dirty="0">
                  <a:solidFill>
                    <a:prstClr val="black"/>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characteristic equation is </a:t>
                </a:r>
                <a14:m>
                  <m:oMath xmlns:m="http://schemas.openxmlformats.org/officeDocument/2006/math">
                    <m:sSup>
                      <m:sSupPr>
                        <m:ctrlPr>
                          <a:rPr lang="en-US" altLang="ko-KR" sz="1300" i="1" dirty="0">
                            <a:solidFill>
                              <a:prstClr val="black"/>
                            </a:solidFill>
                            <a:latin typeface="Cambria Math" panose="02040503050406030204" pitchFamily="18" charset="0"/>
                            <a:ea typeface="Cambria Math" panose="02040503050406030204" pitchFamily="18" charset="0"/>
                          </a:rPr>
                        </m:ctrlPr>
                      </m:sSupPr>
                      <m:e>
                        <m:r>
                          <a:rPr lang="ko-KR" altLang="en-US" sz="1300" i="1" dirty="0">
                            <a:solidFill>
                              <a:prstClr val="black"/>
                            </a:solidFill>
                            <a:latin typeface="Cambria Math" panose="02040503050406030204" pitchFamily="18" charset="0"/>
                          </a:rPr>
                          <m:t>𝜆</m:t>
                        </m:r>
                      </m:e>
                      <m:sup>
                        <m:r>
                          <a:rPr lang="en-US" altLang="ko-KR" sz="1300" i="1" dirty="0">
                            <a:solidFill>
                              <a:prstClr val="black"/>
                            </a:solidFill>
                            <a:latin typeface="Cambria Math" panose="02040503050406030204" pitchFamily="18" charset="0"/>
                            <a:ea typeface="Cambria Math" panose="02040503050406030204" pitchFamily="18" charset="0"/>
                          </a:rPr>
                          <m:t>2</m:t>
                        </m:r>
                      </m:sup>
                    </m:sSup>
                    <m:r>
                      <a:rPr lang="en-US" altLang="ko-KR" sz="1300" i="1" dirty="0">
                        <a:solidFill>
                          <a:prstClr val="black"/>
                        </a:solidFill>
                        <a:latin typeface="Cambria Math" panose="02040503050406030204" pitchFamily="18" charset="0"/>
                        <a:ea typeface="Cambria Math" panose="02040503050406030204" pitchFamily="18" charset="0"/>
                      </a:rPr>
                      <m:t>+4</m:t>
                    </m:r>
                    <m:r>
                      <a:rPr lang="ko-KR" altLang="en-US" sz="1300" i="1" dirty="0">
                        <a:solidFill>
                          <a:prstClr val="black"/>
                        </a:solidFill>
                        <a:latin typeface="Cambria Math" panose="02040503050406030204" pitchFamily="18" charset="0"/>
                      </a:rPr>
                      <m:t>𝜆</m:t>
                    </m:r>
                    <m:r>
                      <a:rPr lang="en-US" altLang="ko-KR" sz="1300" b="0" i="1" dirty="0" smtClean="0">
                        <a:solidFill>
                          <a:prstClr val="black"/>
                        </a:solidFill>
                        <a:latin typeface="Cambria Math" panose="02040503050406030204" pitchFamily="18" charset="0"/>
                      </a:rPr>
                      <m:t>−21</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solve </a:t>
                </a:r>
                <a14:m>
                  <m:oMath xmlns:m="http://schemas.openxmlformats.org/officeDocument/2006/math">
                    <m:sSup>
                      <m:sSup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pPr>
                      <m:e>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e>
                      <m:sup>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+4</m:t>
                    </m:r>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−21</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it becomes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+7)=0. Therefore, the eigenvalues of A are 3 and -7.</a:t>
                </a: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10184" y="1772816"/>
                <a:ext cx="8632825" cy="2758814"/>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7" name="직사각형 16">
            <a:extLst>
              <a:ext uri="{FF2B5EF4-FFF2-40B4-BE49-F238E27FC236}">
                <a16:creationId xmlns:a16="http://schemas.microsoft.com/office/drawing/2014/main" xmlns="" id="{9B133129-FC07-4415-A5A5-DB608648A1A9}"/>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Solve for the characteristic equation and the eigenvalue of the given Matrix A.</a:t>
            </a:r>
          </a:p>
        </p:txBody>
      </p:sp>
    </p:spTree>
    <p:extLst>
      <p:ext uri="{BB962C8B-B14F-4D97-AF65-F5344CB8AC3E}">
        <p14:creationId xmlns:p14="http://schemas.microsoft.com/office/powerpoint/2010/main" val="1670592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944D047C-3BB1-4D23-B7F6-1242A767A9FF}"/>
              </a:ext>
            </a:extLst>
          </p:cNvPr>
          <p:cNvSpPr/>
          <p:nvPr/>
        </p:nvSpPr>
        <p:spPr>
          <a:xfrm flipV="1">
            <a:off x="1423020" y="2754566"/>
            <a:ext cx="5414660" cy="10554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xmlns="" id="{6CBE7D91-29E8-47D4-B002-1297AB239790}"/>
              </a:ext>
            </a:extLst>
          </p:cNvPr>
          <p:cNvSpPr/>
          <p:nvPr/>
        </p:nvSpPr>
        <p:spPr>
          <a:xfrm flipV="1">
            <a:off x="1423020" y="1772815"/>
            <a:ext cx="1472580" cy="5741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710184" y="1772816"/>
                <a:ext cx="8632825" cy="2758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b="0" i="1" smtClean="0">
                                  <a:solidFill>
                                    <a:prstClr val="black"/>
                                  </a:solidFill>
                                  <a:latin typeface="Cambria Math" panose="02040503050406030204" pitchFamily="18" charset="0"/>
                                  <a:ea typeface="Cambria Math" panose="02040503050406030204" pitchFamily="18" charset="0"/>
                                </a:rPr>
                                <m:t>3</m:t>
                              </m:r>
                            </m:e>
                            <m:e>
                              <m:r>
                                <a:rPr lang="en-US" altLang="ko-KR" sz="1600" b="0" i="1" smtClean="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2</m:t>
                              </m:r>
                            </m:e>
                          </m:mr>
                        </m:m>
                      </m:e>
                    </m:d>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solve for the characteristic equation, then solve for the eigenvalues.</a:t>
                </a:r>
              </a:p>
              <a:p>
                <a:pPr lvl="0" defTabSz="914400" latinLnBrk="1">
                  <a:lnSpc>
                    <a:spcPct val="150000"/>
                  </a:lnSpc>
                </a:pPr>
                <a:r>
                  <a:rPr lang="en-US" altLang="ko-KR" sz="1200" dirty="0">
                    <a:solidFill>
                      <a:prstClr val="black"/>
                    </a:solidFill>
                  </a:rPr>
                  <a:t>	</a:t>
                </a:r>
                <a:r>
                  <a:rPr lang="en-US" altLang="ko-KR" sz="1600" dirty="0">
                    <a:solidFill>
                      <a:prstClr val="black"/>
                    </a:solidFill>
                    <a:latin typeface="Cambria Math" panose="02040503050406030204" pitchFamily="18" charset="0"/>
                    <a:ea typeface="Cambria Math" panose="02040503050406030204" pitchFamily="18"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Cambria Math" panose="02040503050406030204" pitchFamily="18" charset="0"/>
                    <a:ea typeface="Cambria Math" panose="02040503050406030204" pitchFamily="18" charset="0"/>
                  </a:rPr>
                  <a:t> E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e>
                            <m:e>
                              <m:r>
                                <a:rPr lang="en-US" altLang="ko-KR" sz="1600" i="1" dirty="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−2−</m:t>
                              </m:r>
                              <m:r>
                                <a:rPr lang="ko-KR" altLang="en-US" sz="1600" i="1" dirty="0">
                                  <a:solidFill>
                                    <a:prstClr val="black"/>
                                  </a:solidFill>
                                  <a:latin typeface="Cambria Math" panose="02040503050406030204" pitchFamily="18" charset="0"/>
                                </a:rPr>
                                <m:t>𝜆</m:t>
                              </m:r>
                            </m:e>
                          </m:mr>
                        </m:m>
                      </m:e>
                    </m:d>
                    <m:r>
                      <a:rPr lang="en-US" altLang="ko-KR" sz="1600" i="1" dirty="0">
                        <a:solidFill>
                          <a:prstClr val="black"/>
                        </a:solidFill>
                        <a:latin typeface="Cambria Math" panose="02040503050406030204" pitchFamily="18" charset="0"/>
                        <a:ea typeface="Cambria Math" panose="02040503050406030204" pitchFamily="18" charset="0"/>
                      </a:rPr>
                      <m:t>=0</m:t>
                    </m:r>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lnSpc>
                    <a:spcPct val="150000"/>
                  </a:lnSpc>
                </a:pPr>
                <a:r>
                  <a:rPr lang="en-US" altLang="ko-KR" sz="1600" dirty="0">
                    <a:solidFill>
                      <a:prstClr val="black"/>
                    </a:solidFill>
                    <a:latin typeface="Cambria Math" panose="02040503050406030204" pitchFamily="18" charset="0"/>
                    <a:ea typeface="Cambria Math" panose="02040503050406030204" pitchFamily="18" charset="0"/>
                  </a:rPr>
                  <a:t>	</a:t>
                </a:r>
                <a:r>
                  <a:rPr lang="en-US" altLang="ko-KR" sz="1600" dirty="0" err="1">
                    <a:solidFill>
                      <a:prstClr val="black"/>
                    </a:solidFill>
                    <a:latin typeface="Cambria Math" panose="02040503050406030204" pitchFamily="18" charset="0"/>
                    <a:ea typeface="Cambria Math" panose="02040503050406030204" pitchFamily="18" charset="0"/>
                  </a:rPr>
                  <a:t>det</a:t>
                </a:r>
                <a:r>
                  <a:rPr lang="en-US" altLang="ko-KR" sz="1600" dirty="0">
                    <a:solidFill>
                      <a:prstClr val="black"/>
                    </a:solidFill>
                    <a:latin typeface="Cambria Math" panose="02040503050406030204" pitchFamily="18" charset="0"/>
                    <a:ea typeface="Cambria Math" panose="02040503050406030204" pitchFamily="18"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Cambria Math" panose="02040503050406030204" pitchFamily="18" charset="0"/>
                    <a:ea typeface="Cambria Math" panose="02040503050406030204" pitchFamily="18" charset="0"/>
                  </a:rPr>
                  <a:t> E) = (</a:t>
                </a:r>
                <a14:m>
                  <m:oMath xmlns:m="http://schemas.openxmlformats.org/officeDocument/2006/math">
                    <m:r>
                      <a:rPr lang="en-US" altLang="ko-KR" sz="1600">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−2−</m:t>
                    </m:r>
                    <m:r>
                      <a:rPr lang="ko-KR" altLang="en-US" sz="1600" i="1" dirty="0">
                        <a:solidFill>
                          <a:prstClr val="black"/>
                        </a:solidFill>
                        <a:latin typeface="Cambria Math" panose="02040503050406030204" pitchFamily="18" charset="0"/>
                      </a:rPr>
                      <m:t>𝜆</m:t>
                    </m:r>
                    <m:r>
                      <a:rPr lang="en-US" altLang="ko-KR" sz="1600" dirty="0">
                        <a:solidFill>
                          <a:prstClr val="black"/>
                        </a:solidFill>
                        <a:latin typeface="Cambria Math" panose="02040503050406030204" pitchFamily="18" charset="0"/>
                        <a:ea typeface="Cambria Math" panose="02040503050406030204" pitchFamily="18" charset="0"/>
                      </a:rPr>
                      <m:t>) −(3)(2) =  </m:t>
                    </m:r>
                    <m:sSup>
                      <m:sSupPr>
                        <m:ctrlPr>
                          <a:rPr lang="en-US" altLang="ko-KR" sz="1600" i="1" dirty="0">
                            <a:solidFill>
                              <a:prstClr val="black"/>
                            </a:solidFill>
                            <a:latin typeface="Cambria Math" panose="02040503050406030204" pitchFamily="18" charset="0"/>
                            <a:ea typeface="Cambria Math" panose="02040503050406030204" pitchFamily="18" charset="0"/>
                          </a:rPr>
                        </m:ctrlPr>
                      </m:sSupPr>
                      <m:e>
                        <m:r>
                          <a:rPr lang="ko-KR" altLang="en-US" sz="1600" i="1" dirty="0">
                            <a:solidFill>
                              <a:prstClr val="black"/>
                            </a:solidFill>
                            <a:latin typeface="Cambria Math" panose="02040503050406030204" pitchFamily="18" charset="0"/>
                          </a:rPr>
                          <m:t>𝜆</m:t>
                        </m:r>
                      </m:e>
                      <m:sup>
                        <m:r>
                          <a:rPr lang="en-US" altLang="ko-KR" sz="1600" i="1" dirty="0">
                            <a:solidFill>
                              <a:prstClr val="black"/>
                            </a:solidFill>
                            <a:latin typeface="Cambria Math" panose="02040503050406030204" pitchFamily="18" charset="0"/>
                            <a:ea typeface="Cambria Math" panose="02040503050406030204" pitchFamily="18" charset="0"/>
                          </a:rPr>
                          <m:t>2</m:t>
                        </m:r>
                      </m:sup>
                    </m:sSup>
                    <m:r>
                      <a:rPr lang="en-US" altLang="ko-KR" sz="1600" i="1" dirty="0">
                        <a:solidFill>
                          <a:prstClr val="black"/>
                        </a:solidFill>
                        <a:latin typeface="Cambria Math" panose="02040503050406030204" pitchFamily="18" charset="0"/>
                        <a:ea typeface="Cambria Math" panose="02040503050406030204" pitchFamily="18" charset="0"/>
                      </a:rPr>
                      <m:t> −</m:t>
                    </m:r>
                    <m:r>
                      <a:rPr lang="ko-KR" altLang="en-US" sz="1600" i="1" dirty="0">
                        <a:solidFill>
                          <a:prstClr val="black"/>
                        </a:solidFill>
                        <a:latin typeface="Cambria Math" panose="02040503050406030204" pitchFamily="18" charset="0"/>
                      </a:rPr>
                      <m:t>𝜆</m:t>
                    </m:r>
                    <m:r>
                      <a:rPr lang="en-US" altLang="ko-KR" sz="1600" dirty="0">
                        <a:solidFill>
                          <a:prstClr val="black"/>
                        </a:solidFill>
                        <a:latin typeface="Cambria Math" panose="02040503050406030204" pitchFamily="18" charset="0"/>
                        <a:ea typeface="Cambria Math" panose="02040503050406030204" pitchFamily="18" charset="0"/>
                      </a:rPr>
                      <m:t> −12</m:t>
                    </m:r>
                  </m:oMath>
                </a14:m>
                <a:r>
                  <a:rPr lang="en-US" altLang="ko-KR" sz="1600" dirty="0">
                    <a:solidFill>
                      <a:prstClr val="black"/>
                    </a:solidFill>
                    <a:latin typeface="Cambria Math" panose="02040503050406030204" pitchFamily="18" charset="0"/>
                    <a:ea typeface="Cambria Math" panose="02040503050406030204" pitchFamily="18" charset="0"/>
                  </a:rPr>
                  <a:t> </a:t>
                </a: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characteristic equation is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dirty="0">
                            <a:solidFill>
                              <a:prstClr val="black"/>
                            </a:solidFill>
                            <a:latin typeface="Cambria Math" panose="02040503050406030204" pitchFamily="18" charset="0"/>
                            <a:ea typeface="Cambria Math" panose="02040503050406030204" pitchFamily="18" charset="0"/>
                          </a:rPr>
                        </m:ctrlPr>
                      </m:sSupPr>
                      <m:e>
                        <m:r>
                          <a:rPr lang="ko-KR" altLang="en-US" sz="1300" i="1" dirty="0">
                            <a:solidFill>
                              <a:prstClr val="black"/>
                            </a:solidFill>
                            <a:latin typeface="Cambria Math" panose="02040503050406030204" pitchFamily="18" charset="0"/>
                          </a:rPr>
                          <m:t>𝜆</m:t>
                        </m:r>
                      </m:e>
                      <m:sup>
                        <m:r>
                          <a:rPr lang="en-US" altLang="ko-KR" sz="1300" i="1" dirty="0">
                            <a:solidFill>
                              <a:prstClr val="black"/>
                            </a:solidFill>
                            <a:latin typeface="Cambria Math" panose="02040503050406030204" pitchFamily="18" charset="0"/>
                            <a:ea typeface="Cambria Math" panose="02040503050406030204" pitchFamily="18" charset="0"/>
                          </a:rPr>
                          <m:t>2</m:t>
                        </m:r>
                      </m:sup>
                    </m:sSup>
                    <m:r>
                      <a:rPr lang="en-US" altLang="ko-KR" sz="1300" i="1" dirty="0">
                        <a:solidFill>
                          <a:prstClr val="black"/>
                        </a:solidFill>
                        <a:latin typeface="Cambria Math" panose="02040503050406030204" pitchFamily="18" charset="0"/>
                        <a:ea typeface="Cambria Math" panose="02040503050406030204" pitchFamily="18" charset="0"/>
                      </a:rPr>
                      <m:t>+</m:t>
                    </m:r>
                    <m:r>
                      <a:rPr lang="ko-KR" altLang="en-US" sz="1300" i="1" dirty="0">
                        <a:solidFill>
                          <a:prstClr val="black"/>
                        </a:solidFill>
                        <a:latin typeface="Cambria Math" panose="02040503050406030204" pitchFamily="18" charset="0"/>
                      </a:rPr>
                      <m:t>𝜆</m:t>
                    </m:r>
                    <m:r>
                      <a:rPr lang="en-US" altLang="ko-KR" sz="1300" b="0" i="1" dirty="0" smtClean="0">
                        <a:solidFill>
                          <a:prstClr val="black"/>
                        </a:solidFill>
                        <a:latin typeface="Cambria Math" panose="02040503050406030204" pitchFamily="18" charset="0"/>
                      </a:rPr>
                      <m:t>−12</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solve </a:t>
                </a:r>
                <a14:m>
                  <m:oMath xmlns:m="http://schemas.openxmlformats.org/officeDocument/2006/math">
                    <m:sSup>
                      <m:sSup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pPr>
                      <m:e>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e>
                      <m:sup>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−12=0,</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becomes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+3)=0. Therefore, the eigenvalues of matrix A are 4 and -3.</a:t>
                </a: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10184" y="1772816"/>
                <a:ext cx="8632825" cy="2758814"/>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F8AF1724-0021-4078-B8EE-3A80DF958C97}"/>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Solve for the eigenvalue and the corresponding eigenvector of Matrix A. </a:t>
            </a:r>
          </a:p>
        </p:txBody>
      </p:sp>
    </p:spTree>
    <p:extLst>
      <p:ext uri="{BB962C8B-B14F-4D97-AF65-F5344CB8AC3E}">
        <p14:creationId xmlns:p14="http://schemas.microsoft.com/office/powerpoint/2010/main" val="3619540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Introduction</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2" name="직사각형 11">
            <a:extLst>
              <a:ext uri="{FF2B5EF4-FFF2-40B4-BE49-F238E27FC236}">
                <a16:creationId xmlns:a16="http://schemas.microsoft.com/office/drawing/2014/main" xmlns="" id="{54D0BFFD-3B54-494F-B72B-17162E0FD6E5}"/>
              </a:ext>
            </a:extLst>
          </p:cNvPr>
          <p:cNvSpPr/>
          <p:nvPr/>
        </p:nvSpPr>
        <p:spPr>
          <a:xfrm>
            <a:off x="1054112" y="3870028"/>
            <a:ext cx="3969308"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Installing Anaconda for Python</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1.2. Intro to Mathematics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1.3. Mathematical Symbols</a:t>
            </a:r>
          </a:p>
        </p:txBody>
      </p:sp>
    </p:spTree>
    <p:extLst>
      <p:ext uri="{BB962C8B-B14F-4D97-AF65-F5344CB8AC3E}">
        <p14:creationId xmlns:p14="http://schemas.microsoft.com/office/powerpoint/2010/main" val="14398723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6683D959-8446-4884-A113-C865F5CE97A6}"/>
              </a:ext>
            </a:extLst>
          </p:cNvPr>
          <p:cNvSpPr/>
          <p:nvPr/>
        </p:nvSpPr>
        <p:spPr>
          <a:xfrm flipV="1">
            <a:off x="1400264" y="2780927"/>
            <a:ext cx="5135324" cy="2035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xmlns="" id="{A65039C1-5E8D-44B1-865A-1CB26297C638}"/>
              </a:ext>
            </a:extLst>
          </p:cNvPr>
          <p:cNvSpPr/>
          <p:nvPr/>
        </p:nvSpPr>
        <p:spPr>
          <a:xfrm flipV="1">
            <a:off x="1423020" y="1772815"/>
            <a:ext cx="1472580" cy="5741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710184" y="1772816"/>
                <a:ext cx="8632825" cy="326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b="0" i="1" smtClean="0">
                                  <a:solidFill>
                                    <a:prstClr val="black"/>
                                  </a:solidFill>
                                  <a:latin typeface="Cambria Math" panose="02040503050406030204" pitchFamily="18" charset="0"/>
                                  <a:ea typeface="Cambria Math" panose="02040503050406030204" pitchFamily="18" charset="0"/>
                                </a:rPr>
                                <m:t>3</m:t>
                              </m:r>
                            </m:e>
                            <m:e>
                              <m:r>
                                <a:rPr lang="en-US" altLang="ko-KR" sz="1600" b="0" i="1" smtClean="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2</m:t>
                              </m:r>
                            </m:e>
                          </m:mr>
                        </m:m>
                      </m:e>
                    </m:d>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In order to obtain the eigenvector corresponding to eigenvalue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 solve for (A-4E)x=0. Then,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lnSpc>
                    <a:spcPct val="150000"/>
                  </a:lnSpc>
                </a:pPr>
                <a:r>
                  <a:rPr lang="en-US" altLang="ko-KR" sz="1200" dirty="0">
                    <a:solidFill>
                      <a:prstClr val="black"/>
                    </a:solidFill>
                  </a:rPr>
                  <a:t>	</a:t>
                </a:r>
                <a14:m>
                  <m:oMath xmlns:m="http://schemas.openxmlformats.org/officeDocument/2006/math">
                    <m:d>
                      <m:dPr>
                        <m:begChr m:val="["/>
                        <m:endChr m:val="]"/>
                        <m:ctrlPr>
                          <a:rPr lang="en-US" altLang="ko-KR" sz="14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400" i="1">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−4</m:t>
                              </m:r>
                            </m:e>
                            <m:e>
                              <m:r>
                                <a:rPr lang="en-US" altLang="ko-KR" sz="1400" i="1" dirty="0">
                                  <a:solidFill>
                                    <a:prstClr val="black"/>
                                  </a:solidFill>
                                  <a:latin typeface="Cambria Math" panose="02040503050406030204" pitchFamily="18" charset="0"/>
                                  <a:ea typeface="Cambria Math" panose="02040503050406030204" pitchFamily="18" charset="0"/>
                                </a:rPr>
                                <m:t>2</m:t>
                              </m:r>
                            </m:e>
                          </m:mr>
                          <m:mr>
                            <m:e>
                              <m:r>
                                <a:rPr lang="en-US" altLang="ko-KR" sz="1400" i="1">
                                  <a:solidFill>
                                    <a:prstClr val="black"/>
                                  </a:solidFill>
                                  <a:latin typeface="Cambria Math" panose="02040503050406030204" pitchFamily="18" charset="0"/>
                                  <a:ea typeface="Cambria Math" panose="02040503050406030204" pitchFamily="18" charset="0"/>
                                </a:rPr>
                                <m:t>3</m:t>
                              </m:r>
                            </m:e>
                            <m:e>
                              <m:r>
                                <a:rPr lang="en-US" altLang="ko-KR" sz="1400" i="1">
                                  <a:solidFill>
                                    <a:prstClr val="black"/>
                                  </a:solidFill>
                                  <a:latin typeface="Cambria Math" panose="02040503050406030204" pitchFamily="18" charset="0"/>
                                  <a:ea typeface="Cambria Math" panose="02040503050406030204" pitchFamily="18" charset="0"/>
                                </a:rPr>
                                <m:t>−2−4</m:t>
                              </m:r>
                            </m:e>
                          </m:mr>
                        </m:m>
                      </m:e>
                    </m:d>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e>
                          </m:m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e>
                          </m:mr>
                        </m:m>
                      </m:e>
                    </m:d>
                  </m:oMath>
                </a14:m>
                <a:r>
                  <a:rPr lang="en-US" altLang="ko-KR" sz="1400"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dirty="0">
                                  <a:solidFill>
                                    <a:prstClr val="black"/>
                                  </a:solidFill>
                                  <a:latin typeface="Cambria Math" panose="02040503050406030204" pitchFamily="18" charset="0"/>
                                  <a:ea typeface="Cambria Math" panose="02040503050406030204" pitchFamily="18" charset="0"/>
                                </a:rPr>
                                <m:t>0</m:t>
                              </m:r>
                            </m:e>
                          </m:mr>
                          <m:mr>
                            <m:e>
                              <m:r>
                                <a:rPr lang="en-US" altLang="ko-KR" sz="1400" i="1" dirty="0">
                                  <a:solidFill>
                                    <a:prstClr val="black"/>
                                  </a:solidFill>
                                  <a:latin typeface="Cambria Math" panose="02040503050406030204" pitchFamily="18" charset="0"/>
                                  <a:ea typeface="Cambria Math" panose="02040503050406030204" pitchFamily="18" charset="0"/>
                                </a:rPr>
                                <m:t>0</m:t>
                              </m:r>
                            </m:e>
                          </m:mr>
                        </m:m>
                      </m:e>
                    </m:d>
                    <m:r>
                      <a:rPr lang="en-US" altLang="ko-KR" sz="1400" i="1" dirty="0">
                        <a:solidFill>
                          <a:prstClr val="black"/>
                        </a:solidFill>
                        <a:latin typeface="Cambria Math" panose="02040503050406030204" pitchFamily="18" charset="0"/>
                        <a:ea typeface="Cambria Math" panose="02040503050406030204" pitchFamily="18" charset="0"/>
                      </a:rPr>
                      <m:t>   </m:t>
                    </m:r>
                  </m:oMath>
                </a14:m>
                <a:endParaRPr lang="en-US" altLang="ko-KR" sz="1400" dirty="0">
                  <a:solidFill>
                    <a:prstClr val="black"/>
                  </a:solidFill>
                  <a:latin typeface="SamsungOne 400" panose="020B0503030303020204" pitchFamily="34" charset="0"/>
                  <a:ea typeface="SamsungOne 400" panose="020B0503030303020204" pitchFamily="34" charset="0"/>
                </a:endParaRPr>
              </a:p>
              <a:p>
                <a:pPr lvl="0" defTabSz="914400" latinLnBrk="1">
                  <a:lnSpc>
                    <a:spcPct val="150000"/>
                  </a:lnSpc>
                </a:pPr>
                <a:r>
                  <a:rPr lang="en-US" altLang="ko-KR" sz="14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dirty="0">
                    <a:solidFill>
                      <a:prstClr val="black"/>
                    </a:solidFill>
                    <a:latin typeface="SamsungOne 400" panose="020B0503030303020204" pitchFamily="34" charset="0"/>
                    <a:ea typeface="SamsungOne 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dirty="0">
                    <a:solidFill>
                      <a:prstClr val="black"/>
                    </a:solidFill>
                    <a:latin typeface="SamsungOne 400" panose="020B0503030303020204" pitchFamily="34" charset="0"/>
                    <a:ea typeface="SamsungOne 400" panose="020B0503030303020204" pitchFamily="34" charset="0"/>
                  </a:rPr>
                  <a:t>   </a:t>
                </a:r>
              </a:p>
              <a:p>
                <a:pPr lvl="0" defTabSz="914400" latinLnBrk="1">
                  <a:lnSpc>
                    <a:spcPct val="150000"/>
                  </a:lnSpc>
                </a:pPr>
                <a:r>
                  <a:rPr lang="en-US" altLang="ko-KR" sz="14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400" dirty="0">
                        <a:solidFill>
                          <a:prstClr val="black"/>
                        </a:solidFill>
                        <a:latin typeface="Cambria Math" panose="02040503050406030204" pitchFamily="18" charset="0"/>
                        <a:ea typeface="Cambria Math" panose="02040503050406030204" pitchFamily="18" charset="0"/>
                      </a:rPr>
                      <m:t>3</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r>
                      <a:rPr lang="en-US" altLang="ko-KR" sz="1400" dirty="0">
                        <a:solidFill>
                          <a:prstClr val="black"/>
                        </a:solidFill>
                        <a:latin typeface="Cambria Math" panose="02040503050406030204" pitchFamily="18" charset="0"/>
                        <a:ea typeface="Cambria Math" panose="02040503050406030204" pitchFamily="18" charset="0"/>
                      </a:rPr>
                      <m:t>6</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dirty="0">
                    <a:solidFill>
                      <a:prstClr val="black"/>
                    </a:solidFill>
                    <a:latin typeface="SamsungOne 400" panose="020B0503030303020204" pitchFamily="34" charset="0"/>
                    <a:ea typeface="SamsungOne 400" panose="020B0503030303020204" pitchFamily="34" charset="0"/>
                  </a:rPr>
                  <a:t> </a:t>
                </a:r>
              </a:p>
              <a:p>
                <a:pPr lvl="0" defTabSz="914400" latinLnBrk="1">
                  <a:lnSpc>
                    <a:spcPct val="150000"/>
                  </a:lnSpc>
                </a:pPr>
                <a:r>
                  <a:rPr lang="en-US" altLang="ko-KR" sz="1400" dirty="0">
                    <a:solidFill>
                      <a:prstClr val="black"/>
                    </a:solidFill>
                    <a:latin typeface="SamsungOne 400" panose="020B0503030303020204" pitchFamily="34" charset="0"/>
                    <a:ea typeface="SamsungOne 400" panose="020B0503030303020204" pitchFamily="34" charset="0"/>
                  </a:rPr>
                  <a:t>	Since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dirty="0">
                    <a:solidFill>
                      <a:prstClr val="black"/>
                    </a:solidFill>
                    <a:latin typeface="SamsungOne 400" panose="020B0503030303020204" pitchFamily="34" charset="0"/>
                    <a:ea typeface="SamsungOne 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b="0" i="0" dirty="0" smtClean="0">
                        <a:solidFill>
                          <a:prstClr val="black"/>
                        </a:solidFill>
                        <a:latin typeface="Cambria Math" panose="02040503050406030204" pitchFamily="18" charset="0"/>
                        <a:ea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if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oMath>
                </a14:m>
                <a:r>
                  <a:rPr lang="en-US" altLang="ko-KR" sz="1300" dirty="0">
                    <a:solidFill>
                      <a:prstClr val="black"/>
                    </a:solidFill>
                    <a:latin typeface="SamsungOne 400" panose="020B0503030303020204" pitchFamily="34" charset="0"/>
                    <a:ea typeface="SamsungOne 400" panose="020B0503030303020204" pitchFamily="34" charset="0"/>
                  </a:rPr>
                  <a:t> is 1, it becomes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=2</m:t>
                    </m:r>
                  </m:oMath>
                </a14:m>
                <a:r>
                  <a:rPr lang="en-US" altLang="ko-KR" sz="1300" dirty="0">
                    <a:solidFill>
                      <a:prstClr val="black"/>
                    </a:solidFill>
                    <a:latin typeface="SamsungOne 400" panose="020B0503030303020204" pitchFamily="34" charset="0"/>
                    <a:ea typeface="SamsungOne 400" panose="020B0503030303020204" pitchFamily="34" charset="0"/>
                  </a:rPr>
                  <a:t>. </a:t>
                </a: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Therefore, the eigenvector corresponding to eigenvalue </a:t>
                </a:r>
                <a14:m>
                  <m:oMath xmlns:m="http://schemas.openxmlformats.org/officeDocument/2006/math">
                    <m:r>
                      <m:rPr>
                        <m:sty m:val="p"/>
                      </m:rPr>
                      <a:rPr lang="ko-KR" altLang="en-US" sz="1400" i="0" dirty="0">
                        <a:solidFill>
                          <a:prstClr val="black"/>
                        </a:solidFill>
                        <a:latin typeface="Cambria Math" panose="02040503050406030204" pitchFamily="18" charset="0"/>
                        <a:ea typeface="Cambria Math" panose="02040503050406030204" pitchFamily="18" charset="0"/>
                      </a:rPr>
                      <m:t>λ</m:t>
                    </m:r>
                  </m:oMath>
                </a14:m>
                <a:r>
                  <a:rPr lang="en-US" altLang="ko-KR" sz="1400" dirty="0">
                    <a:solidFill>
                      <a:prstClr val="black"/>
                    </a:solidFill>
                    <a:latin typeface="SamsungOne 400" panose="020B0503030303020204" pitchFamily="34" charset="0"/>
                    <a:ea typeface="SamsungOne 400" panose="020B0503030303020204" pitchFamily="34" charset="0"/>
                  </a:rPr>
                  <a:t>=4</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is</m:t>
                    </m:r>
                    <m:d>
                      <m:dPr>
                        <m:begChr m:val="["/>
                        <m:endChr m:val="]"/>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1</m:t>
                              </m:r>
                            </m:e>
                          </m:mr>
                        </m:m>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10184" y="1772816"/>
                <a:ext cx="8632825" cy="3265619"/>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AD8AB869-F559-40CE-AF3B-0E15C13BCFD3}"/>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Solve for the eigenvalue and the corresponding eigenvector of Matrix A. </a:t>
            </a:r>
          </a:p>
        </p:txBody>
      </p:sp>
    </p:spTree>
    <p:extLst>
      <p:ext uri="{BB962C8B-B14F-4D97-AF65-F5344CB8AC3E}">
        <p14:creationId xmlns:p14="http://schemas.microsoft.com/office/powerpoint/2010/main" val="15578322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6DDFCF7E-9871-42DE-A533-4B3DB339E8C8}"/>
              </a:ext>
            </a:extLst>
          </p:cNvPr>
          <p:cNvSpPr/>
          <p:nvPr/>
        </p:nvSpPr>
        <p:spPr>
          <a:xfrm flipV="1">
            <a:off x="1400264" y="2780927"/>
            <a:ext cx="5419636" cy="28070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xmlns="" id="{1EFDCF51-07CB-4D4F-A3D9-7FFDDE4E5B0F}"/>
              </a:ext>
            </a:extLst>
          </p:cNvPr>
          <p:cNvSpPr/>
          <p:nvPr/>
        </p:nvSpPr>
        <p:spPr>
          <a:xfrm flipV="1">
            <a:off x="1423020" y="1772815"/>
            <a:ext cx="1472580" cy="5741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710184" y="1772816"/>
                <a:ext cx="8632825" cy="3992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b="0" i="1" smtClean="0">
                                  <a:solidFill>
                                    <a:prstClr val="black"/>
                                  </a:solidFill>
                                  <a:latin typeface="Cambria Math" panose="02040503050406030204" pitchFamily="18" charset="0"/>
                                  <a:ea typeface="Cambria Math" panose="02040503050406030204" pitchFamily="18" charset="0"/>
                                </a:rPr>
                                <m:t>3</m:t>
                              </m:r>
                            </m:e>
                            <m:e>
                              <m:r>
                                <a:rPr lang="en-US" altLang="ko-KR" sz="1600" b="0" i="1" smtClean="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2</m:t>
                              </m:r>
                            </m:e>
                          </m:mr>
                        </m:m>
                      </m:e>
                    </m:d>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In order to obtain the eigenvector corresponding to eigenvalue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-3, solve for (A-(-3)E)x=0. Then,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defTabSz="914400" latinLnBrk="1">
                  <a:lnSpc>
                    <a:spcPct val="150000"/>
                  </a:lnSpc>
                </a:pPr>
                <a:r>
                  <a:rPr lang="en-US" altLang="ko-KR" sz="1200" dirty="0">
                    <a:solidFill>
                      <a:prstClr val="black"/>
                    </a:solidFill>
                  </a:rPr>
                  <a:t>	</a:t>
                </a:r>
                <a14:m>
                  <m:oMath xmlns:m="http://schemas.openxmlformats.org/officeDocument/2006/math">
                    <m:d>
                      <m:dPr>
                        <m:begChr m:val="["/>
                        <m:endChr m:val="]"/>
                        <m:ctrlPr>
                          <a:rPr lang="en-US" altLang="ko-KR" sz="14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400" i="1">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−(−3)</m:t>
                              </m:r>
                            </m:e>
                            <m:e>
                              <m:r>
                                <a:rPr lang="en-US" altLang="ko-KR" sz="1400" i="1" dirty="0">
                                  <a:solidFill>
                                    <a:prstClr val="black"/>
                                  </a:solidFill>
                                  <a:latin typeface="Cambria Math" panose="02040503050406030204" pitchFamily="18" charset="0"/>
                                  <a:ea typeface="Cambria Math" panose="02040503050406030204" pitchFamily="18" charset="0"/>
                                </a:rPr>
                                <m:t>2</m:t>
                              </m:r>
                            </m:e>
                          </m:mr>
                          <m:mr>
                            <m:e>
                              <m:r>
                                <a:rPr lang="en-US" altLang="ko-KR" sz="1400" i="1">
                                  <a:solidFill>
                                    <a:prstClr val="black"/>
                                  </a:solidFill>
                                  <a:latin typeface="Cambria Math" panose="02040503050406030204" pitchFamily="18" charset="0"/>
                                  <a:ea typeface="Cambria Math" panose="02040503050406030204" pitchFamily="18" charset="0"/>
                                </a:rPr>
                                <m:t>3</m:t>
                              </m:r>
                            </m:e>
                            <m:e>
                              <m:r>
                                <a:rPr lang="en-US" altLang="ko-KR" sz="1400" i="1">
                                  <a:solidFill>
                                    <a:prstClr val="black"/>
                                  </a:solidFill>
                                  <a:latin typeface="Cambria Math" panose="02040503050406030204" pitchFamily="18" charset="0"/>
                                  <a:ea typeface="Cambria Math" panose="02040503050406030204" pitchFamily="18" charset="0"/>
                                </a:rPr>
                                <m:t>−2−(−3)</m:t>
                              </m:r>
                            </m:e>
                          </m:mr>
                        </m:m>
                      </m:e>
                    </m:d>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e>
                          </m:m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e>
                          </m:mr>
                        </m:m>
                      </m:e>
                    </m:d>
                  </m:oMath>
                </a14:m>
                <a:r>
                  <a:rPr lang="en-US" altLang="ko-KR" sz="1400" i="1"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dirty="0">
                                  <a:solidFill>
                                    <a:prstClr val="black"/>
                                  </a:solidFill>
                                  <a:latin typeface="Cambria Math" panose="02040503050406030204" pitchFamily="18" charset="0"/>
                                  <a:ea typeface="Cambria Math" panose="02040503050406030204" pitchFamily="18" charset="0"/>
                                </a:rPr>
                                <m:t>0</m:t>
                              </m:r>
                            </m:e>
                          </m:mr>
                          <m:mr>
                            <m:e>
                              <m:r>
                                <a:rPr lang="en-US" altLang="ko-KR" sz="1400" i="1" dirty="0">
                                  <a:solidFill>
                                    <a:prstClr val="black"/>
                                  </a:solidFill>
                                  <a:latin typeface="Cambria Math" panose="02040503050406030204" pitchFamily="18" charset="0"/>
                                  <a:ea typeface="Cambria Math" panose="02040503050406030204" pitchFamily="18" charset="0"/>
                                </a:rPr>
                                <m:t>0</m:t>
                              </m:r>
                            </m:e>
                          </m:mr>
                        </m:m>
                      </m:e>
                    </m:d>
                    <m:r>
                      <a:rPr lang="en-US" altLang="ko-KR" sz="1400" i="1" dirty="0">
                        <a:solidFill>
                          <a:prstClr val="black"/>
                        </a:solidFill>
                        <a:latin typeface="Cambria Math" panose="02040503050406030204" pitchFamily="18" charset="0"/>
                        <a:ea typeface="Cambria Math" panose="02040503050406030204" pitchFamily="18" charset="0"/>
                      </a:rPr>
                      <m:t>   </m:t>
                    </m:r>
                  </m:oMath>
                </a14:m>
                <a:endParaRPr lang="en-US" altLang="ko-KR" sz="1400" i="1" dirty="0">
                  <a:solidFill>
                    <a:prstClr val="black"/>
                  </a:solidFill>
                  <a:latin typeface="SamsungOne 400" panose="020B0503030303020204" pitchFamily="34" charset="0"/>
                  <a:ea typeface="SamsungOne 400" panose="020B0503030303020204" pitchFamily="34" charset="0"/>
                </a:endParaRPr>
              </a:p>
              <a:p>
                <a:pPr defTabSz="914400" latinLnBrk="1">
                  <a:lnSpc>
                    <a:spcPct val="150000"/>
                  </a:lnSpc>
                </a:pPr>
                <a:r>
                  <a:rPr lang="en-US" altLang="ko-KR" sz="1400" i="1"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6</m:t>
                        </m:r>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i="1" dirty="0">
                    <a:solidFill>
                      <a:prstClr val="black"/>
                    </a:solidFill>
                    <a:latin typeface="SamsungOne 400" panose="020B0503030303020204" pitchFamily="34" charset="0"/>
                    <a:ea typeface="SamsungOne 400" panose="020B0503030303020204" pitchFamily="34" charset="0"/>
                  </a:rPr>
                  <a:t>   </a:t>
                </a:r>
              </a:p>
              <a:p>
                <a:pPr defTabSz="914400" latinLnBrk="1">
                  <a:lnSpc>
                    <a:spcPct val="150000"/>
                  </a:lnSpc>
                </a:pPr>
                <a:r>
                  <a:rPr lang="en-US" altLang="ko-KR" sz="1400" i="1"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400" i="1" dirty="0">
                        <a:solidFill>
                          <a:prstClr val="black"/>
                        </a:solidFill>
                        <a:latin typeface="Cambria Math" panose="02040503050406030204" pitchFamily="18" charset="0"/>
                        <a:ea typeface="Cambria Math" panose="02040503050406030204" pitchFamily="18" charset="0"/>
                      </a:rPr>
                      <m:t>3</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i="1" dirty="0">
                    <a:solidFill>
                      <a:prstClr val="black"/>
                    </a:solidFill>
                    <a:latin typeface="SamsungOne 400" panose="020B0503030303020204" pitchFamily="34" charset="0"/>
                    <a:ea typeface="SamsungOne 400" panose="020B0503030303020204" pitchFamily="34" charset="0"/>
                  </a:rPr>
                  <a:t> </a:t>
                </a:r>
              </a:p>
              <a:p>
                <a:pPr defTabSz="914400" latinLnBrk="1">
                  <a:lnSpc>
                    <a:spcPct val="150000"/>
                  </a:lnSpc>
                </a:pPr>
                <a:r>
                  <a:rPr lang="en-US" altLang="ko-KR" sz="1400" i="1"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400" i="1" dirty="0">
                        <a:solidFill>
                          <a:prstClr val="black"/>
                        </a:solidFill>
                        <a:latin typeface="Cambria Math" panose="02040503050406030204" pitchFamily="18" charset="0"/>
                        <a:ea typeface="Cambria Math" panose="02040503050406030204" pitchFamily="18" charset="0"/>
                      </a:rPr>
                      <m:t>6</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a:t>
                </a:r>
              </a:p>
              <a:p>
                <a:pPr defTabSz="914400" latinLnBrk="1">
                  <a:lnSpc>
                    <a:spcPct val="150000"/>
                  </a:lnSpc>
                </a:pPr>
                <a:r>
                  <a:rPr lang="en-US" altLang="ko-KR" sz="1400" i="1"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r>
                      <a:rPr lang="en-US" altLang="ko-KR" sz="1400" i="1" dirty="0">
                        <a:solidFill>
                          <a:prstClr val="black"/>
                        </a:solidFill>
                        <a:latin typeface="Cambria Math" panose="02040503050406030204" pitchFamily="18" charset="0"/>
                        <a:ea typeface="Cambria Math" panose="02040503050406030204" pitchFamily="18" charset="0"/>
                      </a:rPr>
                      <m:t>3</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endParaRPr lang="en-US" altLang="ko-KR" sz="1400" i="1" dirty="0">
                  <a:solidFill>
                    <a:prstClr val="black"/>
                  </a:solidFill>
                  <a:latin typeface="SamsungOne 400" panose="020B0503030303020204" pitchFamily="34" charset="0"/>
                  <a:ea typeface="SamsungOne 400" panose="020B0503030303020204" pitchFamily="34" charset="0"/>
                </a:endParaRP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m:rPr>
                        <m:sty m:val="p"/>
                      </m:rPr>
                      <a:rPr lang="en-US" altLang="ko-KR" sz="1400" b="0" i="0" dirty="0" smtClean="0">
                        <a:solidFill>
                          <a:prstClr val="black"/>
                        </a:solidFill>
                        <a:latin typeface="Cambria Math" panose="02040503050406030204" pitchFamily="18" charset="0"/>
                        <a:ea typeface="Cambria Math" panose="02040503050406030204" pitchFamily="18" charset="0"/>
                      </a:rPr>
                      <m:t>If</m:t>
                    </m:r>
                    <m:r>
                      <a:rPr lang="en-US" altLang="ko-KR" sz="1400" b="0" i="0" dirty="0" smtClean="0">
                        <a:solidFill>
                          <a:prstClr val="black"/>
                        </a:solidFill>
                        <a:latin typeface="Cambria Math" panose="02040503050406030204" pitchFamily="18" charset="0"/>
                        <a:ea typeface="Cambria Math" panose="02040503050406030204" pitchFamily="18" charset="0"/>
                      </a:rPr>
                      <m:t> </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r>
                      <a:rPr lang="en-US" altLang="ko-KR" sz="1400" b="0" i="1" dirty="0" smtClean="0">
                        <a:solidFill>
                          <a:prstClr val="black"/>
                        </a:solidFill>
                        <a:latin typeface="Cambria Math" panose="02040503050406030204" pitchFamily="18" charset="0"/>
                        <a:ea typeface="Cambria Math" panose="02040503050406030204" pitchFamily="18" charset="0"/>
                      </a:rPr>
                      <m:t> </m:t>
                    </m:r>
                    <m:r>
                      <a:rPr lang="en-US" altLang="ko-KR" sz="1400" b="0" i="1" dirty="0" smtClean="0">
                        <a:solidFill>
                          <a:prstClr val="black"/>
                        </a:solidFill>
                        <a:latin typeface="Cambria Math" panose="02040503050406030204" pitchFamily="18" charset="0"/>
                        <a:ea typeface="Cambria Math" panose="02040503050406030204" pitchFamily="18" charset="0"/>
                      </a:rPr>
                      <m:t>𝑖𝑠</m:t>
                    </m:r>
                  </m:oMath>
                </a14:m>
                <a:r>
                  <a:rPr lang="en-US" altLang="ko-KR" sz="1300" dirty="0">
                    <a:solidFill>
                      <a:prstClr val="black"/>
                    </a:solidFill>
                    <a:latin typeface="SamsungOne 400" panose="020B0503030303020204" pitchFamily="34" charset="0"/>
                    <a:ea typeface="SamsungOne 400" panose="020B0503030303020204" pitchFamily="34" charset="0"/>
                  </a:rPr>
                  <a:t> 1, it becomes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=−3</m:t>
                    </m:r>
                  </m:oMath>
                </a14:m>
                <a:r>
                  <a:rPr lang="en-US" altLang="ko-KR" sz="1300" dirty="0">
                    <a:solidFill>
                      <a:prstClr val="black"/>
                    </a:solidFill>
                    <a:latin typeface="SamsungOne 400" panose="020B0503030303020204" pitchFamily="34" charset="0"/>
                    <a:ea typeface="SamsungOne 400" panose="020B0503030303020204" pitchFamily="34" charset="0"/>
                  </a:rPr>
                  <a:t>. </a:t>
                </a: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Therefore, the eigenvector corresponding to eigenvalue </a:t>
                </a:r>
                <a14:m>
                  <m:oMath xmlns:m="http://schemas.openxmlformats.org/officeDocument/2006/math">
                    <m:r>
                      <m:rPr>
                        <m:sty m:val="p"/>
                      </m:rPr>
                      <a:rPr lang="ko-KR" altLang="en-US" sz="1400" i="0" dirty="0">
                        <a:solidFill>
                          <a:prstClr val="black"/>
                        </a:solidFill>
                        <a:latin typeface="Cambria Math" panose="02040503050406030204" pitchFamily="18" charset="0"/>
                        <a:ea typeface="Cambria Math" panose="02040503050406030204" pitchFamily="18" charset="0"/>
                      </a:rPr>
                      <m:t>λ</m:t>
                    </m:r>
                  </m:oMath>
                </a14:m>
                <a:r>
                  <a:rPr lang="en-US" altLang="ko-KR" sz="1400" dirty="0">
                    <a:solidFill>
                      <a:prstClr val="black"/>
                    </a:solidFill>
                    <a:latin typeface="SamsungOne 400" panose="020B0503030303020204" pitchFamily="34" charset="0"/>
                    <a:ea typeface="SamsungOne 400" panose="020B0503030303020204" pitchFamily="34" charset="0"/>
                  </a:rPr>
                  <a:t>=-3</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is</m:t>
                    </m:r>
                    <m:d>
                      <m:dPr>
                        <m:begChr m:val="["/>
                        <m:endChr m:val="]"/>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−3</m:t>
                              </m:r>
                            </m:e>
                          </m:mr>
                        </m:m>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10184" y="1772816"/>
                <a:ext cx="8632825" cy="3992037"/>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34DC687C-FE6D-451A-9533-8B56F2952D58}"/>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Solve for the eigenvalue and the corresponding eigenvector of Matrix A </a:t>
            </a:r>
          </a:p>
        </p:txBody>
      </p:sp>
    </p:spTree>
    <p:extLst>
      <p:ext uri="{BB962C8B-B14F-4D97-AF65-F5344CB8AC3E}">
        <p14:creationId xmlns:p14="http://schemas.microsoft.com/office/powerpoint/2010/main" val="25083512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9" name="그룹 8">
            <a:extLst>
              <a:ext uri="{FF2B5EF4-FFF2-40B4-BE49-F238E27FC236}">
                <a16:creationId xmlns:a16="http://schemas.microsoft.com/office/drawing/2014/main" xmlns="" id="{EC1A3D17-34C9-4D74-B81F-1DB8C2E58095}"/>
              </a:ext>
            </a:extLst>
          </p:cNvPr>
          <p:cNvGrpSpPr/>
          <p:nvPr/>
        </p:nvGrpSpPr>
        <p:grpSpPr>
          <a:xfrm>
            <a:off x="1054112" y="3868090"/>
            <a:ext cx="8080658" cy="2048267"/>
            <a:chOff x="1054112" y="3868090"/>
            <a:chExt cx="8080658" cy="2048267"/>
          </a:xfrm>
        </p:grpSpPr>
        <p:sp>
          <p:nvSpPr>
            <p:cNvPr id="31" name="직사각형 30">
              <a:extLst>
                <a:ext uri="{FF2B5EF4-FFF2-40B4-BE49-F238E27FC236}">
                  <a16:creationId xmlns:a16="http://schemas.microsoft.com/office/drawing/2014/main" xmlns="" id="{CEBB08B2-636D-4E70-B322-8587B78E8837}"/>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5.1. Limits</a:t>
              </a:r>
            </a:p>
            <a:p>
              <a:pPr marL="176213" indent="-176213">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5.2. Differential Coefficient and Derivatives</a:t>
              </a:r>
            </a:p>
            <a:p>
              <a:pPr marL="176213" indent="-176213">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Differential Method</a:t>
              </a:r>
            </a:p>
            <a:p>
              <a:pPr marL="176213" indent="-176213">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p>
          </p:txBody>
        </p:sp>
        <p:sp>
          <p:nvSpPr>
            <p:cNvPr id="32" name="직사각형 31">
              <a:extLst>
                <a:ext uri="{FF2B5EF4-FFF2-40B4-BE49-F238E27FC236}">
                  <a16:creationId xmlns:a16="http://schemas.microsoft.com/office/drawing/2014/main" xmlns="" id="{880352C8-82AB-4042-837F-BCB14E1CA0C1}"/>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Derivatives of Composite Functions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Derivative of the Sigmoid Function</a:t>
              </a:r>
            </a:p>
          </p:txBody>
        </p:sp>
      </p:grpSp>
    </p:spTree>
    <p:extLst>
      <p:ext uri="{BB962C8B-B14F-4D97-AF65-F5344CB8AC3E}">
        <p14:creationId xmlns:p14="http://schemas.microsoft.com/office/powerpoint/2010/main" val="24613252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Limits</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5.1. Limits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634999" y="2060848"/>
                <a:ext cx="8632825" cy="457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rPr>
                  <a:t>Take a look at the equation </a:t>
                </a:r>
                <a14:m>
                  <m:oMath xmlns:m="http://schemas.openxmlformats.org/officeDocument/2006/math">
                    <m:r>
                      <a:rPr lang="en-US" altLang="ko-KR" sz="1300" i="1">
                        <a:solidFill>
                          <a:prstClr val="black"/>
                        </a:solidFill>
                        <a:latin typeface="Cambria Math" panose="02040503050406030204" pitchFamily="18" charset="0"/>
                      </a:rPr>
                      <m:t>𝑓</m:t>
                    </m:r>
                    <m:r>
                      <a:rPr lang="en-US" altLang="ko-KR" sz="1300" i="1">
                        <a:solidFill>
                          <a:prstClr val="black"/>
                        </a:solidFill>
                        <a:latin typeface="Cambria Math" panose="02040503050406030204" pitchFamily="18" charset="0"/>
                      </a:rPr>
                      <m:t>(</m:t>
                    </m:r>
                    <m:r>
                      <a:rPr lang="en-US" altLang="ko-KR" sz="1300" i="1">
                        <a:solidFill>
                          <a:prstClr val="black"/>
                        </a:solidFill>
                        <a:latin typeface="Cambria Math" panose="02040503050406030204" pitchFamily="18" charset="0"/>
                      </a:rPr>
                      <m:t>𝑥</m:t>
                    </m:r>
                    <m:r>
                      <a:rPr lang="en-US" altLang="ko-KR" sz="1300" i="1">
                        <a:solidFill>
                          <a:prstClr val="black"/>
                        </a:solidFill>
                        <a:latin typeface="Cambria Math" panose="02040503050406030204" pitchFamily="18" charset="0"/>
                      </a:rPr>
                      <m:t>)=</m:t>
                    </m:r>
                    <m:f>
                      <m:fPr>
                        <m:ctrlPr>
                          <a:rPr lang="en-US" altLang="ko-KR" sz="1300" i="1">
                            <a:solidFill>
                              <a:prstClr val="black"/>
                            </a:solidFill>
                            <a:latin typeface="Cambria Math" panose="02040503050406030204" pitchFamily="18" charset="0"/>
                          </a:rPr>
                        </m:ctrlPr>
                      </m:fPr>
                      <m:num>
                        <m:sSup>
                          <m:sSupPr>
                            <m:ctrlPr>
                              <a:rPr lang="en-US" altLang="ko-KR" sz="1300" i="1">
                                <a:solidFill>
                                  <a:prstClr val="black"/>
                                </a:solidFill>
                                <a:latin typeface="Cambria Math" panose="02040503050406030204" pitchFamily="18" charset="0"/>
                              </a:rPr>
                            </m:ctrlPr>
                          </m:sSupPr>
                          <m:e>
                            <m:r>
                              <a:rPr lang="en-US" altLang="ko-KR" sz="1300" i="1">
                                <a:solidFill>
                                  <a:prstClr val="black"/>
                                </a:solidFill>
                                <a:latin typeface="Cambria Math" panose="02040503050406030204" pitchFamily="18" charset="0"/>
                              </a:rPr>
                              <m:t>𝑥</m:t>
                            </m:r>
                          </m:e>
                          <m:sup>
                            <m:r>
                              <a:rPr lang="en-US" altLang="ko-KR" sz="1300" i="1">
                                <a:solidFill>
                                  <a:prstClr val="black"/>
                                </a:solidFill>
                                <a:latin typeface="Cambria Math" panose="02040503050406030204" pitchFamily="18" charset="0"/>
                              </a:rPr>
                              <m:t>2</m:t>
                            </m:r>
                          </m:sup>
                        </m:sSup>
                        <m:r>
                          <a:rPr lang="en-US" altLang="ko-KR" sz="1300" i="1">
                            <a:solidFill>
                              <a:prstClr val="black"/>
                            </a:solidFill>
                            <a:latin typeface="Cambria Math" panose="02040503050406030204" pitchFamily="18" charset="0"/>
                          </a:rPr>
                          <m:t>−1</m:t>
                        </m:r>
                      </m:num>
                      <m:den>
                        <m:r>
                          <a:rPr lang="en-US" altLang="ko-KR" sz="1300" i="1">
                            <a:solidFill>
                              <a:prstClr val="black"/>
                            </a:solidFill>
                            <a:latin typeface="Cambria Math" panose="02040503050406030204" pitchFamily="18" charset="0"/>
                          </a:rPr>
                          <m:t>𝑥</m:t>
                        </m:r>
                        <m:r>
                          <a:rPr lang="en-US" altLang="ko-KR" sz="1300" i="1">
                            <a:solidFill>
                              <a:prstClr val="black"/>
                            </a:solidFill>
                            <a:latin typeface="Cambria Math" panose="02040503050406030204" pitchFamily="18" charset="0"/>
                          </a:rPr>
                          <m:t>−1</m:t>
                        </m:r>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the figure below.</a:t>
                </a: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4999" y="2060848"/>
                <a:ext cx="8632825" cy="457287"/>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직사각형 31">
                <a:extLst>
                  <a:ext uri="{FF2B5EF4-FFF2-40B4-BE49-F238E27FC236}">
                    <a16:creationId xmlns:a16="http://schemas.microsoft.com/office/drawing/2014/main" xmlns="" id="{D8BF98C4-B566-4812-B5F0-560CFBA969E7}"/>
                  </a:ext>
                </a:extLst>
              </p:cNvPr>
              <p:cNvSpPr/>
              <p:nvPr/>
            </p:nvSpPr>
            <p:spPr>
              <a:xfrm>
                <a:off x="3607782" y="2675130"/>
                <a:ext cx="5738952" cy="205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14:m>
                  <m:oMath xmlns:m="http://schemas.openxmlformats.org/officeDocument/2006/math">
                    <m:r>
                      <a:rPr lang="en-US" altLang="ko-KR" sz="1300" i="1" smtClean="0">
                        <a:solidFill>
                          <a:prstClr val="black"/>
                        </a:solidFill>
                        <a:latin typeface="Cambria Math" panose="02040503050406030204" pitchFamily="18" charset="0"/>
                      </a:rPr>
                      <m:t>𝑓</m:t>
                    </m:r>
                    <m:d>
                      <m:dPr>
                        <m:ctrlPr>
                          <a:rPr lang="en-US" altLang="ko-KR" sz="1300" i="1" smtClean="0">
                            <a:solidFill>
                              <a:prstClr val="black"/>
                            </a:solidFill>
                            <a:latin typeface="Cambria Math" panose="02040503050406030204" pitchFamily="18" charset="0"/>
                          </a:rPr>
                        </m:ctrlPr>
                      </m:dPr>
                      <m:e>
                        <m:r>
                          <a:rPr lang="en-US" altLang="ko-KR" sz="1300" i="1" smtClean="0">
                            <a:solidFill>
                              <a:prstClr val="black"/>
                            </a:solidFill>
                            <a:latin typeface="Cambria Math" panose="02040503050406030204" pitchFamily="18" charset="0"/>
                          </a:rPr>
                          <m:t>𝑥</m:t>
                        </m:r>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cannot define the value of y because the denominator becomes 0 when x=1.</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Instead, when </a:t>
                </a:r>
                <a14:m>
                  <m:oMath xmlns:m="http://schemas.openxmlformats.org/officeDocument/2006/math">
                    <m:r>
                      <a:rPr lang="en-US" altLang="ko-KR" sz="1300" i="1">
                        <a:solidFill>
                          <a:prstClr val="black"/>
                        </a:solidFill>
                        <a:latin typeface="Cambria Math" panose="02040503050406030204" pitchFamily="18" charset="0"/>
                      </a:rPr>
                      <m:t>𝑥</m:t>
                    </m:r>
                    <m:r>
                      <a:rPr lang="en-US" altLang="ko-KR" sz="1300" i="1">
                        <a:solidFill>
                          <a:prstClr val="black"/>
                        </a:solidFill>
                        <a:latin typeface="Cambria Math" panose="02040503050406030204" pitchFamily="18" charset="0"/>
                      </a:rPr>
                      <m:t> ≠1</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value of the function f(x) may be determined.</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So, if we make the value of the variable x as close as possible to 1 but never let x=1, we can find the value of f(x).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we make the value of x as close as possible to the value a. We express this shape as “converging,” in which the value of the function f(x) gets as close as possible to the value alpha (a).</a:t>
                </a:r>
              </a:p>
            </p:txBody>
          </p:sp>
        </mc:Choice>
        <mc:Fallback xmlns="">
          <p:sp>
            <p:nvSpPr>
              <p:cNvPr id="32" name="직사각형 31">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3607782" y="2675130"/>
                <a:ext cx="5738952" cy="2053621"/>
              </a:xfrm>
              <a:prstGeom prst="rect">
                <a:avLst/>
              </a:prstGeom>
              <a:blipFill rotWithShape="0">
                <a:blip r:embed="rId4"/>
                <a:stretch>
                  <a:fillRect/>
                </a:stretch>
              </a:blipFill>
              <a:ln>
                <a:noFill/>
              </a:ln>
            </p:spPr>
            <p:txBody>
              <a:bodyPr/>
              <a:lstStyle/>
              <a:p>
                <a:r>
                  <a:rPr lang="ko-KR" altLang="en-US">
                    <a:noFill/>
                  </a:rPr>
                  <a:t> </a:t>
                </a:r>
              </a:p>
            </p:txBody>
          </p:sp>
        </mc:Fallback>
      </mc:AlternateContent>
      <p:sp>
        <p:nvSpPr>
          <p:cNvPr id="36" name="직사각형 35">
            <a:extLst>
              <a:ext uri="{FF2B5EF4-FFF2-40B4-BE49-F238E27FC236}">
                <a16:creationId xmlns:a16="http://schemas.microsoft.com/office/drawing/2014/main" xmlns="" id="{060BC5B6-1686-4CAA-BFA7-7F384341C497}"/>
              </a:ext>
            </a:extLst>
          </p:cNvPr>
          <p:cNvSpPr/>
          <p:nvPr/>
        </p:nvSpPr>
        <p:spPr>
          <a:xfrm>
            <a:off x="491859" y="1861343"/>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A limit means that a sequence or function value is infinitely close to a certain value.</a:t>
            </a:r>
          </a:p>
        </p:txBody>
      </p:sp>
      <p:grpSp>
        <p:nvGrpSpPr>
          <p:cNvPr id="37" name="그룹 36">
            <a:extLst>
              <a:ext uri="{FF2B5EF4-FFF2-40B4-BE49-F238E27FC236}">
                <a16:creationId xmlns:a16="http://schemas.microsoft.com/office/drawing/2014/main" xmlns="" id="{28EE7A39-E0F8-46C5-9F10-90508C715F8C}"/>
              </a:ext>
            </a:extLst>
          </p:cNvPr>
          <p:cNvGrpSpPr/>
          <p:nvPr/>
        </p:nvGrpSpPr>
        <p:grpSpPr>
          <a:xfrm>
            <a:off x="647012" y="2708769"/>
            <a:ext cx="2757817" cy="2060324"/>
            <a:chOff x="717699" y="2229099"/>
            <a:chExt cx="3051891" cy="2280022"/>
          </a:xfrm>
        </p:grpSpPr>
        <p:sp>
          <p:nvSpPr>
            <p:cNvPr id="38" name="직사각형 37">
              <a:extLst>
                <a:ext uri="{FF2B5EF4-FFF2-40B4-BE49-F238E27FC236}">
                  <a16:creationId xmlns:a16="http://schemas.microsoft.com/office/drawing/2014/main" xmlns="" id="{D66F58D5-C7A8-4687-9B98-09D6296E6F00}"/>
                </a:ext>
              </a:extLst>
            </p:cNvPr>
            <p:cNvSpPr/>
            <p:nvPr/>
          </p:nvSpPr>
          <p:spPr>
            <a:xfrm>
              <a:off x="717699" y="2229099"/>
              <a:ext cx="3051891" cy="228002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9" name="그룹 38">
              <a:extLst>
                <a:ext uri="{FF2B5EF4-FFF2-40B4-BE49-F238E27FC236}">
                  <a16:creationId xmlns:a16="http://schemas.microsoft.com/office/drawing/2014/main" xmlns="" id="{5923D089-9141-4A14-A81E-DC31AB04EB64}"/>
                </a:ext>
              </a:extLst>
            </p:cNvPr>
            <p:cNvGrpSpPr/>
            <p:nvPr/>
          </p:nvGrpSpPr>
          <p:grpSpPr>
            <a:xfrm>
              <a:off x="769129" y="2352831"/>
              <a:ext cx="2793513" cy="2043615"/>
              <a:chOff x="976077" y="2352831"/>
              <a:chExt cx="2793513" cy="2043615"/>
            </a:xfrm>
          </p:grpSpPr>
          <p:cxnSp>
            <p:nvCxnSpPr>
              <p:cNvPr id="40" name="직선 화살표 연결선 39">
                <a:extLst>
                  <a:ext uri="{FF2B5EF4-FFF2-40B4-BE49-F238E27FC236}">
                    <a16:creationId xmlns:a16="http://schemas.microsoft.com/office/drawing/2014/main" xmlns="" id="{8000E3D8-FDD0-483E-A89E-8243A6BC837E}"/>
                  </a:ext>
                </a:extLst>
              </p:cNvPr>
              <p:cNvCxnSpPr>
                <a:cxnSpLocks/>
              </p:cNvCxnSpPr>
              <p:nvPr/>
            </p:nvCxnSpPr>
            <p:spPr>
              <a:xfrm>
                <a:off x="1379104" y="4119166"/>
                <a:ext cx="216217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xmlns="" id="{02097244-8E2A-4433-826B-E3CA6848EA89}"/>
                  </a:ext>
                </a:extLst>
              </p:cNvPr>
              <p:cNvCxnSpPr>
                <a:cxnSpLocks/>
              </p:cNvCxnSpPr>
              <p:nvPr/>
            </p:nvCxnSpPr>
            <p:spPr>
              <a:xfrm flipV="1">
                <a:off x="1379104" y="2352831"/>
                <a:ext cx="0" cy="176633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xmlns="" id="{0BB944F0-59A3-41D0-9268-7E1A6D90B167}"/>
                  </a:ext>
                </a:extLst>
              </p:cNvPr>
              <p:cNvCxnSpPr>
                <a:cxnSpLocks/>
              </p:cNvCxnSpPr>
              <p:nvPr/>
            </p:nvCxnSpPr>
            <p:spPr>
              <a:xfrm flipV="1">
                <a:off x="976077" y="2690006"/>
                <a:ext cx="2322988" cy="1476735"/>
              </a:xfrm>
              <a:prstGeom prst="straightConnector1">
                <a:avLst/>
              </a:prstGeom>
              <a:ln w="19050">
                <a:solidFill>
                  <a:srgbClr val="1429A0"/>
                </a:solidFill>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xmlns="" id="{CB704F04-1A01-4C8D-8788-AF46D5DFCFFF}"/>
                      </a:ext>
                    </a:extLst>
                  </p:cNvPr>
                  <p:cNvSpPr txBox="1"/>
                  <p:nvPr/>
                </p:nvSpPr>
                <p:spPr>
                  <a:xfrm>
                    <a:off x="2802419" y="2946795"/>
                    <a:ext cx="967171" cy="5133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𝑦</m:t>
                          </m:r>
                          <m:r>
                            <a:rPr lang="en-US" altLang="ko-KR" sz="1400" b="0" i="1" dirty="0" smtClean="0">
                              <a:latin typeface="Cambria Math" panose="02040503050406030204" pitchFamily="18" charset="0"/>
                            </a:rPr>
                            <m:t>=</m:t>
                          </m:r>
                          <m:r>
                            <a:rPr lang="en-US" altLang="ko-KR" sz="1400" b="0" i="1" dirty="0" smtClean="0">
                              <a:latin typeface="Cambria Math" panose="02040503050406030204" pitchFamily="18" charset="0"/>
                            </a:rPr>
                            <m:t>𝑓</m:t>
                          </m:r>
                          <m:r>
                            <a:rPr lang="en-US" altLang="ko-KR" sz="1400" b="0" i="1" dirty="0" smtClean="0">
                              <a:latin typeface="Cambria Math" panose="02040503050406030204" pitchFamily="18" charset="0"/>
                            </a:rPr>
                            <m:t>(</m:t>
                          </m:r>
                          <m:r>
                            <a:rPr lang="en-US" altLang="ko-KR" sz="1400" b="0" i="1" dirty="0" smtClean="0">
                              <a:latin typeface="Cambria Math" panose="02040503050406030204" pitchFamily="18" charset="0"/>
                            </a:rPr>
                            <m:t>𝑥</m:t>
                          </m:r>
                          <m:r>
                            <a:rPr lang="en-US" altLang="ko-KR" sz="1400" b="0" i="1" dirty="0" smtClean="0">
                              <a:latin typeface="Cambria Math" panose="02040503050406030204" pitchFamily="18" charset="0"/>
                            </a:rPr>
                            <m:t>)</m:t>
                          </m:r>
                        </m:oMath>
                      </m:oMathPara>
                    </a14:m>
                    <a:endParaRPr lang="ko-KR" altLang="en-US" sz="1400" baseline="-25000" dirty="0"/>
                  </a:p>
                </p:txBody>
              </p:sp>
            </mc:Choice>
            <mc:Fallback xmlns="">
              <p:sp>
                <p:nvSpPr>
                  <p:cNvPr id="24" name="TextBox 23">
                    <a:extLst>
                      <a:ext uri="{FF2B5EF4-FFF2-40B4-BE49-F238E27FC236}">
                        <a16:creationId xmlns:a16="http://schemas.microsoft.com/office/drawing/2014/main" id="{B45BA17F-5E7B-423C-A6BA-FA74AE50FDDB}"/>
                      </a:ext>
                    </a:extLst>
                  </p:cNvPr>
                  <p:cNvSpPr txBox="1">
                    <a:spLocks noRot="1" noChangeAspect="1" noMove="1" noResize="1" noEditPoints="1" noAdjustHandles="1" noChangeArrowheads="1" noChangeShapeType="1" noTextEdit="1"/>
                  </p:cNvSpPr>
                  <p:nvPr/>
                </p:nvSpPr>
                <p:spPr>
                  <a:xfrm>
                    <a:off x="2802419" y="2946795"/>
                    <a:ext cx="967171" cy="51334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xmlns="" id="{C41A3BE0-3015-43E2-8847-1EE87654D269}"/>
                      </a:ext>
                    </a:extLst>
                  </p:cNvPr>
                  <p:cNvSpPr txBox="1"/>
                  <p:nvPr/>
                </p:nvSpPr>
                <p:spPr>
                  <a:xfrm>
                    <a:off x="2137571" y="4088669"/>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1</m:t>
                          </m:r>
                        </m:oMath>
                      </m:oMathPara>
                    </a14:m>
                    <a:endParaRPr lang="ko-KR" altLang="en-US" sz="1400" dirty="0"/>
                  </a:p>
                </p:txBody>
              </p:sp>
            </mc:Choice>
            <mc:Fallback xmlns="">
              <p:sp>
                <p:nvSpPr>
                  <p:cNvPr id="31" name="TextBox 30">
                    <a:extLst>
                      <a:ext uri="{FF2B5EF4-FFF2-40B4-BE49-F238E27FC236}">
                        <a16:creationId xmlns:a16="http://schemas.microsoft.com/office/drawing/2014/main" id="{A15A8C4C-F242-42EA-A617-77EBB6F81287}"/>
                      </a:ext>
                    </a:extLst>
                  </p:cNvPr>
                  <p:cNvSpPr txBox="1">
                    <a:spLocks noRot="1" noChangeAspect="1" noMove="1" noResize="1" noEditPoints="1" noAdjustHandles="1" noChangeArrowheads="1" noChangeShapeType="1" noTextEdit="1"/>
                  </p:cNvSpPr>
                  <p:nvPr/>
                </p:nvSpPr>
                <p:spPr>
                  <a:xfrm>
                    <a:off x="2137571" y="4088669"/>
                    <a:ext cx="380934" cy="307777"/>
                  </a:xfrm>
                  <a:prstGeom prst="rect">
                    <a:avLst/>
                  </a:prstGeom>
                  <a:blipFill>
                    <a:blip r:embed="rId7"/>
                    <a:stretch>
                      <a:fillRect/>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xmlns="" id="{C4F25BB4-7E2F-4A7E-A242-80DDF777AE89}"/>
                  </a:ext>
                </a:extLst>
              </p:cNvPr>
              <p:cNvCxnSpPr>
                <a:cxnSpLocks/>
                <a:endCxn id="44" idx="1"/>
              </p:cNvCxnSpPr>
              <p:nvPr/>
            </p:nvCxnSpPr>
            <p:spPr>
              <a:xfrm>
                <a:off x="1855068" y="4242557"/>
                <a:ext cx="2825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xmlns="" id="{6DFC6B12-D917-4151-B708-7864D3202523}"/>
                  </a:ext>
                </a:extLst>
              </p:cNvPr>
              <p:cNvCxnSpPr>
                <a:cxnSpLocks/>
              </p:cNvCxnSpPr>
              <p:nvPr/>
            </p:nvCxnSpPr>
            <p:spPr>
              <a:xfrm flipH="1">
                <a:off x="2466958" y="4242557"/>
                <a:ext cx="2825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xmlns="" id="{32A84B48-0F13-424F-864C-A7D1252A7875}"/>
                  </a:ext>
                </a:extLst>
              </p:cNvPr>
              <p:cNvCxnSpPr>
                <a:cxnSpLocks/>
              </p:cNvCxnSpPr>
              <p:nvPr/>
            </p:nvCxnSpPr>
            <p:spPr>
              <a:xfrm flipV="1">
                <a:off x="1954611" y="3236000"/>
                <a:ext cx="255710" cy="16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xmlns="" id="{1CD4A807-AF72-4877-AEE2-A3955CD1F68A}"/>
                  </a:ext>
                </a:extLst>
              </p:cNvPr>
              <p:cNvCxnSpPr>
                <a:cxnSpLocks/>
              </p:cNvCxnSpPr>
              <p:nvPr/>
            </p:nvCxnSpPr>
            <p:spPr>
              <a:xfrm flipH="1">
                <a:off x="2494277" y="2837658"/>
                <a:ext cx="324546" cy="223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타원 48">
                <a:extLst>
                  <a:ext uri="{FF2B5EF4-FFF2-40B4-BE49-F238E27FC236}">
                    <a16:creationId xmlns:a16="http://schemas.microsoft.com/office/drawing/2014/main" xmlns="" id="{5D318FAF-B188-4733-B00D-1A5A3944C27A}"/>
                  </a:ext>
                </a:extLst>
              </p:cNvPr>
              <p:cNvSpPr/>
              <p:nvPr/>
            </p:nvSpPr>
            <p:spPr>
              <a:xfrm>
                <a:off x="2277718" y="3145356"/>
                <a:ext cx="235432" cy="23543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50" name="그룹 49">
            <a:extLst>
              <a:ext uri="{FF2B5EF4-FFF2-40B4-BE49-F238E27FC236}">
                <a16:creationId xmlns:a16="http://schemas.microsoft.com/office/drawing/2014/main" xmlns="" id="{10B0A13E-FD14-4084-BAA8-A48848E7893D}"/>
              </a:ext>
            </a:extLst>
          </p:cNvPr>
          <p:cNvGrpSpPr/>
          <p:nvPr/>
        </p:nvGrpSpPr>
        <p:grpSpPr>
          <a:xfrm>
            <a:off x="3220182" y="4800146"/>
            <a:ext cx="4894558" cy="1346590"/>
            <a:chOff x="3933775" y="4082664"/>
            <a:chExt cx="4894558" cy="1346590"/>
          </a:xfrm>
        </p:grpSpPr>
        <p:sp>
          <p:nvSpPr>
            <p:cNvPr id="51" name="직사각형 50">
              <a:extLst>
                <a:ext uri="{FF2B5EF4-FFF2-40B4-BE49-F238E27FC236}">
                  <a16:creationId xmlns:a16="http://schemas.microsoft.com/office/drawing/2014/main" xmlns="" id="{33D2F0EC-E164-41E6-8A78-3F38AAA8D21D}"/>
                </a:ext>
              </a:extLst>
            </p:cNvPr>
            <p:cNvSpPr/>
            <p:nvPr/>
          </p:nvSpPr>
          <p:spPr>
            <a:xfrm flipV="1">
              <a:off x="4424264" y="4082664"/>
              <a:ext cx="4099763" cy="13465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xmlns="" id="{0EE04E3D-0A68-40EE-8722-CBD0A9A44F68}"/>
                    </a:ext>
                  </a:extLst>
                </p:cNvPr>
                <p:cNvSpPr txBox="1"/>
                <p:nvPr/>
              </p:nvSpPr>
              <p:spPr>
                <a:xfrm>
                  <a:off x="4334682" y="4166344"/>
                  <a:ext cx="1728192" cy="32855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altLang="ko-KR" sz="1600" i="1" dirty="0" smtClean="0">
                                <a:solidFill>
                                  <a:prstClr val="black">
                                    <a:lumMod val="85000"/>
                                    <a:lumOff val="15000"/>
                                  </a:prstClr>
                                </a:solidFill>
                                <a:latin typeface="Cambria Math" panose="02040503050406030204" pitchFamily="18" charset="0"/>
                              </a:rPr>
                            </m:ctrlPr>
                          </m:funcPr>
                          <m:fName>
                            <m:limLow>
                              <m:limLowPr>
                                <m:ctrlPr>
                                  <a:rPr lang="en-US" altLang="ko-KR" sz="1600" i="1" dirty="0" smtClean="0">
                                    <a:solidFill>
                                      <a:prstClr val="black">
                                        <a:lumMod val="85000"/>
                                        <a:lumOff val="15000"/>
                                      </a:prstClr>
                                    </a:solidFill>
                                    <a:latin typeface="Cambria Math" panose="02040503050406030204" pitchFamily="18" charset="0"/>
                                  </a:rPr>
                                </m:ctrlPr>
                              </m:limLowPr>
                              <m:e>
                                <m:r>
                                  <m:rPr>
                                    <m:sty m:val="p"/>
                                  </m:rPr>
                                  <a:rPr lang="en-US" altLang="ko-KR" sz="1600" i="0" dirty="0" smtClean="0">
                                    <a:solidFill>
                                      <a:prstClr val="black">
                                        <a:lumMod val="85000"/>
                                        <a:lumOff val="15000"/>
                                      </a:prstClr>
                                    </a:solidFill>
                                    <a:latin typeface="Cambria Math" panose="02040503050406030204" pitchFamily="18" charset="0"/>
                                  </a:rPr>
                                  <m:t>lim</m:t>
                                </m:r>
                              </m:e>
                              <m:lim>
                                <m:r>
                                  <a:rPr lang="en-US" altLang="ko-KR" sz="1600" b="0" i="1" dirty="0" smtClean="0">
                                    <a:solidFill>
                                      <a:prstClr val="black">
                                        <a:lumMod val="85000"/>
                                        <a:lumOff val="15000"/>
                                      </a:prstClr>
                                    </a:solidFill>
                                    <a:latin typeface="Cambria Math" panose="02040503050406030204" pitchFamily="18" charset="0"/>
                                  </a:rPr>
                                  <m:t>𝑥</m:t>
                                </m:r>
                                <m:r>
                                  <a:rPr lang="en-US" altLang="ko-KR" sz="1600" b="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ko-KR" altLang="en-US" sz="1600" b="0" i="1" dirty="0" smtClean="0">
                                    <a:solidFill>
                                      <a:prstClr val="black">
                                        <a:lumMod val="85000"/>
                                        <a:lumOff val="15000"/>
                                      </a:prstClr>
                                    </a:solidFill>
                                    <a:latin typeface="Cambria Math" panose="02040503050406030204" pitchFamily="18" charset="0"/>
                                    <a:ea typeface="Cambria Math" panose="02040503050406030204" pitchFamily="18" charset="0"/>
                                  </a:rPr>
                                  <m:t>𝛼</m:t>
                                </m:r>
                              </m:lim>
                            </m:limLow>
                          </m:fName>
                          <m:e>
                            <m:r>
                              <a:rPr lang="en-US" altLang="ko-KR" sz="1600" b="0" i="1" dirty="0" smtClean="0">
                                <a:solidFill>
                                  <a:prstClr val="black">
                                    <a:lumMod val="85000"/>
                                    <a:lumOff val="15000"/>
                                  </a:prstClr>
                                </a:solidFill>
                                <a:latin typeface="Cambria Math" panose="02040503050406030204" pitchFamily="18" charset="0"/>
                              </a:rPr>
                              <m:t>𝑓</m:t>
                            </m:r>
                            <m:d>
                              <m:dPr>
                                <m:ctrlPr>
                                  <a:rPr lang="en-US" altLang="ko-KR" sz="1600" b="0" i="1" dirty="0" smtClean="0">
                                    <a:solidFill>
                                      <a:prstClr val="black">
                                        <a:lumMod val="85000"/>
                                        <a:lumOff val="15000"/>
                                      </a:prstClr>
                                    </a:solidFill>
                                    <a:latin typeface="Cambria Math" panose="02040503050406030204" pitchFamily="18" charset="0"/>
                                  </a:rPr>
                                </m:ctrlPr>
                              </m:dPr>
                              <m:e>
                                <m:r>
                                  <a:rPr lang="en-US" altLang="ko-KR" sz="1600" b="0" i="1" dirty="0" smtClean="0">
                                    <a:solidFill>
                                      <a:prstClr val="black">
                                        <a:lumMod val="85000"/>
                                        <a:lumOff val="15000"/>
                                      </a:prstClr>
                                    </a:solidFill>
                                    <a:latin typeface="Cambria Math" panose="02040503050406030204" pitchFamily="18" charset="0"/>
                                  </a:rPr>
                                  <m:t>𝑥</m:t>
                                </m:r>
                              </m:e>
                            </m:d>
                            <m:r>
                              <a:rPr lang="en-US" altLang="ko-KR" sz="1600" b="0" i="1" dirty="0" smtClean="0">
                                <a:solidFill>
                                  <a:prstClr val="black">
                                    <a:lumMod val="85000"/>
                                    <a:lumOff val="15000"/>
                                  </a:prstClr>
                                </a:solidFill>
                                <a:latin typeface="Cambria Math" panose="02040503050406030204" pitchFamily="18" charset="0"/>
                              </a:rPr>
                              <m:t>=</m:t>
                            </m:r>
                            <m:r>
                              <a:rPr lang="ko-KR" altLang="en-US" sz="1600" b="0" i="1" dirty="0" smtClean="0">
                                <a:solidFill>
                                  <a:prstClr val="black">
                                    <a:lumMod val="85000"/>
                                    <a:lumOff val="15000"/>
                                  </a:prstClr>
                                </a:solidFill>
                                <a:latin typeface="Cambria Math" panose="02040503050406030204" pitchFamily="18" charset="0"/>
                              </a:rPr>
                              <m:t>𝛼</m:t>
                            </m:r>
                          </m:e>
                        </m:func>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F4D88FBC-49B7-49B4-AB7B-60A44E9ADC4E}"/>
                    </a:ext>
                  </a:extLst>
                </p:cNvPr>
                <p:cNvSpPr txBox="1">
                  <a:spLocks noRot="1" noChangeAspect="1" noMove="1" noResize="1" noEditPoints="1" noAdjustHandles="1" noChangeArrowheads="1" noChangeShapeType="1" noTextEdit="1"/>
                </p:cNvSpPr>
                <p:nvPr/>
              </p:nvSpPr>
              <p:spPr>
                <a:xfrm>
                  <a:off x="4334682" y="4166344"/>
                  <a:ext cx="1728192" cy="328551"/>
                </a:xfrm>
                <a:prstGeom prst="rect">
                  <a:avLst/>
                </a:prstGeom>
                <a:blipFill>
                  <a:blip r:embed="rId8"/>
                  <a:stretch>
                    <a:fillRect b="-92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xmlns="" id="{307E5A95-A934-4888-AC60-2DC99952B7E9}"/>
                    </a:ext>
                  </a:extLst>
                </p:cNvPr>
                <p:cNvSpPr txBox="1"/>
                <p:nvPr/>
              </p:nvSpPr>
              <p:spPr>
                <a:xfrm>
                  <a:off x="6145854" y="4189585"/>
                  <a:ext cx="2682479" cy="215444"/>
                </a:xfrm>
                <a:prstGeom prst="rect">
                  <a:avLst/>
                </a:prstGeom>
                <a:noFill/>
              </p:spPr>
              <p:txBody>
                <a:bodyPr wrap="square" lIns="0" tIns="0" rIns="0" bIns="0" rtlCol="0">
                  <a:spAutoFit/>
                </a:bodyPr>
                <a:lstStyle/>
                <a:p>
                  <a14:m>
                    <m:oMath xmlns:m="http://schemas.openxmlformats.org/officeDocument/2006/math">
                      <m:r>
                        <a:rPr lang="en-US" altLang="ko-KR" sz="1400" b="1" i="1" dirty="0" smtClean="0">
                          <a:solidFill>
                            <a:srgbClr val="1429A0"/>
                          </a:solidFill>
                          <a:latin typeface="Cambria Math" panose="02040503050406030204" pitchFamily="18" charset="0"/>
                        </a:rPr>
                        <m:t>𝒇</m:t>
                      </m:r>
                      <m:r>
                        <a:rPr lang="en-US" altLang="ko-KR" sz="1400" b="1" i="1" dirty="0" smtClean="0">
                          <a:solidFill>
                            <a:srgbClr val="1429A0"/>
                          </a:solidFill>
                          <a:latin typeface="Cambria Math" panose="02040503050406030204" pitchFamily="18" charset="0"/>
                        </a:rPr>
                        <m:t>(</m:t>
                      </m:r>
                      <m:r>
                        <a:rPr lang="en-US" altLang="ko-KR" sz="1400" b="1" i="1" dirty="0" smtClean="0">
                          <a:solidFill>
                            <a:srgbClr val="1429A0"/>
                          </a:solidFill>
                          <a:latin typeface="Cambria Math" panose="02040503050406030204" pitchFamily="18" charset="0"/>
                        </a:rPr>
                        <m:t>𝒙</m:t>
                      </m:r>
                      <m:r>
                        <a:rPr lang="en-US" altLang="ko-KR" sz="1400" b="1" i="1" dirty="0" smtClean="0">
                          <a:solidFill>
                            <a:srgbClr val="1429A0"/>
                          </a:solidFill>
                          <a:latin typeface="Cambria Math" panose="02040503050406030204" pitchFamily="18" charset="0"/>
                        </a:rPr>
                        <m:t>)→</m:t>
                      </m:r>
                      <m:r>
                        <a:rPr lang="ko-KR" altLang="en-US" sz="1400" b="1" i="1" dirty="0" smtClean="0">
                          <a:solidFill>
                            <a:srgbClr val="1429A0"/>
                          </a:solidFill>
                          <a:latin typeface="Cambria Math" panose="02040503050406030204" pitchFamily="18" charset="0"/>
                          <a:ea typeface="Cambria Math" panose="02040503050406030204" pitchFamily="18" charset="0"/>
                        </a:rPr>
                        <m:t>𝜶</m:t>
                      </m:r>
                      <m:r>
                        <a:rPr lang="en-US" altLang="ko-KR" sz="1400" b="1" i="1" dirty="0" smtClean="0">
                          <a:solidFill>
                            <a:srgbClr val="1429A0"/>
                          </a:solidFill>
                          <a:latin typeface="Cambria Math" panose="02040503050406030204" pitchFamily="18" charset="0"/>
                        </a:rPr>
                        <m:t>(</m:t>
                      </m:r>
                      <m:r>
                        <a:rPr lang="en-US" altLang="ko-KR" sz="1400" b="1" i="1" dirty="0" smtClean="0">
                          <a:solidFill>
                            <a:srgbClr val="1429A0"/>
                          </a:solidFill>
                          <a:latin typeface="Cambria Math" panose="02040503050406030204" pitchFamily="18" charset="0"/>
                        </a:rPr>
                        <m:t>𝒙</m:t>
                      </m:r>
                      <m:r>
                        <a:rPr lang="en-US" altLang="ko-KR" sz="1400" b="1" i="1" dirty="0" smtClean="0">
                          <a:solidFill>
                            <a:srgbClr val="1429A0"/>
                          </a:solidFill>
                          <a:latin typeface="Cambria Math" panose="02040503050406030204" pitchFamily="18" charset="0"/>
                          <a:ea typeface="Cambria Math" panose="02040503050406030204" pitchFamily="18" charset="0"/>
                        </a:rPr>
                        <m:t>→</m:t>
                      </m:r>
                    </m:oMath>
                  </a14:m>
                  <a:r>
                    <a:rPr lang="en-US" altLang="ko-KR" sz="1400" b="1" dirty="0">
                      <a:solidFill>
                        <a:srgbClr val="1429A0"/>
                      </a:solidFill>
                      <a:latin typeface="Cambria Math" panose="02040503050406030204" pitchFamily="18" charset="0"/>
                    </a:rPr>
                    <a:t>a) </a:t>
                  </a:r>
                  <a14:m>
                    <m:oMath xmlns:m="http://schemas.openxmlformats.org/officeDocument/2006/math">
                      <m:r>
                        <a:rPr lang="ko-KR" altLang="en-US" sz="1400" b="1" i="1" smtClean="0">
                          <a:solidFill>
                            <a:srgbClr val="1429A0"/>
                          </a:solidFill>
                          <a:latin typeface="Cambria Math" panose="02040503050406030204" pitchFamily="18" charset="0"/>
                        </a:rPr>
                        <m:t>𝜶</m:t>
                      </m:r>
                    </m:oMath>
                  </a14:m>
                  <a:r>
                    <a:rPr lang="en-US" altLang="ko-KR" sz="1200" b="1" dirty="0">
                      <a:solidFill>
                        <a:srgbClr val="1429A0"/>
                      </a:solidFill>
                      <a:latin typeface="SamsungOne 400" panose="020B0503030303020204" pitchFamily="34" charset="0"/>
                      <a:ea typeface="SamsungOne 400" panose="020B0503030303020204" pitchFamily="34" charset="0"/>
                    </a:rPr>
                    <a:t> is the limit.</a:t>
                  </a:r>
                  <a:endParaRPr lang="ko-KR" altLang="en-US" sz="1200" b="1" dirty="0">
                    <a:solidFill>
                      <a:srgbClr val="1429A0"/>
                    </a:solidFill>
                    <a:latin typeface="SamsungOne 400" panose="020B0503030303020204" pitchFamily="34" charset="0"/>
                    <a:ea typeface="SamsungOne 400" panose="020B0503030303020204" pitchFamily="34" charset="0"/>
                  </a:endParaRPr>
                </a:p>
              </p:txBody>
            </p:sp>
          </mc:Choice>
          <mc:Fallback xmlns="">
            <p:sp>
              <p:nvSpPr>
                <p:cNvPr id="53" name="TextBox 52">
                  <a:extLst>
                    <a:ext uri="{FF2B5EF4-FFF2-40B4-BE49-F238E27FC236}">
                      <a16:creationId xmlns="" xmlns:a16="http://schemas.microsoft.com/office/drawing/2014/main" xmlns:a14="http://schemas.microsoft.com/office/drawing/2010/main" id="{307E5A95-A934-4888-AC60-2DC99952B7E9}"/>
                    </a:ext>
                  </a:extLst>
                </p:cNvPr>
                <p:cNvSpPr txBox="1">
                  <a:spLocks noRot="1" noChangeAspect="1" noMove="1" noResize="1" noEditPoints="1" noAdjustHandles="1" noChangeArrowheads="1" noChangeShapeType="1" noTextEdit="1"/>
                </p:cNvSpPr>
                <p:nvPr/>
              </p:nvSpPr>
              <p:spPr>
                <a:xfrm>
                  <a:off x="6145854" y="4189585"/>
                  <a:ext cx="2682479" cy="215444"/>
                </a:xfrm>
                <a:prstGeom prst="rect">
                  <a:avLst/>
                </a:prstGeom>
                <a:blipFill rotWithShape="0">
                  <a:blip r:embed="rId9"/>
                  <a:stretch>
                    <a:fillRect l="-2955" t="-28571" b="-4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xmlns="" id="{88AF4F57-8F82-461C-A3D5-3081A505B8FA}"/>
                    </a:ext>
                  </a:extLst>
                </p:cNvPr>
                <p:cNvSpPr txBox="1"/>
                <p:nvPr/>
              </p:nvSpPr>
              <p:spPr>
                <a:xfrm>
                  <a:off x="3933775" y="4825747"/>
                  <a:ext cx="3857090" cy="46262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altLang="ko-KR" sz="1600" i="1" smtClean="0">
                                <a:solidFill>
                                  <a:prstClr val="black">
                                    <a:lumMod val="85000"/>
                                    <a:lumOff val="15000"/>
                                  </a:prstClr>
                                </a:solidFill>
                                <a:latin typeface="Cambria Math" panose="02040503050406030204" pitchFamily="18" charset="0"/>
                              </a:rPr>
                            </m:ctrlPr>
                          </m:funcPr>
                          <m:fName>
                            <m:limLow>
                              <m:limLowPr>
                                <m:ctrlPr>
                                  <a:rPr lang="en-US" altLang="ko-KR" sz="1600" i="1" smtClean="0">
                                    <a:solidFill>
                                      <a:prstClr val="black">
                                        <a:lumMod val="85000"/>
                                        <a:lumOff val="15000"/>
                                      </a:prstClr>
                                    </a:solidFill>
                                    <a:latin typeface="Cambria Math" panose="02040503050406030204" pitchFamily="18" charset="0"/>
                                  </a:rPr>
                                </m:ctrlPr>
                              </m:limLowPr>
                              <m:e>
                                <m:r>
                                  <m:rPr>
                                    <m:sty m:val="p"/>
                                  </m:rPr>
                                  <a:rPr lang="en-US" altLang="ko-KR" sz="1600" i="0" smtClean="0">
                                    <a:solidFill>
                                      <a:prstClr val="black">
                                        <a:lumMod val="85000"/>
                                        <a:lumOff val="15000"/>
                                      </a:prstClr>
                                    </a:solidFill>
                                    <a:latin typeface="Cambria Math" panose="02040503050406030204" pitchFamily="18" charset="0"/>
                                  </a:rPr>
                                  <m:t>lim</m:t>
                                </m:r>
                              </m:e>
                              <m:lim>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1</m:t>
                                </m:r>
                              </m:lim>
                            </m:limLow>
                          </m:fName>
                          <m:e>
                            <m:f>
                              <m:fPr>
                                <m:ctrlPr>
                                  <a:rPr lang="en-US" altLang="ko-KR" sz="1600" i="1" smtClean="0">
                                    <a:solidFill>
                                      <a:prstClr val="black">
                                        <a:lumMod val="85000"/>
                                        <a:lumOff val="15000"/>
                                      </a:prstClr>
                                    </a:solidFill>
                                    <a:latin typeface="Cambria Math" panose="02040503050406030204" pitchFamily="18" charset="0"/>
                                  </a:rPr>
                                </m:ctrlPr>
                              </m:fPr>
                              <m:num>
                                <m:r>
                                  <a:rPr lang="en-US" altLang="ko-KR" sz="1600" i="1" dirty="0">
                                    <a:solidFill>
                                      <a:prstClr val="black">
                                        <a:lumMod val="85000"/>
                                        <a:lumOff val="15000"/>
                                      </a:prstClr>
                                    </a:solidFill>
                                    <a:latin typeface="Cambria Math" panose="02040503050406030204" pitchFamily="18" charset="0"/>
                                  </a:rPr>
                                  <m:t>𝑥</m:t>
                                </m:r>
                                <m:r>
                                  <a:rPr lang="en-US" altLang="ko-KR" sz="1600" i="1" baseline="30000" dirty="0" smtClean="0">
                                    <a:solidFill>
                                      <a:prstClr val="black">
                                        <a:lumMod val="85000"/>
                                        <a:lumOff val="15000"/>
                                      </a:prstClr>
                                    </a:solidFill>
                                    <a:latin typeface="Cambria Math" panose="02040503050406030204" pitchFamily="18" charset="0"/>
                                  </a:rPr>
                                  <m:t>2</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1</m:t>
                                </m:r>
                              </m:num>
                              <m:den>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1</m:t>
                                </m:r>
                              </m:den>
                            </m:f>
                          </m:e>
                        </m:func>
                        <m:r>
                          <a:rPr lang="en-US" altLang="ko-KR" sz="1600" i="1" dirty="0" smtClean="0">
                            <a:solidFill>
                              <a:prstClr val="black">
                                <a:lumMod val="85000"/>
                                <a:lumOff val="15000"/>
                              </a:prstClr>
                            </a:solidFill>
                            <a:latin typeface="Cambria Math" panose="02040503050406030204" pitchFamily="18" charset="0"/>
                          </a:rPr>
                          <m:t>=</m:t>
                        </m:r>
                        <m:func>
                          <m:funcPr>
                            <m:ctrlPr>
                              <a:rPr lang="en-US" altLang="ko-KR" sz="1600" i="1" dirty="0" smtClean="0">
                                <a:solidFill>
                                  <a:prstClr val="black">
                                    <a:lumMod val="85000"/>
                                    <a:lumOff val="15000"/>
                                  </a:prstClr>
                                </a:solidFill>
                                <a:latin typeface="Cambria Math" panose="02040503050406030204" pitchFamily="18" charset="0"/>
                              </a:rPr>
                            </m:ctrlPr>
                          </m:funcPr>
                          <m:fName>
                            <m:limLow>
                              <m:limLowPr>
                                <m:ctrlPr>
                                  <a:rPr lang="en-US" altLang="ko-KR" sz="1600" i="1" dirty="0" smtClean="0">
                                    <a:solidFill>
                                      <a:prstClr val="black">
                                        <a:lumMod val="85000"/>
                                        <a:lumOff val="15000"/>
                                      </a:prstClr>
                                    </a:solidFill>
                                    <a:latin typeface="Cambria Math" panose="02040503050406030204" pitchFamily="18" charset="0"/>
                                  </a:rPr>
                                </m:ctrlPr>
                              </m:limLowPr>
                              <m:e>
                                <m:r>
                                  <m:rPr>
                                    <m:sty m:val="p"/>
                                  </m:rPr>
                                  <a:rPr lang="en-US" altLang="ko-KR" sz="1600" i="0" dirty="0" smtClean="0">
                                    <a:solidFill>
                                      <a:prstClr val="black">
                                        <a:lumMod val="85000"/>
                                        <a:lumOff val="15000"/>
                                      </a:prstClr>
                                    </a:solidFill>
                                    <a:latin typeface="Cambria Math" panose="02040503050406030204" pitchFamily="18" charset="0"/>
                                  </a:rPr>
                                  <m:t>lim</m:t>
                                </m:r>
                              </m:e>
                              <m:lim>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→1</m:t>
                                </m:r>
                              </m:lim>
                            </m:limLow>
                          </m:fName>
                          <m:e>
                            <m:r>
                              <a:rPr lang="en-US" altLang="ko-KR" sz="1600" i="1" dirty="0">
                                <a:solidFill>
                                  <a:prstClr val="black">
                                    <a:lumMod val="85000"/>
                                    <a:lumOff val="15000"/>
                                  </a:prstClr>
                                </a:solidFill>
                                <a:latin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rPr>
                              <m:t>+1)=2</m:t>
                            </m:r>
                          </m:e>
                        </m:func>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9D6ED680-2A34-4939-BBCA-C3DA434FC74B}"/>
                    </a:ext>
                  </a:extLst>
                </p:cNvPr>
                <p:cNvSpPr txBox="1">
                  <a:spLocks noRot="1" noChangeAspect="1" noMove="1" noResize="1" noEditPoints="1" noAdjustHandles="1" noChangeArrowheads="1" noChangeShapeType="1" noTextEdit="1"/>
                </p:cNvSpPr>
                <p:nvPr/>
              </p:nvSpPr>
              <p:spPr>
                <a:xfrm>
                  <a:off x="3933775" y="4825747"/>
                  <a:ext cx="3857090" cy="462627"/>
                </a:xfrm>
                <a:prstGeom prst="rect">
                  <a:avLst/>
                </a:prstGeom>
                <a:blipFill>
                  <a:blip r:embed="rId10"/>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39318009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50" name="그룹 49">
            <a:extLst>
              <a:ext uri="{FF2B5EF4-FFF2-40B4-BE49-F238E27FC236}">
                <a16:creationId xmlns:a16="http://schemas.microsoft.com/office/drawing/2014/main" xmlns="" id="{40548704-E88C-4E7D-9DF0-FF1BB7DB3A4E}"/>
              </a:ext>
            </a:extLst>
          </p:cNvPr>
          <p:cNvGrpSpPr/>
          <p:nvPr/>
        </p:nvGrpSpPr>
        <p:grpSpPr>
          <a:xfrm>
            <a:off x="1054112" y="3868090"/>
            <a:ext cx="8080658" cy="2048267"/>
            <a:chOff x="1054112" y="3868090"/>
            <a:chExt cx="8080658" cy="2048267"/>
          </a:xfrm>
        </p:grpSpPr>
        <p:sp>
          <p:nvSpPr>
            <p:cNvPr id="51" name="직사각형 50">
              <a:extLst>
                <a:ext uri="{FF2B5EF4-FFF2-40B4-BE49-F238E27FC236}">
                  <a16:creationId xmlns:a16="http://schemas.microsoft.com/office/drawing/2014/main" xmlns="" id="{D25741E3-D4A7-4C6F-A114-C563051FA8CA}"/>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Limits</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5.2. Differential Coefficient and Derivatives</a:t>
              </a:r>
            </a:p>
            <a:p>
              <a:pPr marL="176213" indent="-176213">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Differential Method</a:t>
              </a:r>
            </a:p>
            <a:p>
              <a:pPr marL="176213" indent="-176213">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p>
          </p:txBody>
        </p:sp>
        <p:sp>
          <p:nvSpPr>
            <p:cNvPr id="52" name="직사각형 51">
              <a:extLst>
                <a:ext uri="{FF2B5EF4-FFF2-40B4-BE49-F238E27FC236}">
                  <a16:creationId xmlns:a16="http://schemas.microsoft.com/office/drawing/2014/main" xmlns="" id="{81928876-09EE-4DDC-A365-DA6BBD52A302}"/>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Derivatives of Composite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Derivative of the Sigmoid Function</a:t>
              </a:r>
            </a:p>
          </p:txBody>
        </p:sp>
      </p:grpSp>
      <p:sp>
        <p:nvSpPr>
          <p:cNvPr id="7" name="직사각형 133">
            <a:extLst>
              <a:ext uri="{FF2B5EF4-FFF2-40B4-BE49-F238E27FC236}">
                <a16:creationId xmlns:a16="http://schemas.microsoft.com/office/drawing/2014/main" xmlns=""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28253843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Basics of Derivatives</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5.2. Differential Coefficient and Derivatives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669867" y="2124706"/>
                <a:ext cx="6507269" cy="2747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you look at the dashboard when the car moves, it tells you the car’s speed at every moment.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speed is the “rate of change in distance over time,” the car’s speed means the “instantaneous rate of change” of the distance traveled at a specific moment.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such, the rate of change at some point is called “derivative.”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function y=f(x), the amounts of change in x and y are called increments and denoted by</a:t>
                </a:r>
                <a14:m>
                  <m:oMath xmlns:m="http://schemas.openxmlformats.org/officeDocument/2006/math">
                    <m:r>
                      <a:rPr lang="en-US" altLang="ko-KR" sz="1300" b="0" i="0" smtClean="0">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m:t>
                    </m:r>
                  </m:oMath>
                </a14:m>
                <a:r>
                  <a:rPr lang="en-US" altLang="ko-KR" sz="1300" dirty="0">
                    <a:solidFill>
                      <a:prstClr val="black"/>
                    </a:solidFill>
                    <a:latin typeface="SamsungOne 400" panose="020B0503030303020204" pitchFamily="34" charset="0"/>
                    <a:ea typeface="SamsungOne 400" panose="020B0503030303020204" pitchFamily="34" charset="0"/>
                  </a:rPr>
                  <a:t>x and </a:t>
                </a:r>
                <a14:m>
                  <m:oMath xmlns:m="http://schemas.openxmlformats.org/officeDocument/2006/math">
                    <m:r>
                      <a:rPr lang="ko-KR" altLang="en-US" sz="1300" i="1">
                        <a:solidFill>
                          <a:prstClr val="black"/>
                        </a:solidFill>
                        <a:latin typeface="Cambria Math" panose="02040503050406030204" pitchFamily="18" charset="0"/>
                      </a:rPr>
                      <m:t>∆</m:t>
                    </m:r>
                  </m:oMath>
                </a14:m>
                <a:r>
                  <a:rPr lang="en-US" altLang="ko-KR" sz="1300" dirty="0">
                    <a:solidFill>
                      <a:prstClr val="black"/>
                    </a:solidFill>
                    <a:latin typeface="SamsungOne 400" panose="020B0503030303020204" pitchFamily="34" charset="0"/>
                    <a:ea typeface="SamsungOne 400" panose="020B0503030303020204" pitchFamily="34" charset="0"/>
                  </a:rPr>
                  <a:t>y,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respectively.</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ratio of the two increments is called the average rate of change.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function y=f(x), the average rate of change when the value of x changes from a to a+</a:t>
                </a:r>
                <a14:m>
                  <m:oMath xmlns:m="http://schemas.openxmlformats.org/officeDocument/2006/math">
                    <m:r>
                      <a:rPr lang="ko-KR" altLang="en-US" sz="1300" i="1">
                        <a:solidFill>
                          <a:prstClr val="black"/>
                        </a:solidFill>
                        <a:latin typeface="Cambria Math" panose="02040503050406030204" pitchFamily="18" charset="0"/>
                      </a:rPr>
                      <m:t>∆</m:t>
                    </m:r>
                  </m:oMath>
                </a14:m>
                <a:r>
                  <a:rPr lang="en-US" altLang="ko-KR" sz="1300" dirty="0">
                    <a:solidFill>
                      <a:prstClr val="black"/>
                    </a:solidFill>
                    <a:latin typeface="SamsungOne 400" panose="020B0503030303020204" pitchFamily="34" charset="0"/>
                    <a:ea typeface="SamsungOne 400" panose="020B0503030303020204" pitchFamily="34" charset="0"/>
                  </a:rPr>
                  <a:t>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expressed as </a:t>
                </a:r>
                <a14:m>
                  <m:oMath xmlns:m="http://schemas.openxmlformats.org/officeDocument/2006/math">
                    <m:f>
                      <m:f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fPr>
                      <m:num>
                        <m:r>
                          <a:rPr lang="ko-KR" altLang="en-US" sz="1300" i="1">
                            <a:solidFill>
                              <a:prstClr val="black"/>
                            </a:solidFill>
                            <a:latin typeface="Cambria Math" panose="02040503050406030204" pitchFamily="18" charset="0"/>
                          </a:rPr>
                          <m:t>∆</m:t>
                        </m:r>
                        <m:r>
                          <a:rPr lang="en-US" altLang="ko-KR" sz="1300" i="1">
                            <a:solidFill>
                              <a:prstClr val="black"/>
                            </a:solidFill>
                            <a:latin typeface="Cambria Math" panose="02040503050406030204" pitchFamily="18" charset="0"/>
                          </a:rPr>
                          <m:t>𝑦</m:t>
                        </m:r>
                      </m:num>
                      <m:den>
                        <m:r>
                          <a:rPr lang="ko-KR" altLang="en-US" sz="1300" i="1">
                            <a:solidFill>
                              <a:prstClr val="black"/>
                            </a:solidFill>
                            <a:latin typeface="Cambria Math" panose="02040503050406030204" pitchFamily="18" charset="0"/>
                          </a:rPr>
                          <m:t>∆</m:t>
                        </m:r>
                        <m:r>
                          <a:rPr lang="en-US" altLang="ko-KR" sz="1300" i="1">
                            <a:solidFill>
                              <a:prstClr val="black"/>
                            </a:solidFill>
                            <a:latin typeface="Cambria Math" panose="02040503050406030204" pitchFamily="18" charset="0"/>
                          </a:rPr>
                          <m:t>𝑥</m:t>
                        </m:r>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defined as follows</a:t>
                </a:r>
                <a14:m>
                  <m:oMath xmlns:m="http://schemas.openxmlformats.org/officeDocument/2006/math">
                    <m:r>
                      <a:rPr lang="en-US" altLang="ko-KR" sz="1300" b="0" i="1" smtClean="0">
                        <a:solidFill>
                          <a:prstClr val="black"/>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69867" y="2124706"/>
                <a:ext cx="6507269" cy="274797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xmlns="" id="{490AAC00-B82B-42CC-9297-B799B28517A0}"/>
              </a:ext>
            </a:extLst>
          </p:cNvPr>
          <p:cNvGrpSpPr/>
          <p:nvPr/>
        </p:nvGrpSpPr>
        <p:grpSpPr>
          <a:xfrm>
            <a:off x="804870" y="5085184"/>
            <a:ext cx="4199220" cy="764629"/>
            <a:chOff x="804870" y="4386490"/>
            <a:chExt cx="4199220" cy="764629"/>
          </a:xfrm>
        </p:grpSpPr>
        <p:sp>
          <p:nvSpPr>
            <p:cNvPr id="18" name="직사각형 17">
              <a:extLst>
                <a:ext uri="{FF2B5EF4-FFF2-40B4-BE49-F238E27FC236}">
                  <a16:creationId xmlns:a16="http://schemas.microsoft.com/office/drawing/2014/main" xmlns="" id="{279E960D-0B92-4FCE-B3A8-9B4A92C0BDAB}"/>
                </a:ext>
              </a:extLst>
            </p:cNvPr>
            <p:cNvSpPr/>
            <p:nvPr/>
          </p:nvSpPr>
          <p:spPr>
            <a:xfrm flipV="1">
              <a:off x="804870" y="4386490"/>
              <a:ext cx="4199220" cy="7646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 name="TextBox 1"/>
                <p:cNvSpPr txBox="1"/>
                <p:nvPr/>
              </p:nvSpPr>
              <p:spPr>
                <a:xfrm>
                  <a:off x="1112004" y="4536261"/>
                  <a:ext cx="3422667" cy="448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ko-KR" altLang="en-US" sz="1400" i="1">
                                <a:solidFill>
                                  <a:prstClr val="black"/>
                                </a:solidFill>
                                <a:latin typeface="Cambria Math" panose="02040503050406030204" pitchFamily="18" charset="0"/>
                              </a:rPr>
                              <m:t>∆</m:t>
                            </m:r>
                            <m:r>
                              <a:rPr lang="en-US" altLang="ko-KR" sz="1400" i="1">
                                <a:solidFill>
                                  <a:prstClr val="black"/>
                                </a:solidFill>
                                <a:latin typeface="Cambria Math" panose="02040503050406030204" pitchFamily="18" charset="0"/>
                              </a:rPr>
                              <m:t>𝑦</m:t>
                            </m:r>
                          </m:num>
                          <m:den>
                            <m:r>
                              <a:rPr lang="ko-KR" altLang="en-US" sz="1400" i="1">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e>
                            </m:d>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𝑓</m:t>
                            </m:r>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𝑎</m:t>
                            </m:r>
                            <m:r>
                              <a:rPr lang="en-US" altLang="ko-KR" sz="1400" b="0" i="1" smtClean="0">
                                <a:solidFill>
                                  <a:prstClr val="black"/>
                                </a:solidFill>
                                <a:latin typeface="Cambria Math" panose="02040503050406030204" pitchFamily="18" charset="0"/>
                              </a:rPr>
                              <m:t>)</m:t>
                            </m:r>
                          </m:num>
                          <m:den>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e>
                            </m:d>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𝑎</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e>
                            </m:d>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𝑓</m:t>
                            </m:r>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𝑎</m:t>
                            </m:r>
                            <m:r>
                              <a:rPr lang="en-US" altLang="ko-KR" sz="1400" b="0" i="1" smtClean="0">
                                <a:solidFill>
                                  <a:prstClr val="black"/>
                                </a:solidFill>
                                <a:latin typeface="Cambria Math" panose="02040503050406030204" pitchFamily="18" charset="0"/>
                              </a:rPr>
                              <m:t>)</m:t>
                            </m:r>
                          </m:num>
                          <m:den>
                            <m:r>
                              <a:rPr lang="ko-KR" altLang="en-US" sz="1400" i="1">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den>
                        </m:f>
                      </m:oMath>
                    </m:oMathPara>
                  </a14:m>
                  <a:endParaRPr lang="en-US" sz="1400" dirty="0"/>
                </a:p>
              </p:txBody>
            </p:sp>
          </mc:Choice>
          <mc:Fallback xmlns="">
            <p:sp>
              <p:nvSpPr>
                <p:cNvPr id="2" name="TextBox 1"/>
                <p:cNvSpPr txBox="1">
                  <a:spLocks noRot="1" noChangeAspect="1" noMove="1" noResize="1" noEditPoints="1" noAdjustHandles="1" noChangeArrowheads="1" noChangeShapeType="1" noTextEdit="1"/>
                </p:cNvSpPr>
                <p:nvPr/>
              </p:nvSpPr>
              <p:spPr>
                <a:xfrm>
                  <a:off x="1112004" y="4536261"/>
                  <a:ext cx="3422667" cy="448584"/>
                </a:xfrm>
                <a:prstGeom prst="rect">
                  <a:avLst/>
                </a:prstGeom>
                <a:blipFill>
                  <a:blip r:embed="rId4"/>
                  <a:stretch>
                    <a:fillRect l="-712" t="-1370" r="-1423" b="-5479"/>
                  </a:stretch>
                </a:blipFill>
              </p:spPr>
              <p:txBody>
                <a:bodyPr/>
                <a:lstStyle/>
                <a:p>
                  <a:r>
                    <a:rPr lang="ko-KR" altLang="en-US">
                      <a:noFill/>
                    </a:rPr>
                    <a:t> </a:t>
                  </a:r>
                </a:p>
              </p:txBody>
            </p:sp>
          </mc:Fallback>
        </mc:AlternateContent>
      </p:grpSp>
      <p:sp>
        <p:nvSpPr>
          <p:cNvPr id="17" name="직사각형 16">
            <a:extLst>
              <a:ext uri="{FF2B5EF4-FFF2-40B4-BE49-F238E27FC236}">
                <a16:creationId xmlns:a16="http://schemas.microsoft.com/office/drawing/2014/main" xmlns="" id="{45A58009-59DA-4A22-A2D9-DD50AD081B7D}"/>
              </a:ext>
            </a:extLst>
          </p:cNvPr>
          <p:cNvSpPr/>
          <p:nvPr/>
        </p:nvSpPr>
        <p:spPr>
          <a:xfrm>
            <a:off x="491859" y="1861343"/>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Rate of Change</a:t>
            </a:r>
          </a:p>
        </p:txBody>
      </p:sp>
      <p:pic>
        <p:nvPicPr>
          <p:cNvPr id="19" name="그림 18">
            <a:extLst>
              <a:ext uri="{FF2B5EF4-FFF2-40B4-BE49-F238E27FC236}">
                <a16:creationId xmlns:a16="http://schemas.microsoft.com/office/drawing/2014/main" xmlns="" id="{D6449D75-1EFE-4490-A063-0756458F98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7936" y="2198384"/>
            <a:ext cx="2277972" cy="1518647"/>
          </a:xfrm>
          <a:prstGeom prst="rect">
            <a:avLst/>
          </a:prstGeom>
        </p:spPr>
      </p:pic>
    </p:spTree>
    <p:extLst>
      <p:ext uri="{BB962C8B-B14F-4D97-AF65-F5344CB8AC3E}">
        <p14:creationId xmlns:p14="http://schemas.microsoft.com/office/powerpoint/2010/main" val="29502527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62D3A742-314F-4EBF-A098-2D51DDFE22B0}"/>
                  </a:ext>
                </a:extLst>
              </p:cNvPr>
              <p:cNvSpPr/>
              <p:nvPr/>
            </p:nvSpPr>
            <p:spPr>
              <a:xfrm rot="10800000" flipV="1">
                <a:off x="2431132" y="2996952"/>
                <a:ext cx="4651857" cy="693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𝑓</m:t>
                          </m:r>
                        </m:e>
                        <m:sup>
                          <m:r>
                            <a:rPr lang="en-US" altLang="ko-KR" sz="1400" i="1">
                              <a:solidFill>
                                <a:prstClr val="black"/>
                              </a:solidFill>
                              <a:latin typeface="Cambria Math" panose="02040503050406030204" pitchFamily="18" charset="0"/>
                            </a:rPr>
                            <m:t>′</m:t>
                          </m:r>
                        </m:sup>
                      </m:sSup>
                      <m:d>
                        <m:dPr>
                          <m:ctrlPr>
                            <a:rPr lang="en-US" altLang="ko-KR" sz="1400" i="1">
                              <a:solidFill>
                                <a:prstClr val="black"/>
                              </a:solidFill>
                              <a:latin typeface="Cambria Math" panose="02040503050406030204" pitchFamily="18" charset="0"/>
                            </a:rPr>
                          </m:ctrlPr>
                        </m:dPr>
                        <m:e>
                          <m:r>
                            <a:rPr lang="en-US" altLang="ko-KR" sz="1400" i="1">
                              <a:solidFill>
                                <a:prstClr val="black"/>
                              </a:solidFill>
                              <a:latin typeface="Cambria Math" panose="02040503050406030204" pitchFamily="18" charset="0"/>
                            </a:rPr>
                            <m:t>𝑎</m:t>
                          </m:r>
                        </m:e>
                      </m:d>
                      <m:r>
                        <a:rPr lang="en-US" altLang="ko-KR" sz="1400" i="1">
                          <a:solidFill>
                            <a:prstClr val="black"/>
                          </a:solidFill>
                          <a:latin typeface="Cambria Math" panose="02040503050406030204" pitchFamily="18" charset="0"/>
                        </a:rPr>
                        <m:t>= </m:t>
                      </m:r>
                      <m:func>
                        <m:funcPr>
                          <m:ctrlPr>
                            <a:rPr lang="en-US" altLang="ko-KR" sz="1400" i="1">
                              <a:solidFill>
                                <a:prstClr val="black"/>
                              </a:solidFill>
                              <a:latin typeface="Cambria Math" panose="02040503050406030204" pitchFamily="18" charset="0"/>
                            </a:rPr>
                          </m:ctrlPr>
                        </m:funcPr>
                        <m:fName>
                          <m:limLow>
                            <m:limLowPr>
                              <m:ctrlPr>
                                <a:rPr lang="en-US" altLang="ko-KR" sz="1400" i="1">
                                  <a:solidFill>
                                    <a:prstClr val="black"/>
                                  </a:solidFill>
                                  <a:latin typeface="Cambria Math" panose="02040503050406030204" pitchFamily="18" charset="0"/>
                                </a:rPr>
                              </m:ctrlPr>
                            </m:limLowPr>
                            <m:e>
                              <m:r>
                                <m:rPr>
                                  <m:sty m:val="p"/>
                                </m:rPr>
                                <a:rPr lang="en-US" altLang="ko-KR" sz="1400">
                                  <a:solidFill>
                                    <a:prstClr val="black"/>
                                  </a:solidFill>
                                  <a:latin typeface="Cambria Math" panose="02040503050406030204" pitchFamily="18" charset="0"/>
                                </a:rPr>
                                <m:t>lim</m:t>
                              </m:r>
                            </m:e>
                            <m:li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r>
                                <a:rPr lang="en-US" altLang="ko-KR" sz="1400" i="1">
                                  <a:solidFill>
                                    <a:prstClr val="black"/>
                                  </a:solidFill>
                                  <a:latin typeface="Cambria Math" panose="02040503050406030204" pitchFamily="18" charset="0"/>
                                </a:rPr>
                                <m:t>→0</m:t>
                              </m:r>
                            </m:lim>
                          </m:limLow>
                        </m:fName>
                        <m:e>
                          <m:f>
                            <m:fPr>
                              <m:ctrlPr>
                                <a:rPr lang="en-US" altLang="ko-KR" sz="1400" i="1">
                                  <a:solidFill>
                                    <a:prstClr val="black"/>
                                  </a:solidFill>
                                  <a:latin typeface="Cambria Math" panose="02040503050406030204" pitchFamily="18" charset="0"/>
                                </a:rPr>
                              </m:ctrlPr>
                            </m:fPr>
                            <m:num>
                              <m:r>
                                <a:rPr lang="en-US" altLang="ko-KR" sz="1400" i="1">
                                  <a:solidFill>
                                    <a:prstClr val="black"/>
                                  </a:solidFill>
                                  <a:latin typeface="Cambria Math" panose="02040503050406030204" pitchFamily="18" charset="0"/>
                                </a:rPr>
                                <m:t>𝑓</m:t>
                              </m:r>
                              <m:d>
                                <m:dPr>
                                  <m:ctrlPr>
                                    <a:rPr lang="en-US" altLang="ko-KR" sz="1400" i="1">
                                      <a:solidFill>
                                        <a:prstClr val="black"/>
                                      </a:solidFill>
                                      <a:latin typeface="Cambria Math" panose="02040503050406030204" pitchFamily="18" charset="0"/>
                                    </a:rPr>
                                  </m:ctrlPr>
                                </m:dPr>
                                <m:e>
                                  <m:r>
                                    <a:rPr lang="en-US" altLang="ko-KR" sz="1400" i="1">
                                      <a:solidFill>
                                        <a:prstClr val="black"/>
                                      </a:solidFill>
                                      <a:latin typeface="Cambria Math" panose="02040503050406030204" pitchFamily="18" charset="0"/>
                                    </a:rPr>
                                    <m:t>𝑎</m:t>
                                  </m:r>
                                  <m:r>
                                    <a:rPr lang="en-US" altLang="ko-KR" sz="1400" i="1">
                                      <a:solidFill>
                                        <a:prstClr val="black"/>
                                      </a:solidFill>
                                      <a:latin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e>
                              </m:d>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𝑎</m:t>
                              </m:r>
                              <m:r>
                                <a:rPr lang="en-US" altLang="ko-KR" sz="1400" i="1">
                                  <a:solidFill>
                                    <a:prstClr val="black"/>
                                  </a:solidFill>
                                  <a:latin typeface="Cambria Math" panose="02040503050406030204" pitchFamily="18" charset="0"/>
                                  <a:ea typeface="Cambria Math" panose="02040503050406030204" pitchFamily="18" charset="0"/>
                                </a:rPr>
                                <m:t>)</m:t>
                              </m:r>
                            </m:num>
                            <m:den>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den>
                          </m:f>
                        </m:e>
                      </m:func>
                      <m:r>
                        <a:rPr lang="en-US" altLang="ko-KR" sz="1400" i="1">
                          <a:solidFill>
                            <a:prstClr val="black"/>
                          </a:solidFill>
                          <a:latin typeface="Cambria Math" panose="02040503050406030204" pitchFamily="18" charset="0"/>
                        </a:rPr>
                        <m:t>=</m:t>
                      </m:r>
                      <m:func>
                        <m:funcPr>
                          <m:ctrlPr>
                            <a:rPr lang="en-US" altLang="ko-KR" sz="1400" i="1">
                              <a:solidFill>
                                <a:prstClr val="black"/>
                              </a:solidFill>
                              <a:latin typeface="Cambria Math" panose="02040503050406030204" pitchFamily="18" charset="0"/>
                            </a:rPr>
                          </m:ctrlPr>
                        </m:funcPr>
                        <m:fName>
                          <m:limLow>
                            <m:limLowPr>
                              <m:ctrlPr>
                                <a:rPr lang="en-US" altLang="ko-KR" sz="1400" i="1">
                                  <a:solidFill>
                                    <a:prstClr val="black"/>
                                  </a:solidFill>
                                  <a:latin typeface="Cambria Math" panose="02040503050406030204" pitchFamily="18" charset="0"/>
                                </a:rPr>
                              </m:ctrlPr>
                            </m:limLowPr>
                            <m:e>
                              <m:r>
                                <m:rPr>
                                  <m:sty m:val="p"/>
                                </m:rPr>
                                <a:rPr lang="en-US" altLang="ko-KR" sz="1400">
                                  <a:solidFill>
                                    <a:prstClr val="black"/>
                                  </a:solidFill>
                                  <a:latin typeface="Cambria Math" panose="02040503050406030204" pitchFamily="18" charset="0"/>
                                </a:rPr>
                                <m:t>lim</m:t>
                              </m:r>
                            </m:e>
                            <m:lim>
                              <m:r>
                                <a:rPr lang="en-US" altLang="ko-KR" sz="1400" i="1">
                                  <a:solidFill>
                                    <a:prstClr val="black"/>
                                  </a:solidFill>
                                  <a:latin typeface="Cambria Math" panose="02040503050406030204" pitchFamily="18" charset="0"/>
                                </a:rPr>
                                <m:t>h</m:t>
                              </m:r>
                              <m:r>
                                <a:rPr lang="en-US" altLang="ko-KR" sz="1400" i="1">
                                  <a:solidFill>
                                    <a:prstClr val="black"/>
                                  </a:solidFill>
                                  <a:latin typeface="Cambria Math" panose="02040503050406030204" pitchFamily="18" charset="0"/>
                                </a:rPr>
                                <m:t>→0</m:t>
                              </m:r>
                            </m:lim>
                          </m:limLow>
                        </m:fName>
                        <m:e>
                          <m:f>
                            <m:fPr>
                              <m:ctrlPr>
                                <a:rPr lang="en-US" altLang="ko-KR" sz="1400" i="1">
                                  <a:solidFill>
                                    <a:prstClr val="black"/>
                                  </a:solidFill>
                                  <a:latin typeface="Cambria Math" panose="02040503050406030204" pitchFamily="18" charset="0"/>
                                </a:rPr>
                              </m:ctrlPr>
                            </m:fPr>
                            <m:num>
                              <m:r>
                                <a:rPr lang="en-US" altLang="ko-KR" sz="1400" i="1">
                                  <a:solidFill>
                                    <a:prstClr val="black"/>
                                  </a:solidFill>
                                  <a:latin typeface="Cambria Math" panose="02040503050406030204" pitchFamily="18" charset="0"/>
                                </a:rPr>
                                <m:t>𝑓</m:t>
                              </m:r>
                              <m:d>
                                <m:dPr>
                                  <m:ctrlPr>
                                    <a:rPr lang="en-US" altLang="ko-KR" sz="1400" i="1">
                                      <a:solidFill>
                                        <a:prstClr val="black"/>
                                      </a:solidFill>
                                      <a:latin typeface="Cambria Math" panose="02040503050406030204" pitchFamily="18" charset="0"/>
                                    </a:rPr>
                                  </m:ctrlPr>
                                </m:dPr>
                                <m:e>
                                  <m:r>
                                    <a:rPr lang="en-US" altLang="ko-KR" sz="1400" i="1">
                                      <a:solidFill>
                                        <a:prstClr val="black"/>
                                      </a:solidFill>
                                      <a:latin typeface="Cambria Math" panose="02040503050406030204" pitchFamily="18" charset="0"/>
                                    </a:rPr>
                                    <m:t>𝑎</m:t>
                                  </m:r>
                                  <m:r>
                                    <a:rPr lang="en-US" altLang="ko-KR" sz="1400" i="1">
                                      <a:solidFill>
                                        <a:prstClr val="black"/>
                                      </a:solidFill>
                                      <a:latin typeface="Cambria Math" panose="02040503050406030204" pitchFamily="18" charset="0"/>
                                    </a:rPr>
                                    <m:t>+</m:t>
                                  </m:r>
                                  <m:r>
                                    <a:rPr lang="en-US" altLang="ko-KR" sz="1400" i="1">
                                      <a:solidFill>
                                        <a:prstClr val="black"/>
                                      </a:solidFill>
                                      <a:latin typeface="Cambria Math" panose="02040503050406030204" pitchFamily="18" charset="0"/>
                                    </a:rPr>
                                    <m:t>h</m:t>
                                  </m:r>
                                </m:e>
                              </m:d>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𝑎</m:t>
                              </m:r>
                              <m:r>
                                <a:rPr lang="en-US" altLang="ko-KR" sz="1400" i="1">
                                  <a:solidFill>
                                    <a:prstClr val="black"/>
                                  </a:solidFill>
                                  <a:latin typeface="Cambria Math" panose="02040503050406030204" pitchFamily="18" charset="0"/>
                                  <a:ea typeface="Cambria Math" panose="02040503050406030204" pitchFamily="18" charset="0"/>
                                </a:rPr>
                                <m:t>)</m:t>
                              </m:r>
                            </m:num>
                            <m:den>
                              <m:r>
                                <a:rPr lang="en-US" altLang="ko-KR" sz="1400" i="1">
                                  <a:solidFill>
                                    <a:prstClr val="black"/>
                                  </a:solidFill>
                                  <a:latin typeface="Cambria Math" panose="02040503050406030204" pitchFamily="18" charset="0"/>
                                  <a:ea typeface="Cambria Math" panose="02040503050406030204" pitchFamily="18" charset="0"/>
                                </a:rPr>
                                <m:t>h</m:t>
                              </m:r>
                            </m:den>
                          </m:f>
                        </m:e>
                      </m:func>
                    </m:oMath>
                  </m:oMathPara>
                </a14:m>
                <a:endParaRPr lang="ko-KR" altLang="en-US" sz="1600" dirty="0"/>
              </a:p>
            </p:txBody>
          </p:sp>
        </mc:Choice>
        <mc:Fallback xmlns="">
          <p:sp>
            <p:nvSpPr>
              <p:cNvPr id="11" name="직사각형 10">
                <a:extLst>
                  <a:ext uri="{FF2B5EF4-FFF2-40B4-BE49-F238E27FC236}">
                    <a16:creationId xmlns="" xmlns:a16="http://schemas.microsoft.com/office/drawing/2014/main" xmlns:a14="http://schemas.microsoft.com/office/drawing/2010/main" id="{62D3A742-314F-4EBF-A098-2D51DDFE22B0}"/>
                  </a:ext>
                </a:extLst>
              </p:cNvPr>
              <p:cNvSpPr>
                <a:spLocks noRot="1" noChangeAspect="1" noMove="1" noResize="1" noEditPoints="1" noAdjustHandles="1" noChangeArrowheads="1" noChangeShapeType="1" noTextEdit="1"/>
              </p:cNvSpPr>
              <p:nvPr/>
            </p:nvSpPr>
            <p:spPr>
              <a:xfrm rot="10800000" flipV="1">
                <a:off x="2431132" y="2996952"/>
                <a:ext cx="4651857" cy="693545"/>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34999" y="1700808"/>
                <a:ext cx="8632825" cy="2450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instantaneous rate of change can naturally represent the “moment” by making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close to</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 at the average rate of change </a:t>
                </a:r>
                <a14:m>
                  <m:oMath xmlns:m="http://schemas.openxmlformats.org/officeDocument/2006/math">
                    <m:f>
                      <m:fPr>
                        <m:ctrlPr>
                          <a:rPr lang="en-US" altLang="ko-KR" sz="1300" i="1">
                            <a:solidFill>
                              <a:prstClr val="black"/>
                            </a:solidFill>
                            <a:latin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m:t>
                        </m:r>
                        <m:r>
                          <a:rPr lang="en-US" altLang="ko-KR" sz="1300" i="1">
                            <a:solidFill>
                              <a:prstClr val="black"/>
                            </a:solidFill>
                            <a:latin typeface="Cambria Math" panose="02040503050406030204" pitchFamily="18" charset="0"/>
                            <a:ea typeface="Cambria Math" panose="02040503050406030204" pitchFamily="18" charset="0"/>
                          </a:rPr>
                          <m:t>𝑦</m:t>
                        </m:r>
                      </m:num>
                      <m:den>
                        <m:r>
                          <a:rPr lang="en-US" altLang="ko-KR" sz="1300" i="1">
                            <a:solidFill>
                              <a:prstClr val="black"/>
                            </a:solidFill>
                            <a:latin typeface="Cambria Math" panose="02040503050406030204" pitchFamily="18" charset="0"/>
                            <a:ea typeface="Cambria Math" panose="02040503050406030204" pitchFamily="18" charset="0"/>
                          </a:rPr>
                          <m:t>∆</m:t>
                        </m:r>
                        <m:r>
                          <a:rPr lang="en-US" altLang="ko-KR" sz="1300" i="1">
                            <a:solidFill>
                              <a:prstClr val="black"/>
                            </a:solidFill>
                            <a:latin typeface="Cambria Math" panose="02040503050406030204" pitchFamily="18" charset="0"/>
                            <a:ea typeface="Cambria Math" panose="02040503050406030204" pitchFamily="18" charset="0"/>
                          </a:rPr>
                          <m:t>𝑥</m:t>
                        </m:r>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addition, the instantaneous rate of change can be mathematically defined using limits.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function y=f(x), the instantaneous rate of change in x=a is expressed as </a:t>
                </a:r>
                <a14:m>
                  <m:oMath xmlns:m="http://schemas.openxmlformats.org/officeDocument/2006/math">
                    <m:sSup>
                      <m:sSupPr>
                        <m:ctrlPr>
                          <a:rPr lang="en-US" altLang="ko-KR" sz="1300" i="1">
                            <a:solidFill>
                              <a:prstClr val="black"/>
                            </a:solidFill>
                            <a:latin typeface="Cambria Math" panose="02040503050406030204" pitchFamily="18" charset="0"/>
                          </a:rPr>
                        </m:ctrlPr>
                      </m:sSupPr>
                      <m:e>
                        <m:r>
                          <a:rPr lang="en-US" altLang="ko-KR" sz="1300" b="0" i="1" smtClean="0">
                            <a:solidFill>
                              <a:prstClr val="black"/>
                            </a:solidFill>
                            <a:latin typeface="Cambria Math" panose="02040503050406030204" pitchFamily="18" charset="0"/>
                          </a:rPr>
                          <m:t>𝑓</m:t>
                        </m:r>
                      </m:e>
                      <m:sup>
                        <m:r>
                          <a:rPr lang="en-US" altLang="ko-KR" sz="1300" i="1">
                            <a:solidFill>
                              <a:prstClr val="black"/>
                            </a:solidFill>
                            <a:latin typeface="Cambria Math" panose="02040503050406030204" pitchFamily="18" charset="0"/>
                          </a:rPr>
                          <m:t>′</m:t>
                        </m:r>
                      </m:sup>
                    </m:sSup>
                    <m:d>
                      <m:dPr>
                        <m:ctrlPr>
                          <a:rPr lang="en-US" altLang="ko-KR" sz="1300" b="0" i="1" smtClean="0">
                            <a:solidFill>
                              <a:prstClr val="black"/>
                            </a:solidFill>
                            <a:latin typeface="Cambria Math" panose="02040503050406030204" pitchFamily="18" charset="0"/>
                          </a:rPr>
                        </m:ctrlPr>
                      </m:dPr>
                      <m:e>
                        <m:r>
                          <a:rPr lang="en-US" altLang="ko-KR" sz="1300" b="0" i="1" smtClean="0">
                            <a:solidFill>
                              <a:prstClr val="black"/>
                            </a:solidFill>
                            <a:latin typeface="Cambria Math" panose="02040503050406030204" pitchFamily="18" charset="0"/>
                          </a:rPr>
                          <m:t>𝑎</m:t>
                        </m:r>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defined as follows.</a:t>
                </a:r>
                <a:endParaRPr lang="en-US" altLang="ko-KR" sz="1300" i="1" dirty="0">
                  <a:solidFill>
                    <a:prstClr val="black"/>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rate of instantaneous change for the function is called a differential coefficient. </a:t>
                </a: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4999" y="1700808"/>
                <a:ext cx="8632825" cy="2450461"/>
              </a:xfrm>
              <a:prstGeom prst="rect">
                <a:avLst/>
              </a:prstGeom>
              <a:blipFill rotWithShape="0">
                <a:blip r:embed="rId4"/>
                <a:stretch>
                  <a:fillRect/>
                </a:stretch>
              </a:blipFill>
              <a:ln>
                <a:noFill/>
              </a:ln>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5.2. Differential Coefficient and Derivatives</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0" name="직사각형 9">
            <a:extLst>
              <a:ext uri="{FF2B5EF4-FFF2-40B4-BE49-F238E27FC236}">
                <a16:creationId xmlns:a16="http://schemas.microsoft.com/office/drawing/2014/main" xmlns="" id="{AEE5ADDB-6383-4C37-9453-0BB829406C29}"/>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Differential Coefficient and Derivatives</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7403942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xmlns="" id="{B7800CD0-2543-4C1B-9BDE-A9B6658A5952}"/>
              </a:ext>
            </a:extLst>
          </p:cNvPr>
          <p:cNvSpPr/>
          <p:nvPr/>
        </p:nvSpPr>
        <p:spPr>
          <a:xfrm flipH="1">
            <a:off x="3583260" y="2132856"/>
            <a:ext cx="2661708" cy="7920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34999" y="1727553"/>
                <a:ext cx="8632825" cy="1628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Another definition of differential coefficients: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𝑎</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+Δ</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Δ</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𝑥→𝑎</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14:m>
                  <m:oMathPara xmlns:m="http://schemas.openxmlformats.org/officeDocument/2006/math">
                    <m:oMathParaPr>
                      <m:jc m:val="center"/>
                    </m:oMathParaPr>
                    <m:oMath xmlns:m="http://schemas.openxmlformats.org/officeDocument/2006/math">
                      <m:sSup>
                        <m:sSupPr>
                          <m:ctrlPr>
                            <a:rPr lang="en-US" altLang="ko-KR" sz="1600" i="1">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𝑓</m:t>
                          </m:r>
                        </m:e>
                        <m:sup>
                          <m:r>
                            <a:rPr lang="en-US" altLang="ko-KR" sz="1600" i="1">
                              <a:solidFill>
                                <a:prstClr val="black"/>
                              </a:solidFill>
                              <a:latin typeface="Cambria Math" panose="02040503050406030204" pitchFamily="18" charset="0"/>
                            </a:rPr>
                            <m:t>′</m:t>
                          </m:r>
                        </m:sup>
                      </m:sSup>
                      <m:d>
                        <m:dPr>
                          <m:ctrlPr>
                            <a:rPr lang="en-US" altLang="ko-KR" sz="1600" i="1">
                              <a:solidFill>
                                <a:prstClr val="black"/>
                              </a:solidFill>
                              <a:latin typeface="Cambria Math" panose="02040503050406030204" pitchFamily="18" charset="0"/>
                            </a:rPr>
                          </m:ctrlPr>
                        </m:dPr>
                        <m:e>
                          <m:r>
                            <a:rPr lang="en-US" altLang="ko-KR" sz="1600" i="1">
                              <a:solidFill>
                                <a:prstClr val="black"/>
                              </a:solidFill>
                              <a:latin typeface="Cambria Math" panose="02040503050406030204" pitchFamily="18" charset="0"/>
                            </a:rPr>
                            <m:t>𝑎</m:t>
                          </m:r>
                        </m:e>
                      </m:d>
                      <m:r>
                        <a:rPr lang="en-US" altLang="ko-KR" sz="1600" i="1">
                          <a:solidFill>
                            <a:prstClr val="black"/>
                          </a:solidFill>
                          <a:latin typeface="Cambria Math" panose="02040503050406030204" pitchFamily="18" charset="0"/>
                        </a:rPr>
                        <m:t>= </m:t>
                      </m:r>
                      <m:func>
                        <m:funcPr>
                          <m:ctrlPr>
                            <a:rPr lang="en-US" altLang="ko-KR" sz="1600" i="1">
                              <a:solidFill>
                                <a:prstClr val="black"/>
                              </a:solidFill>
                              <a:latin typeface="Cambria Math" panose="02040503050406030204" pitchFamily="18" charset="0"/>
                            </a:rPr>
                          </m:ctrlPr>
                        </m:funcPr>
                        <m:fName>
                          <m:limLow>
                            <m:limLowPr>
                              <m:ctrlPr>
                                <a:rPr lang="en-US" altLang="ko-KR" sz="1600" i="1">
                                  <a:solidFill>
                                    <a:prstClr val="black"/>
                                  </a:solidFill>
                                  <a:latin typeface="Cambria Math" panose="02040503050406030204" pitchFamily="18" charset="0"/>
                                </a:rPr>
                              </m:ctrlPr>
                            </m:limLowPr>
                            <m:e>
                              <m:r>
                                <m:rPr>
                                  <m:sty m:val="p"/>
                                </m:rPr>
                                <a:rPr lang="en-US" altLang="ko-KR" sz="1600">
                                  <a:solidFill>
                                    <a:prstClr val="black"/>
                                  </a:solidFill>
                                  <a:latin typeface="Cambria Math" panose="02040503050406030204" pitchFamily="18" charset="0"/>
                                </a:rPr>
                                <m:t>lim</m:t>
                              </m:r>
                            </m:e>
                            <m:lim>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𝑎</m:t>
                              </m:r>
                            </m:lim>
                          </m:limLow>
                        </m:fName>
                        <m:e>
                          <m:f>
                            <m:fPr>
                              <m:ctrlPr>
                                <a:rPr lang="en-US" altLang="ko-KR" sz="1600" i="1">
                                  <a:solidFill>
                                    <a:prstClr val="black"/>
                                  </a:solidFill>
                                  <a:latin typeface="Cambria Math" panose="02040503050406030204" pitchFamily="18" charset="0"/>
                                </a:rPr>
                              </m:ctrlPr>
                            </m:fPr>
                            <m:num>
                              <m:r>
                                <a:rPr lang="en-US" altLang="ko-KR" sz="1600" i="1">
                                  <a:solidFill>
                                    <a:prstClr val="black"/>
                                  </a:solidFill>
                                  <a:latin typeface="Cambria Math" panose="02040503050406030204" pitchFamily="18" charset="0"/>
                                </a:rPr>
                                <m:t>𝑓</m:t>
                              </m:r>
                              <m:d>
                                <m:dPr>
                                  <m:ctrlPr>
                                    <a:rPr lang="en-US" altLang="ko-KR" sz="1600" i="1">
                                      <a:solidFill>
                                        <a:prstClr val="black"/>
                                      </a:solidFill>
                                      <a:latin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𝑓</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𝑎</m:t>
                              </m:r>
                              <m:r>
                                <a:rPr lang="en-US" altLang="ko-KR" sz="1600" i="1">
                                  <a:solidFill>
                                    <a:prstClr val="black"/>
                                  </a:solidFill>
                                  <a:latin typeface="Cambria Math" panose="02040503050406030204" pitchFamily="18" charset="0"/>
                                  <a:ea typeface="Cambria Math" panose="02040503050406030204" pitchFamily="18" charset="0"/>
                                </a:rPr>
                                <m:t>)</m:t>
                              </m:r>
                            </m:num>
                            <m:den>
                              <m:r>
                                <a:rPr lang="en-US" altLang="ko-KR" i="1">
                                  <a:solidFill>
                                    <a:prstClr val="black"/>
                                  </a:solidFill>
                                  <a:latin typeface="Cambria Math" panose="02040503050406030204" pitchFamily="18" charset="0"/>
                                  <a:ea typeface="Cambria Math" panose="02040503050406030204" pitchFamily="18" charset="0"/>
                                </a:rPr>
                                <m:t>𝑥</m:t>
                              </m:r>
                              <m:r>
                                <a:rPr lang="en-US" altLang="ko-KR" b="0" i="1" smtClean="0">
                                  <a:solidFill>
                                    <a:prstClr val="black"/>
                                  </a:solidFill>
                                  <a:latin typeface="Cambria Math" panose="02040503050406030204" pitchFamily="18" charset="0"/>
                                  <a:ea typeface="Cambria Math" panose="02040503050406030204" pitchFamily="18" charset="0"/>
                                </a:rPr>
                                <m:t>−</m:t>
                              </m:r>
                              <m:r>
                                <a:rPr lang="en-US" altLang="ko-KR" b="0" i="1" smtClean="0">
                                  <a:solidFill>
                                    <a:prstClr val="black"/>
                                  </a:solidFill>
                                  <a:latin typeface="Cambria Math" panose="02040503050406030204" pitchFamily="18" charset="0"/>
                                  <a:ea typeface="Cambria Math" panose="02040503050406030204" pitchFamily="18" charset="0"/>
                                </a:rPr>
                                <m:t>𝑎</m:t>
                              </m:r>
                            </m:den>
                          </m:f>
                        </m:e>
                      </m:func>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Geometric meaning of differential coefficients: The slope of the tangent of the function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𝑦</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𝑓</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in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𝑎</a:t>
                </a: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4999" y="1727553"/>
                <a:ext cx="8632825" cy="1628889"/>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5.2. Differential Coefficient and Derivatives</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2" name="직사각형 11">
            <a:extLst>
              <a:ext uri="{FF2B5EF4-FFF2-40B4-BE49-F238E27FC236}">
                <a16:creationId xmlns:a16="http://schemas.microsoft.com/office/drawing/2014/main" xmlns="" id="{137150C5-EE4B-4082-8E60-5AB758CD656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Differential Coefficient and Derivatives</a:t>
            </a:r>
            <a:endParaRPr kumimoji="1" lang="ko-KR" altLang="en-US" sz="1400" dirty="0">
              <a:solidFill>
                <a:schemeClr val="tx1"/>
              </a:solidFill>
              <a:latin typeface="SamsungOne 400" panose="020B0503030303020204" pitchFamily="34" charset="0"/>
            </a:endParaRPr>
          </a:p>
        </p:txBody>
      </p:sp>
      <p:grpSp>
        <p:nvGrpSpPr>
          <p:cNvPr id="20" name="그룹 19">
            <a:extLst>
              <a:ext uri="{FF2B5EF4-FFF2-40B4-BE49-F238E27FC236}">
                <a16:creationId xmlns:a16="http://schemas.microsoft.com/office/drawing/2014/main" xmlns="" id="{97C20710-A12C-46DF-A2FE-46E9E0A96785}"/>
              </a:ext>
            </a:extLst>
          </p:cNvPr>
          <p:cNvGrpSpPr/>
          <p:nvPr/>
        </p:nvGrpSpPr>
        <p:grpSpPr>
          <a:xfrm>
            <a:off x="3151212" y="3429000"/>
            <a:ext cx="4040804" cy="2843093"/>
            <a:chOff x="3253870" y="3369648"/>
            <a:chExt cx="4040804" cy="2843093"/>
          </a:xfrm>
        </p:grpSpPr>
        <p:sp>
          <p:nvSpPr>
            <p:cNvPr id="21" name="자유형: 도형 20">
              <a:extLst>
                <a:ext uri="{FF2B5EF4-FFF2-40B4-BE49-F238E27FC236}">
                  <a16:creationId xmlns:a16="http://schemas.microsoft.com/office/drawing/2014/main" xmlns="" id="{B3C54347-D054-43CF-A522-E64977375913}"/>
                </a:ext>
              </a:extLst>
            </p:cNvPr>
            <p:cNvSpPr/>
            <p:nvPr/>
          </p:nvSpPr>
          <p:spPr>
            <a:xfrm>
              <a:off x="4318000" y="5676900"/>
              <a:ext cx="895350" cy="133660"/>
            </a:xfrm>
            <a:custGeom>
              <a:avLst/>
              <a:gdLst>
                <a:gd name="connsiteX0" fmla="*/ 0 w 895350"/>
                <a:gd name="connsiteY0" fmla="*/ 0 h 133660"/>
                <a:gd name="connsiteX1" fmla="*/ 228600 w 895350"/>
                <a:gd name="connsiteY1" fmla="*/ 114300 h 133660"/>
                <a:gd name="connsiteX2" fmla="*/ 431800 w 895350"/>
                <a:gd name="connsiteY2" fmla="*/ 133350 h 133660"/>
                <a:gd name="connsiteX3" fmla="*/ 635000 w 895350"/>
                <a:gd name="connsiteY3" fmla="*/ 120650 h 133660"/>
                <a:gd name="connsiteX4" fmla="*/ 819150 w 895350"/>
                <a:gd name="connsiteY4" fmla="*/ 57150 h 133660"/>
                <a:gd name="connsiteX5" fmla="*/ 895350 w 895350"/>
                <a:gd name="connsiteY5" fmla="*/ 6350 h 133660"/>
                <a:gd name="connsiteX6" fmla="*/ 895350 w 895350"/>
                <a:gd name="connsiteY6" fmla="*/ 6350 h 133660"/>
                <a:gd name="connsiteX7" fmla="*/ 895350 w 895350"/>
                <a:gd name="connsiteY7" fmla="*/ 6350 h 13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5350" h="133660">
                  <a:moveTo>
                    <a:pt x="0" y="0"/>
                  </a:moveTo>
                  <a:cubicBezTo>
                    <a:pt x="78316" y="46037"/>
                    <a:pt x="156633" y="92075"/>
                    <a:pt x="228600" y="114300"/>
                  </a:cubicBezTo>
                  <a:cubicBezTo>
                    <a:pt x="300567" y="136525"/>
                    <a:pt x="364067" y="132292"/>
                    <a:pt x="431800" y="133350"/>
                  </a:cubicBezTo>
                  <a:cubicBezTo>
                    <a:pt x="499533" y="134408"/>
                    <a:pt x="570442" y="133350"/>
                    <a:pt x="635000" y="120650"/>
                  </a:cubicBezTo>
                  <a:cubicBezTo>
                    <a:pt x="699558" y="107950"/>
                    <a:pt x="775758" y="76200"/>
                    <a:pt x="819150" y="57150"/>
                  </a:cubicBezTo>
                  <a:cubicBezTo>
                    <a:pt x="862542" y="38100"/>
                    <a:pt x="895350" y="6350"/>
                    <a:pt x="895350" y="6350"/>
                  </a:cubicBezTo>
                  <a:lnTo>
                    <a:pt x="895350" y="6350"/>
                  </a:lnTo>
                  <a:lnTo>
                    <a:pt x="895350" y="635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21">
              <a:extLst>
                <a:ext uri="{FF2B5EF4-FFF2-40B4-BE49-F238E27FC236}">
                  <a16:creationId xmlns:a16="http://schemas.microsoft.com/office/drawing/2014/main" xmlns="" id="{FCED8216-8090-47C1-906D-2AB35AA1286A}"/>
                </a:ext>
              </a:extLst>
            </p:cNvPr>
            <p:cNvCxnSpPr>
              <a:cxnSpLocks/>
            </p:cNvCxnSpPr>
            <p:nvPr/>
          </p:nvCxnSpPr>
          <p:spPr>
            <a:xfrm flipV="1">
              <a:off x="3655268" y="3379839"/>
              <a:ext cx="0" cy="28329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xmlns="" id="{5786738E-D5DC-44BE-BC7F-5C44EF82CB24}"/>
                </a:ext>
              </a:extLst>
            </p:cNvPr>
            <p:cNvCxnSpPr>
              <a:cxnSpLocks/>
            </p:cNvCxnSpPr>
            <p:nvPr/>
          </p:nvCxnSpPr>
          <p:spPr>
            <a:xfrm>
              <a:off x="3253870" y="5671929"/>
              <a:ext cx="26336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475E859A-BA3C-4B47-879D-7DF942F47201}"/>
                    </a:ext>
                  </a:extLst>
                </p:cNvPr>
                <p:cNvSpPr txBox="1"/>
                <p:nvPr/>
              </p:nvSpPr>
              <p:spPr>
                <a:xfrm>
                  <a:off x="3332893" y="3369648"/>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𝑦</m:t>
                        </m:r>
                      </m:oMath>
                    </m:oMathPara>
                  </a14:m>
                  <a:endParaRPr lang="ko-KR" altLang="en-US" sz="1400" dirty="0"/>
                </a:p>
              </p:txBody>
            </p:sp>
          </mc:Choice>
          <mc:Fallback xmlns="">
            <p:sp>
              <p:nvSpPr>
                <p:cNvPr id="73" name="TextBox 72">
                  <a:extLst>
                    <a:ext uri="{FF2B5EF4-FFF2-40B4-BE49-F238E27FC236}">
                      <a16:creationId xmlns:a16="http://schemas.microsoft.com/office/drawing/2014/main" id="{65BE2E47-A881-45BA-888D-6B5ABDF25EB8}"/>
                    </a:ext>
                  </a:extLst>
                </p:cNvPr>
                <p:cNvSpPr txBox="1">
                  <a:spLocks noRot="1" noChangeAspect="1" noMove="1" noResize="1" noEditPoints="1" noAdjustHandles="1" noChangeArrowheads="1" noChangeShapeType="1" noTextEdit="1"/>
                </p:cNvSpPr>
                <p:nvPr/>
              </p:nvSpPr>
              <p:spPr>
                <a:xfrm>
                  <a:off x="3332893" y="3369648"/>
                  <a:ext cx="380934" cy="307777"/>
                </a:xfrm>
                <a:prstGeom prst="rect">
                  <a:avLst/>
                </a:prstGeom>
                <a:blipFill>
                  <a:blip r:embed="rId5"/>
                  <a:stretch>
                    <a:fillRect b="-2000"/>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xmlns="" id="{F5461857-7C40-4FF9-B9C0-5D78DB7DF3EF}"/>
                </a:ext>
              </a:extLst>
            </p:cNvPr>
            <p:cNvSpPr txBox="1"/>
            <p:nvPr/>
          </p:nvSpPr>
          <p:spPr>
            <a:xfrm>
              <a:off x="3332893" y="5647724"/>
              <a:ext cx="380934" cy="311817"/>
            </a:xfrm>
            <a:prstGeom prst="rect">
              <a:avLst/>
            </a:prstGeom>
            <a:noFill/>
          </p:spPr>
          <p:txBody>
            <a:bodyPr wrap="square" rtlCol="0">
              <a:spAutoFit/>
            </a:bodyPr>
            <a:lstStyle/>
            <a:p>
              <a:r>
                <a:rPr lang="en-US" altLang="ko-KR" sz="1400" dirty="0"/>
                <a:t>O</a:t>
              </a:r>
              <a:endParaRPr lang="ko-KR" altLang="en-US" sz="14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xmlns="" id="{4FE1CFE2-F5EE-4712-89C5-931C3C62258F}"/>
                    </a:ext>
                  </a:extLst>
                </p:cNvPr>
                <p:cNvSpPr txBox="1"/>
                <p:nvPr/>
              </p:nvSpPr>
              <p:spPr>
                <a:xfrm>
                  <a:off x="5547609" y="5625206"/>
                  <a:ext cx="380934" cy="3118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𝑥</m:t>
                        </m:r>
                      </m:oMath>
                    </m:oMathPara>
                  </a14:m>
                  <a:endParaRPr lang="ko-KR" altLang="en-US" sz="1400" dirty="0"/>
                </a:p>
              </p:txBody>
            </p:sp>
          </mc:Choice>
          <mc:Fallback xmlns="">
            <p:sp>
              <p:nvSpPr>
                <p:cNvPr id="75" name="TextBox 74">
                  <a:extLst>
                    <a:ext uri="{FF2B5EF4-FFF2-40B4-BE49-F238E27FC236}">
                      <a16:creationId xmlns:a16="http://schemas.microsoft.com/office/drawing/2014/main" id="{EB1E1AF6-0C48-401F-A30C-CE9F7F54C3D0}"/>
                    </a:ext>
                  </a:extLst>
                </p:cNvPr>
                <p:cNvSpPr txBox="1">
                  <a:spLocks noRot="1" noChangeAspect="1" noMove="1" noResize="1" noEditPoints="1" noAdjustHandles="1" noChangeArrowheads="1" noChangeShapeType="1" noTextEdit="1"/>
                </p:cNvSpPr>
                <p:nvPr/>
              </p:nvSpPr>
              <p:spPr>
                <a:xfrm>
                  <a:off x="5547609" y="5625206"/>
                  <a:ext cx="380934" cy="31181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159B9B09-5F42-469C-A866-B4FF181C786F}"/>
                    </a:ext>
                  </a:extLst>
                </p:cNvPr>
                <p:cNvSpPr txBox="1"/>
                <p:nvPr/>
              </p:nvSpPr>
              <p:spPr>
                <a:xfrm>
                  <a:off x="5019462" y="5671929"/>
                  <a:ext cx="64212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rPr>
                          <m:t>𝑎</m:t>
                        </m:r>
                        <m:r>
                          <a:rPr lang="en-US" altLang="ko-KR" sz="1200" i="1" dirty="0">
                            <a:latin typeface="Cambria Math" panose="02040503050406030204" pitchFamily="18" charset="0"/>
                          </a:rPr>
                          <m:t>+∆</m:t>
                        </m:r>
                        <m:r>
                          <a:rPr lang="en-US" altLang="ko-KR" sz="1200" i="1" dirty="0">
                            <a:latin typeface="Cambria Math" panose="02040503050406030204" pitchFamily="18" charset="0"/>
                          </a:rPr>
                          <m:t>𝑥</m:t>
                        </m:r>
                      </m:oMath>
                    </m:oMathPara>
                  </a14:m>
                  <a:endParaRPr lang="ko-KR" altLang="en-US" sz="1200" i="1" dirty="0">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159B9B09-5F42-469C-A866-B4FF181C786F}"/>
                    </a:ext>
                  </a:extLst>
                </p:cNvPr>
                <p:cNvSpPr txBox="1">
                  <a:spLocks noRot="1" noChangeAspect="1" noMove="1" noResize="1" noEditPoints="1" noAdjustHandles="1" noChangeArrowheads="1" noChangeShapeType="1" noTextEdit="1"/>
                </p:cNvSpPr>
                <p:nvPr/>
              </p:nvSpPr>
              <p:spPr>
                <a:xfrm>
                  <a:off x="5019462" y="5671929"/>
                  <a:ext cx="642121" cy="27699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7CEC9E50-8FD4-47E7-9221-797F19BFA623}"/>
                    </a:ext>
                  </a:extLst>
                </p:cNvPr>
                <p:cNvSpPr txBox="1"/>
                <p:nvPr/>
              </p:nvSpPr>
              <p:spPr>
                <a:xfrm>
                  <a:off x="4661703" y="5718095"/>
                  <a:ext cx="187666" cy="18466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rPr>
                          <m:t>∆</m:t>
                        </m:r>
                        <m:r>
                          <a:rPr lang="en-US" altLang="ko-KR" sz="1200" i="1" dirty="0">
                            <a:latin typeface="Cambria Math" panose="02040503050406030204" pitchFamily="18" charset="0"/>
                          </a:rPr>
                          <m:t>𝑥</m:t>
                        </m:r>
                      </m:oMath>
                    </m:oMathPara>
                  </a14:m>
                  <a:endParaRPr lang="ko-KR" altLang="en-US" sz="120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7CEC9E50-8FD4-47E7-9221-797F19BFA623}"/>
                    </a:ext>
                  </a:extLst>
                </p:cNvPr>
                <p:cNvSpPr txBox="1">
                  <a:spLocks noRot="1" noChangeAspect="1" noMove="1" noResize="1" noEditPoints="1" noAdjustHandles="1" noChangeArrowheads="1" noChangeShapeType="1" noTextEdit="1"/>
                </p:cNvSpPr>
                <p:nvPr/>
              </p:nvSpPr>
              <p:spPr>
                <a:xfrm>
                  <a:off x="4661703" y="5718095"/>
                  <a:ext cx="187666" cy="184666"/>
                </a:xfrm>
                <a:prstGeom prst="rect">
                  <a:avLst/>
                </a:prstGeom>
                <a:blipFill>
                  <a:blip r:embed="rId8"/>
                  <a:stretch>
                    <a:fillRect l="-25806" r="-12903"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F48070A9-5BF9-4F5B-88D4-25200E178514}"/>
                    </a:ext>
                  </a:extLst>
                </p:cNvPr>
                <p:cNvSpPr txBox="1"/>
                <p:nvPr/>
              </p:nvSpPr>
              <p:spPr>
                <a:xfrm>
                  <a:off x="4095685" y="5647724"/>
                  <a:ext cx="380934" cy="3118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𝑎</m:t>
                        </m:r>
                      </m:oMath>
                    </m:oMathPara>
                  </a14:m>
                  <a:endParaRPr lang="ko-KR" altLang="en-US" sz="1400" dirty="0"/>
                </a:p>
              </p:txBody>
            </p:sp>
          </mc:Choice>
          <mc:Fallback xmlns="">
            <p:sp>
              <p:nvSpPr>
                <p:cNvPr id="32" name="TextBox 31">
                  <a:extLst>
                    <a:ext uri="{FF2B5EF4-FFF2-40B4-BE49-F238E27FC236}">
                      <a16:creationId xmlns:a16="http://schemas.microsoft.com/office/drawing/2014/main" id="{F48070A9-5BF9-4F5B-88D4-25200E178514}"/>
                    </a:ext>
                  </a:extLst>
                </p:cNvPr>
                <p:cNvSpPr txBox="1">
                  <a:spLocks noRot="1" noChangeAspect="1" noMove="1" noResize="1" noEditPoints="1" noAdjustHandles="1" noChangeArrowheads="1" noChangeShapeType="1" noTextEdit="1"/>
                </p:cNvSpPr>
                <p:nvPr/>
              </p:nvSpPr>
              <p:spPr>
                <a:xfrm>
                  <a:off x="4095685" y="5647724"/>
                  <a:ext cx="380934" cy="3118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0A6FCD85-7160-4AC4-9AE0-2464F7FE8909}"/>
                    </a:ext>
                  </a:extLst>
                </p:cNvPr>
                <p:cNvSpPr txBox="1"/>
                <p:nvPr/>
              </p:nvSpPr>
              <p:spPr>
                <a:xfrm>
                  <a:off x="3679942" y="4622317"/>
                  <a:ext cx="7525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latin typeface="Cambria Math" panose="02040503050406030204" pitchFamily="18" charset="0"/>
                          </a:rPr>
                          <m:t>(</m:t>
                        </m:r>
                        <m:r>
                          <a:rPr lang="en-US" altLang="ko-KR" sz="1200" b="0" i="1" dirty="0" smtClean="0">
                            <a:latin typeface="Cambria Math" panose="02040503050406030204" pitchFamily="18" charset="0"/>
                          </a:rPr>
                          <m:t>𝑎</m:t>
                        </m:r>
                        <m:r>
                          <a:rPr lang="en-US" altLang="ko-KR" sz="1200" b="0" i="1" dirty="0" smtClean="0">
                            <a:latin typeface="Cambria Math" panose="02040503050406030204" pitchFamily="18" charset="0"/>
                          </a:rPr>
                          <m:t>, </m:t>
                        </m:r>
                        <m:r>
                          <a:rPr lang="en-US" altLang="ko-KR" sz="1200" b="0" i="1" dirty="0" smtClean="0">
                            <a:latin typeface="Cambria Math" panose="02040503050406030204" pitchFamily="18" charset="0"/>
                          </a:rPr>
                          <m:t>𝑓</m:t>
                        </m:r>
                        <m:d>
                          <m:dPr>
                            <m:ctrlPr>
                              <a:rPr lang="en-US" altLang="ko-KR" sz="1200" b="0" i="1" dirty="0" smtClean="0">
                                <a:latin typeface="Cambria Math" panose="02040503050406030204" pitchFamily="18" charset="0"/>
                              </a:rPr>
                            </m:ctrlPr>
                          </m:dPr>
                          <m:e>
                            <m:r>
                              <a:rPr lang="en-US" altLang="ko-KR" sz="1200" b="0" i="1" dirty="0" smtClean="0">
                                <a:latin typeface="Cambria Math" panose="02040503050406030204" pitchFamily="18" charset="0"/>
                              </a:rPr>
                              <m:t>𝑎</m:t>
                            </m:r>
                          </m:e>
                        </m:d>
                        <m:r>
                          <a:rPr lang="en-US" altLang="ko-KR" sz="1200" b="0" i="1" dirty="0" smtClean="0">
                            <a:latin typeface="Cambria Math" panose="02040503050406030204" pitchFamily="18" charset="0"/>
                          </a:rPr>
                          <m:t>)</m:t>
                        </m:r>
                      </m:oMath>
                    </m:oMathPara>
                  </a14:m>
                  <a:endParaRPr lang="ko-KR" altLang="en-US" sz="1050" dirty="0"/>
                </a:p>
              </p:txBody>
            </p:sp>
          </mc:Choice>
          <mc:Fallback xmlns="">
            <p:sp>
              <p:nvSpPr>
                <p:cNvPr id="33" name="TextBox 32">
                  <a:extLst>
                    <a:ext uri="{FF2B5EF4-FFF2-40B4-BE49-F238E27FC236}">
                      <a16:creationId xmlns:a16="http://schemas.microsoft.com/office/drawing/2014/main" id="{0A6FCD85-7160-4AC4-9AE0-2464F7FE8909}"/>
                    </a:ext>
                  </a:extLst>
                </p:cNvPr>
                <p:cNvSpPr txBox="1">
                  <a:spLocks noRot="1" noChangeAspect="1" noMove="1" noResize="1" noEditPoints="1" noAdjustHandles="1" noChangeArrowheads="1" noChangeShapeType="1" noTextEdit="1"/>
                </p:cNvSpPr>
                <p:nvPr/>
              </p:nvSpPr>
              <p:spPr>
                <a:xfrm>
                  <a:off x="3679942" y="4622317"/>
                  <a:ext cx="752541" cy="276999"/>
                </a:xfrm>
                <a:prstGeom prst="rect">
                  <a:avLst/>
                </a:prstGeom>
                <a:blipFill>
                  <a:blip r:embed="rId10"/>
                  <a:stretch>
                    <a:fillRect b="-88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CDE4A620-0BD7-4284-A06B-B2DC63738A9C}"/>
                    </a:ext>
                  </a:extLst>
                </p:cNvPr>
                <p:cNvSpPr txBox="1"/>
                <p:nvPr/>
              </p:nvSpPr>
              <p:spPr>
                <a:xfrm>
                  <a:off x="3727698" y="3673065"/>
                  <a:ext cx="934005" cy="296171"/>
                </a:xfrm>
                <a:prstGeom prst="rect">
                  <a:avLst/>
                </a:prstGeom>
                <a:noFill/>
              </p:spPr>
              <p:txBody>
                <a:bodyPr wrap="square" rtlCol="0">
                  <a:spAutoFit/>
                </a:bodyPr>
                <a:lstStyle/>
                <a:p>
                  <a:r>
                    <a:rPr lang="en-US" altLang="ko-KR" sz="1300" dirty="0"/>
                    <a:t>S</a:t>
                  </a:r>
                  <a14:m>
                    <m:oMath xmlns:m="http://schemas.openxmlformats.org/officeDocument/2006/math">
                      <m:r>
                        <m:rPr>
                          <m:sty m:val="p"/>
                        </m:rPr>
                        <a:rPr lang="en-US" altLang="ko-KR" sz="1300" b="0" i="0" smtClean="0">
                          <a:latin typeface="Cambria Math" panose="02040503050406030204" pitchFamily="18" charset="0"/>
                        </a:rPr>
                        <m:t>lope</m:t>
                      </m:r>
                      <m:r>
                        <a:rPr lang="en-US" altLang="ko-KR" sz="1300">
                          <a:latin typeface="Cambria Math" panose="02040503050406030204" pitchFamily="18" charset="0"/>
                        </a:rPr>
                        <m:t> : </m:t>
                      </m:r>
                    </m:oMath>
                  </a14:m>
                  <a:endParaRPr lang="ko-KR" altLang="en-US" sz="1300" dirty="0"/>
                </a:p>
              </p:txBody>
            </p:sp>
          </mc:Choice>
          <mc:Fallback xmlns="">
            <p:sp>
              <p:nvSpPr>
                <p:cNvPr id="34" name="TextBox 33">
                  <a:extLst>
                    <a:ext uri="{FF2B5EF4-FFF2-40B4-BE49-F238E27FC236}">
                      <a16:creationId xmlns:a16="http://schemas.microsoft.com/office/drawing/2014/main" id="{CDE4A620-0BD7-4284-A06B-B2DC63738A9C}"/>
                    </a:ext>
                  </a:extLst>
                </p:cNvPr>
                <p:cNvSpPr txBox="1">
                  <a:spLocks noRot="1" noChangeAspect="1" noMove="1" noResize="1" noEditPoints="1" noAdjustHandles="1" noChangeArrowheads="1" noChangeShapeType="1" noTextEdit="1"/>
                </p:cNvSpPr>
                <p:nvPr/>
              </p:nvSpPr>
              <p:spPr>
                <a:xfrm>
                  <a:off x="3727698" y="3673065"/>
                  <a:ext cx="934005" cy="296171"/>
                </a:xfrm>
                <a:prstGeom prst="rect">
                  <a:avLst/>
                </a:prstGeom>
                <a:blipFill>
                  <a:blip r:embed="rId11"/>
                  <a:stretch>
                    <a:fillRect l="-133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xmlns="" id="{8423708F-0B02-4023-89F7-027EAD76FE68}"/>
                    </a:ext>
                  </a:extLst>
                </p:cNvPr>
                <p:cNvSpPr txBox="1"/>
                <p:nvPr/>
              </p:nvSpPr>
              <p:spPr>
                <a:xfrm>
                  <a:off x="5381764" y="3580042"/>
                  <a:ext cx="78302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i="1" dirty="0" smtClean="0">
                            <a:latin typeface="Cambria Math" panose="02040503050406030204" pitchFamily="18" charset="0"/>
                          </a:rPr>
                          <m:t>𝑦</m:t>
                        </m:r>
                        <m:r>
                          <a:rPr lang="en-US" altLang="ko-KR" sz="1200" i="1" dirty="0" smtClean="0">
                            <a:latin typeface="Cambria Math" panose="02040503050406030204" pitchFamily="18" charset="0"/>
                          </a:rPr>
                          <m:t>=</m:t>
                        </m:r>
                        <m:r>
                          <a:rPr lang="en-US" altLang="ko-KR" sz="1200" i="1" dirty="0" smtClean="0">
                            <a:latin typeface="Cambria Math" panose="02040503050406030204" pitchFamily="18" charset="0"/>
                          </a:rPr>
                          <m:t>𝑓</m:t>
                        </m:r>
                        <m:r>
                          <a:rPr lang="en-US" altLang="ko-KR" sz="1200" i="1" dirty="0" smtClean="0">
                            <a:latin typeface="Cambria Math" panose="02040503050406030204" pitchFamily="18" charset="0"/>
                          </a:rPr>
                          <m:t>(</m:t>
                        </m:r>
                        <m:r>
                          <a:rPr lang="en-US" altLang="ko-KR" sz="1200" i="1" dirty="0" smtClean="0">
                            <a:latin typeface="Cambria Math" panose="02040503050406030204" pitchFamily="18" charset="0"/>
                          </a:rPr>
                          <m:t>𝑥</m:t>
                        </m:r>
                        <m:r>
                          <a:rPr lang="en-US" altLang="ko-KR" sz="1200" i="1" dirty="0" smtClean="0">
                            <a:latin typeface="Cambria Math" panose="02040503050406030204" pitchFamily="18" charset="0"/>
                          </a:rPr>
                          <m:t>)</m:t>
                        </m:r>
                      </m:oMath>
                    </m:oMathPara>
                  </a14:m>
                  <a:endParaRPr lang="ko-KR" altLang="en-US" sz="1600" dirty="0"/>
                </a:p>
              </p:txBody>
            </p:sp>
          </mc:Choice>
          <mc:Fallback xmlns="">
            <p:sp>
              <p:nvSpPr>
                <p:cNvPr id="35" name="TextBox 34">
                  <a:extLst>
                    <a:ext uri="{FF2B5EF4-FFF2-40B4-BE49-F238E27FC236}">
                      <a16:creationId xmlns:a16="http://schemas.microsoft.com/office/drawing/2014/main" id="{8423708F-0B02-4023-89F7-027EAD76FE68}"/>
                    </a:ext>
                  </a:extLst>
                </p:cNvPr>
                <p:cNvSpPr txBox="1">
                  <a:spLocks noRot="1" noChangeAspect="1" noMove="1" noResize="1" noEditPoints="1" noAdjustHandles="1" noChangeArrowheads="1" noChangeShapeType="1" noTextEdit="1"/>
                </p:cNvSpPr>
                <p:nvPr/>
              </p:nvSpPr>
              <p:spPr>
                <a:xfrm>
                  <a:off x="5381764" y="3580042"/>
                  <a:ext cx="783020" cy="276999"/>
                </a:xfrm>
                <a:prstGeom prst="rect">
                  <a:avLst/>
                </a:prstGeom>
                <a:blipFill>
                  <a:blip r:embed="rId12"/>
                  <a:stretch>
                    <a:fillRect b="-88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513F3750-E284-4235-B1BF-2D828DF08365}"/>
                    </a:ext>
                  </a:extLst>
                </p:cNvPr>
                <p:cNvSpPr txBox="1"/>
                <p:nvPr/>
              </p:nvSpPr>
              <p:spPr>
                <a:xfrm>
                  <a:off x="5227379" y="4000764"/>
                  <a:ext cx="162988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rPr>
                          <m:t>(</m:t>
                        </m:r>
                        <m:r>
                          <a:rPr lang="en-US" altLang="ko-KR" sz="1200" i="1" dirty="0">
                            <a:latin typeface="Cambria Math" panose="02040503050406030204" pitchFamily="18" charset="0"/>
                          </a:rPr>
                          <m:t>𝑎</m:t>
                        </m:r>
                        <m:r>
                          <a:rPr lang="en-US" altLang="ko-KR" sz="1200" i="1" dirty="0">
                            <a:latin typeface="Cambria Math" panose="02040503050406030204" pitchFamily="18" charset="0"/>
                          </a:rPr>
                          <m:t>+∆</m:t>
                        </m:r>
                        <m:r>
                          <a:rPr lang="en-US" altLang="ko-KR" sz="1200" i="1" dirty="0">
                            <a:latin typeface="Cambria Math" panose="02040503050406030204" pitchFamily="18" charset="0"/>
                          </a:rPr>
                          <m:t>𝑥</m:t>
                        </m:r>
                        <m:r>
                          <a:rPr lang="en-US" altLang="ko-KR" sz="1200" i="1" dirty="0">
                            <a:latin typeface="Cambria Math" panose="02040503050406030204" pitchFamily="18" charset="0"/>
                          </a:rPr>
                          <m:t>, </m:t>
                        </m:r>
                        <m:r>
                          <a:rPr lang="en-US" altLang="ko-KR" sz="1200" i="1" dirty="0">
                            <a:latin typeface="Cambria Math" panose="02040503050406030204" pitchFamily="18" charset="0"/>
                          </a:rPr>
                          <m:t>𝑓</m:t>
                        </m:r>
                        <m:r>
                          <a:rPr lang="en-US" altLang="ko-KR" sz="1200" i="1" dirty="0">
                            <a:latin typeface="Cambria Math" panose="02040503050406030204" pitchFamily="18" charset="0"/>
                          </a:rPr>
                          <m:t>(</m:t>
                        </m:r>
                        <m:r>
                          <a:rPr lang="en-US" altLang="ko-KR" sz="1200" i="1" dirty="0">
                            <a:latin typeface="Cambria Math" panose="02040503050406030204" pitchFamily="18" charset="0"/>
                          </a:rPr>
                          <m:t>𝑎</m:t>
                        </m:r>
                        <m:r>
                          <a:rPr lang="en-US" altLang="ko-KR" sz="1200" i="1" dirty="0">
                            <a:latin typeface="Cambria Math" panose="02040503050406030204" pitchFamily="18" charset="0"/>
                          </a:rPr>
                          <m:t>+ ∆</m:t>
                        </m:r>
                        <m:r>
                          <a:rPr lang="en-US" altLang="ko-KR" sz="1200" i="1" dirty="0">
                            <a:latin typeface="Cambria Math" panose="02040503050406030204" pitchFamily="18" charset="0"/>
                          </a:rPr>
                          <m:t>𝑥</m:t>
                        </m:r>
                        <m:r>
                          <a:rPr lang="en-US" altLang="ko-KR" sz="1200" i="1" dirty="0">
                            <a:latin typeface="Cambria Math" panose="02040503050406030204" pitchFamily="18" charset="0"/>
                          </a:rPr>
                          <m:t>))</m:t>
                        </m:r>
                      </m:oMath>
                    </m:oMathPara>
                  </a14:m>
                  <a:endParaRPr lang="ko-KR" altLang="en-US" sz="1200" i="1" dirty="0">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513F3750-E284-4235-B1BF-2D828DF08365}"/>
                    </a:ext>
                  </a:extLst>
                </p:cNvPr>
                <p:cNvSpPr txBox="1">
                  <a:spLocks noRot="1" noChangeAspect="1" noMove="1" noResize="1" noEditPoints="1" noAdjustHandles="1" noChangeArrowheads="1" noChangeShapeType="1" noTextEdit="1"/>
                </p:cNvSpPr>
                <p:nvPr/>
              </p:nvSpPr>
              <p:spPr>
                <a:xfrm>
                  <a:off x="5227379" y="4000764"/>
                  <a:ext cx="1629885" cy="276999"/>
                </a:xfrm>
                <a:prstGeom prst="rect">
                  <a:avLst/>
                </a:prstGeom>
                <a:blipFill>
                  <a:blip r:embed="rId13"/>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72B4722F-7290-46F7-9E6F-3889A13CD564}"/>
                    </a:ext>
                  </a:extLst>
                </p:cNvPr>
                <p:cNvSpPr txBox="1"/>
                <p:nvPr/>
              </p:nvSpPr>
              <p:spPr>
                <a:xfrm>
                  <a:off x="5553178" y="4661413"/>
                  <a:ext cx="1741496" cy="492443"/>
                </a:xfrm>
                <a:prstGeom prst="rect">
                  <a:avLst/>
                </a:prstGeom>
                <a:noFill/>
              </p:spPr>
              <p:txBody>
                <a:bodyPr wrap="square" rtlCol="0">
                  <a:spAutoFit/>
                </a:bodyPr>
                <a:lstStyle/>
                <a:p>
                  <a:r>
                    <a:rPr lang="en-US" altLang="ko-KR" sz="1300" dirty="0">
                      <a:solidFill>
                        <a:srgbClr val="FF0000"/>
                      </a:solidFill>
                      <a:latin typeface="SamsungOne 400" panose="020B0503030303020204" pitchFamily="34" charset="0"/>
                    </a:rPr>
                    <a:t>Slope of the Tangent</a:t>
                  </a:r>
                  <a:r>
                    <a:rPr lang="en-US" altLang="ko-KR" sz="1300" dirty="0">
                      <a:solidFill>
                        <a:srgbClr val="FF0000"/>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srgbClr val="FF0000"/>
                          </a:solidFill>
                          <a:latin typeface="Cambria Math" panose="02040503050406030204" pitchFamily="18" charset="0"/>
                          <a:ea typeface="SamsungOne 400" panose="020B0503030303020204" pitchFamily="34" charset="0"/>
                        </a:rPr>
                        <m:t>𝑓</m:t>
                      </m:r>
                      <m:r>
                        <a:rPr lang="en-US" altLang="ko-KR" sz="1300" i="1" dirty="0" smtClean="0">
                          <a:solidFill>
                            <a:srgbClr val="FF0000"/>
                          </a:solidFill>
                          <a:latin typeface="Cambria Math" panose="02040503050406030204" pitchFamily="18" charset="0"/>
                          <a:ea typeface="SamsungOne 400" panose="020B0503030303020204" pitchFamily="34" charset="0"/>
                        </a:rPr>
                        <m:t>’(</m:t>
                      </m:r>
                      <m:r>
                        <a:rPr lang="en-US" altLang="ko-KR" sz="1300" i="1" dirty="0" smtClean="0">
                          <a:solidFill>
                            <a:srgbClr val="FF0000"/>
                          </a:solidFill>
                          <a:latin typeface="Cambria Math" panose="02040503050406030204" pitchFamily="18" charset="0"/>
                          <a:ea typeface="SamsungOne 400" panose="020B0503030303020204" pitchFamily="34" charset="0"/>
                        </a:rPr>
                        <m:t>𝑎</m:t>
                      </m:r>
                      <m:r>
                        <a:rPr lang="en-US" altLang="ko-KR" sz="1300" i="1" dirty="0" smtClean="0">
                          <a:solidFill>
                            <a:srgbClr val="FF0000"/>
                          </a:solidFill>
                          <a:latin typeface="Cambria Math" panose="02040503050406030204" pitchFamily="18" charset="0"/>
                          <a:ea typeface="SamsungOne 400" panose="020B0503030303020204" pitchFamily="34" charset="0"/>
                        </a:rPr>
                        <m:t>) </m:t>
                      </m:r>
                    </m:oMath>
                  </a14:m>
                  <a:endParaRPr lang="ko-KR" altLang="en-US" sz="1300" dirty="0">
                    <a:solidFill>
                      <a:srgbClr val="FF0000"/>
                    </a:solidFill>
                    <a:latin typeface="SamsungOne 400" panose="020B0503030303020204" pitchFamily="34" charset="0"/>
                  </a:endParaRPr>
                </a:p>
              </p:txBody>
            </p:sp>
          </mc:Choice>
          <mc:Fallback xmlns="">
            <p:sp>
              <p:nvSpPr>
                <p:cNvPr id="37" name="TextBox 36">
                  <a:extLst>
                    <a:ext uri="{FF2B5EF4-FFF2-40B4-BE49-F238E27FC236}">
                      <a16:creationId xmlns:a16="http://schemas.microsoft.com/office/drawing/2014/main" id="{72B4722F-7290-46F7-9E6F-3889A13CD564}"/>
                    </a:ext>
                  </a:extLst>
                </p:cNvPr>
                <p:cNvSpPr txBox="1">
                  <a:spLocks noRot="1" noChangeAspect="1" noMove="1" noResize="1" noEditPoints="1" noAdjustHandles="1" noChangeArrowheads="1" noChangeShapeType="1" noTextEdit="1"/>
                </p:cNvSpPr>
                <p:nvPr/>
              </p:nvSpPr>
              <p:spPr>
                <a:xfrm>
                  <a:off x="5553178" y="4661413"/>
                  <a:ext cx="1741496" cy="492443"/>
                </a:xfrm>
                <a:prstGeom prst="rect">
                  <a:avLst/>
                </a:prstGeom>
                <a:blipFill>
                  <a:blip r:embed="rId14"/>
                  <a:stretch>
                    <a:fillRect l="-725" b="-5000"/>
                  </a:stretch>
                </a:blipFill>
              </p:spPr>
              <p:txBody>
                <a:bodyPr/>
                <a:lstStyle/>
                <a:p>
                  <a:r>
                    <a:rPr lang="en-US">
                      <a:noFill/>
                    </a:rPr>
                    <a:t> </a:t>
                  </a:r>
                </a:p>
              </p:txBody>
            </p:sp>
          </mc:Fallback>
        </mc:AlternateContent>
        <p:cxnSp>
          <p:nvCxnSpPr>
            <p:cNvPr id="38" name="직선 연결선 37">
              <a:extLst>
                <a:ext uri="{FF2B5EF4-FFF2-40B4-BE49-F238E27FC236}">
                  <a16:creationId xmlns:a16="http://schemas.microsoft.com/office/drawing/2014/main" xmlns="" id="{B588629A-A7D0-45F0-9246-915ABF059261}"/>
                </a:ext>
              </a:extLst>
            </p:cNvPr>
            <p:cNvCxnSpPr>
              <a:cxnSpLocks/>
            </p:cNvCxnSpPr>
            <p:nvPr/>
          </p:nvCxnSpPr>
          <p:spPr>
            <a:xfrm flipV="1">
              <a:off x="4300438" y="4933962"/>
              <a:ext cx="0" cy="713762"/>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9" name="직선 연결선 38">
              <a:extLst>
                <a:ext uri="{FF2B5EF4-FFF2-40B4-BE49-F238E27FC236}">
                  <a16:creationId xmlns:a16="http://schemas.microsoft.com/office/drawing/2014/main" xmlns="" id="{ADB7CF27-6460-41B9-8661-62047DC85646}"/>
                </a:ext>
              </a:extLst>
            </p:cNvPr>
            <p:cNvCxnSpPr>
              <a:cxnSpLocks/>
            </p:cNvCxnSpPr>
            <p:nvPr/>
          </p:nvCxnSpPr>
          <p:spPr>
            <a:xfrm flipV="1">
              <a:off x="4435808" y="4933962"/>
              <a:ext cx="0" cy="713762"/>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0" name="직선 연결선 39">
              <a:extLst>
                <a:ext uri="{FF2B5EF4-FFF2-40B4-BE49-F238E27FC236}">
                  <a16:creationId xmlns:a16="http://schemas.microsoft.com/office/drawing/2014/main" xmlns="" id="{64036329-909C-4ABF-8AB1-F9A508FCE258}"/>
                </a:ext>
              </a:extLst>
            </p:cNvPr>
            <p:cNvCxnSpPr>
              <a:cxnSpLocks/>
            </p:cNvCxnSpPr>
            <p:nvPr/>
          </p:nvCxnSpPr>
          <p:spPr>
            <a:xfrm flipV="1">
              <a:off x="4551114" y="4860168"/>
              <a:ext cx="0" cy="78755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1" name="직선 연결선 40">
              <a:extLst>
                <a:ext uri="{FF2B5EF4-FFF2-40B4-BE49-F238E27FC236}">
                  <a16:creationId xmlns:a16="http://schemas.microsoft.com/office/drawing/2014/main" xmlns="" id="{EAE46AAC-8E70-4F29-A4FD-91DA9EAC73D0}"/>
                </a:ext>
              </a:extLst>
            </p:cNvPr>
            <p:cNvCxnSpPr>
              <a:cxnSpLocks/>
            </p:cNvCxnSpPr>
            <p:nvPr/>
          </p:nvCxnSpPr>
          <p:spPr>
            <a:xfrm flipV="1">
              <a:off x="4735388" y="4787768"/>
              <a:ext cx="0" cy="85995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2" name="직선 연결선 41">
              <a:extLst>
                <a:ext uri="{FF2B5EF4-FFF2-40B4-BE49-F238E27FC236}">
                  <a16:creationId xmlns:a16="http://schemas.microsoft.com/office/drawing/2014/main" xmlns="" id="{09A0B6B0-756B-4C0C-BC2F-6186EC8674AB}"/>
                </a:ext>
              </a:extLst>
            </p:cNvPr>
            <p:cNvCxnSpPr>
              <a:cxnSpLocks/>
            </p:cNvCxnSpPr>
            <p:nvPr/>
          </p:nvCxnSpPr>
          <p:spPr>
            <a:xfrm flipV="1">
              <a:off x="4994843" y="4544728"/>
              <a:ext cx="0" cy="110299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3" name="직선 연결선 42">
              <a:extLst>
                <a:ext uri="{FF2B5EF4-FFF2-40B4-BE49-F238E27FC236}">
                  <a16:creationId xmlns:a16="http://schemas.microsoft.com/office/drawing/2014/main" xmlns="" id="{AA137EA0-1A74-412F-8C54-0B6D88476F7D}"/>
                </a:ext>
              </a:extLst>
            </p:cNvPr>
            <p:cNvCxnSpPr>
              <a:cxnSpLocks/>
            </p:cNvCxnSpPr>
            <p:nvPr/>
          </p:nvCxnSpPr>
          <p:spPr>
            <a:xfrm flipV="1">
              <a:off x="5256111" y="4143278"/>
              <a:ext cx="0" cy="150444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4" name="직선 연결선 43">
              <a:extLst>
                <a:ext uri="{FF2B5EF4-FFF2-40B4-BE49-F238E27FC236}">
                  <a16:creationId xmlns:a16="http://schemas.microsoft.com/office/drawing/2014/main" xmlns="" id="{D0506E01-02EC-4C77-8467-2708AEFA2CDF}"/>
                </a:ext>
              </a:extLst>
            </p:cNvPr>
            <p:cNvCxnSpPr>
              <a:cxnSpLocks/>
            </p:cNvCxnSpPr>
            <p:nvPr/>
          </p:nvCxnSpPr>
          <p:spPr>
            <a:xfrm flipV="1">
              <a:off x="4003372" y="3884945"/>
              <a:ext cx="1515553" cy="131041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45" name="자유형: 도형 44">
              <a:extLst>
                <a:ext uri="{FF2B5EF4-FFF2-40B4-BE49-F238E27FC236}">
                  <a16:creationId xmlns:a16="http://schemas.microsoft.com/office/drawing/2014/main" xmlns="" id="{F93FB180-962C-4DE8-ABE0-AC9881E2A185}"/>
                </a:ext>
              </a:extLst>
            </p:cNvPr>
            <p:cNvSpPr/>
            <p:nvPr/>
          </p:nvSpPr>
          <p:spPr>
            <a:xfrm>
              <a:off x="3976688" y="3786188"/>
              <a:ext cx="1414462" cy="1175101"/>
            </a:xfrm>
            <a:custGeom>
              <a:avLst/>
              <a:gdLst>
                <a:gd name="connsiteX0" fmla="*/ 0 w 1414462"/>
                <a:gd name="connsiteY0" fmla="*/ 1162050 h 1175101"/>
                <a:gd name="connsiteX1" fmla="*/ 314325 w 1414462"/>
                <a:gd name="connsiteY1" fmla="*/ 1171575 h 1175101"/>
                <a:gd name="connsiteX2" fmla="*/ 547687 w 1414462"/>
                <a:gd name="connsiteY2" fmla="*/ 1109662 h 1175101"/>
                <a:gd name="connsiteX3" fmla="*/ 762000 w 1414462"/>
                <a:gd name="connsiteY3" fmla="*/ 1009650 h 1175101"/>
                <a:gd name="connsiteX4" fmla="*/ 971550 w 1414462"/>
                <a:gd name="connsiteY4" fmla="*/ 828675 h 1175101"/>
                <a:gd name="connsiteX5" fmla="*/ 1143000 w 1414462"/>
                <a:gd name="connsiteY5" fmla="*/ 614362 h 1175101"/>
                <a:gd name="connsiteX6" fmla="*/ 1276350 w 1414462"/>
                <a:gd name="connsiteY6" fmla="*/ 342900 h 1175101"/>
                <a:gd name="connsiteX7" fmla="*/ 1414462 w 1414462"/>
                <a:gd name="connsiteY7" fmla="*/ 0 h 117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4462" h="1175101">
                  <a:moveTo>
                    <a:pt x="0" y="1162050"/>
                  </a:moveTo>
                  <a:cubicBezTo>
                    <a:pt x="111522" y="1171178"/>
                    <a:pt x="223044" y="1180306"/>
                    <a:pt x="314325" y="1171575"/>
                  </a:cubicBezTo>
                  <a:cubicBezTo>
                    <a:pt x="405606" y="1162844"/>
                    <a:pt x="473075" y="1136649"/>
                    <a:pt x="547687" y="1109662"/>
                  </a:cubicBezTo>
                  <a:cubicBezTo>
                    <a:pt x="622300" y="1082674"/>
                    <a:pt x="691356" y="1056481"/>
                    <a:pt x="762000" y="1009650"/>
                  </a:cubicBezTo>
                  <a:cubicBezTo>
                    <a:pt x="832644" y="962819"/>
                    <a:pt x="908050" y="894556"/>
                    <a:pt x="971550" y="828675"/>
                  </a:cubicBezTo>
                  <a:cubicBezTo>
                    <a:pt x="1035050" y="762794"/>
                    <a:pt x="1092200" y="695324"/>
                    <a:pt x="1143000" y="614362"/>
                  </a:cubicBezTo>
                  <a:cubicBezTo>
                    <a:pt x="1193800" y="533400"/>
                    <a:pt x="1231106" y="445294"/>
                    <a:pt x="1276350" y="342900"/>
                  </a:cubicBezTo>
                  <a:cubicBezTo>
                    <a:pt x="1321594" y="240506"/>
                    <a:pt x="1368028" y="120253"/>
                    <a:pt x="1414462" y="0"/>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46" name="직선 연결선 45">
              <a:extLst>
                <a:ext uri="{FF2B5EF4-FFF2-40B4-BE49-F238E27FC236}">
                  <a16:creationId xmlns:a16="http://schemas.microsoft.com/office/drawing/2014/main" xmlns="" id="{39D46C9B-BD60-44D1-BA59-D967437FA387}"/>
                </a:ext>
              </a:extLst>
            </p:cNvPr>
            <p:cNvCxnSpPr>
              <a:cxnSpLocks/>
            </p:cNvCxnSpPr>
            <p:nvPr/>
          </p:nvCxnSpPr>
          <p:spPr>
            <a:xfrm flipV="1">
              <a:off x="3955319" y="4769789"/>
              <a:ext cx="1650671" cy="2157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084618BA-1B7B-4D52-8250-243E07CBFFA4}"/>
                </a:ext>
              </a:extLst>
            </p:cNvPr>
            <p:cNvCxnSpPr>
              <a:cxnSpLocks/>
            </p:cNvCxnSpPr>
            <p:nvPr/>
          </p:nvCxnSpPr>
          <p:spPr>
            <a:xfrm flipV="1">
              <a:off x="3968630" y="4459119"/>
              <a:ext cx="1594379" cy="6140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4A39F514-1B60-46F2-B262-DA8D62970A38}"/>
                </a:ext>
              </a:extLst>
            </p:cNvPr>
            <p:cNvCxnSpPr>
              <a:cxnSpLocks/>
            </p:cNvCxnSpPr>
            <p:nvPr/>
          </p:nvCxnSpPr>
          <p:spPr>
            <a:xfrm flipV="1">
              <a:off x="3984176" y="4283587"/>
              <a:ext cx="1490607" cy="8418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xmlns="" id="{538AC339-F99A-463D-8B9E-CDA5A6E8736B}"/>
                </a:ext>
              </a:extLst>
            </p:cNvPr>
            <p:cNvCxnSpPr>
              <a:cxnSpLocks/>
            </p:cNvCxnSpPr>
            <p:nvPr/>
          </p:nvCxnSpPr>
          <p:spPr>
            <a:xfrm flipV="1">
              <a:off x="3969625" y="4659006"/>
              <a:ext cx="1622781" cy="375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32D81292-4DC3-4E7F-8FC9-D4E2DE9519D7}"/>
                  </a:ext>
                </a:extLst>
              </p:cNvPr>
              <p:cNvSpPr txBox="1"/>
              <p:nvPr/>
            </p:nvSpPr>
            <p:spPr>
              <a:xfrm>
                <a:off x="3559674" y="3992133"/>
                <a:ext cx="1458188" cy="4507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200" i="1" smtClean="0">
                              <a:latin typeface="Cambria Math" panose="02040503050406030204" pitchFamily="18" charset="0"/>
                            </a:rPr>
                          </m:ctrlPr>
                        </m:fPr>
                        <m:num>
                          <m:r>
                            <a:rPr lang="en-US" altLang="ko-KR" sz="1200">
                              <a:latin typeface="Cambria Math" panose="02040503050406030204" pitchFamily="18" charset="0"/>
                            </a:rPr>
                            <m:t>𝑓</m:t>
                          </m:r>
                          <m:d>
                            <m:dPr>
                              <m:ctrlPr>
                                <a:rPr lang="en-US" altLang="ko-KR" sz="1200" i="1">
                                  <a:latin typeface="Cambria Math" panose="02040503050406030204" pitchFamily="18" charset="0"/>
                                </a:rPr>
                              </m:ctrlPr>
                            </m:dPr>
                            <m:e>
                              <m:r>
                                <a:rPr lang="en-US" altLang="ko-KR" sz="1200">
                                  <a:latin typeface="Cambria Math" panose="02040503050406030204" pitchFamily="18" charset="0"/>
                                </a:rPr>
                                <m:t>𝑎</m:t>
                              </m:r>
                              <m:r>
                                <a:rPr lang="en-US" altLang="ko-KR" sz="1200">
                                  <a:latin typeface="Cambria Math" panose="02040503050406030204" pitchFamily="18" charset="0"/>
                                </a:rPr>
                                <m:t>+∆</m:t>
                              </m:r>
                              <m:r>
                                <a:rPr lang="en-US" altLang="ko-KR" sz="1200">
                                  <a:latin typeface="Cambria Math" panose="02040503050406030204" pitchFamily="18" charset="0"/>
                                </a:rPr>
                                <m:t>𝑥</m:t>
                              </m:r>
                            </m:e>
                          </m:d>
                          <m:r>
                            <a:rPr lang="en-US" altLang="ko-KR" sz="1200">
                              <a:latin typeface="Cambria Math" panose="02040503050406030204" pitchFamily="18" charset="0"/>
                            </a:rPr>
                            <m:t>−</m:t>
                          </m:r>
                          <m:r>
                            <a:rPr lang="en-US" altLang="ko-KR" sz="1200">
                              <a:latin typeface="Cambria Math" panose="02040503050406030204" pitchFamily="18" charset="0"/>
                            </a:rPr>
                            <m:t>𝑓</m:t>
                          </m:r>
                          <m:r>
                            <a:rPr lang="en-US" altLang="ko-KR" sz="1200">
                              <a:latin typeface="Cambria Math" panose="02040503050406030204" pitchFamily="18" charset="0"/>
                            </a:rPr>
                            <m:t>(</m:t>
                          </m:r>
                          <m:r>
                            <a:rPr lang="en-US" altLang="ko-KR" sz="1200">
                              <a:latin typeface="Cambria Math" panose="02040503050406030204" pitchFamily="18" charset="0"/>
                            </a:rPr>
                            <m:t>𝑎</m:t>
                          </m:r>
                          <m:r>
                            <a:rPr lang="en-US" altLang="ko-KR" sz="1200">
                              <a:latin typeface="Cambria Math" panose="02040503050406030204" pitchFamily="18" charset="0"/>
                            </a:rPr>
                            <m:t>)</m:t>
                          </m:r>
                        </m:num>
                        <m:den>
                          <m:r>
                            <a:rPr lang="en-US" altLang="ko-KR" sz="1200">
                              <a:latin typeface="Cambria Math" panose="02040503050406030204" pitchFamily="18" charset="0"/>
                            </a:rPr>
                            <m:t>∆</m:t>
                          </m:r>
                          <m:r>
                            <a:rPr lang="en-US" altLang="ko-KR" sz="1200">
                              <a:latin typeface="Cambria Math" panose="02040503050406030204" pitchFamily="18" charset="0"/>
                            </a:rPr>
                            <m:t>𝑥</m:t>
                          </m:r>
                        </m:den>
                      </m:f>
                    </m:oMath>
                  </m:oMathPara>
                </a14:m>
                <a:endParaRPr lang="ko-KR" altLang="en-US" sz="1200" dirty="0"/>
              </a:p>
            </p:txBody>
          </p:sp>
        </mc:Choice>
        <mc:Fallback xmlns="">
          <p:sp>
            <p:nvSpPr>
              <p:cNvPr id="51" name="TextBox 50">
                <a:extLst>
                  <a:ext uri="{FF2B5EF4-FFF2-40B4-BE49-F238E27FC236}">
                    <a16:creationId xmlns:a16="http://schemas.microsoft.com/office/drawing/2014/main" id="{32D81292-4DC3-4E7F-8FC9-D4E2DE9519D7}"/>
                  </a:ext>
                </a:extLst>
              </p:cNvPr>
              <p:cNvSpPr txBox="1">
                <a:spLocks noRot="1" noChangeAspect="1" noMove="1" noResize="1" noEditPoints="1" noAdjustHandles="1" noChangeArrowheads="1" noChangeShapeType="1" noTextEdit="1"/>
              </p:cNvSpPr>
              <p:nvPr/>
            </p:nvSpPr>
            <p:spPr>
              <a:xfrm>
                <a:off x="3559674" y="3992133"/>
                <a:ext cx="1458188" cy="450701"/>
              </a:xfrm>
              <a:prstGeom prst="rect">
                <a:avLst/>
              </a:prstGeom>
              <a:blipFill>
                <a:blip r:embed="rId1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063457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xmlns="" id="{58BB9576-FE4F-4EAE-B0DE-B5B2E50ADEE2}"/>
              </a:ext>
            </a:extLst>
          </p:cNvPr>
          <p:cNvSpPr/>
          <p:nvPr/>
        </p:nvSpPr>
        <p:spPr>
          <a:xfrm flipH="1">
            <a:off x="3295228" y="2555400"/>
            <a:ext cx="3168352" cy="7802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24621" y="1701825"/>
                <a:ext cx="8632825" cy="16338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Derivatives: A function representing the “slope of the tangent” at all points above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𝑦</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𝑓</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derivative of the differentiable function y=f(x) is defined as follows.</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centerGroup"/>
                    </m:oMathParaPr>
                    <m:oMath xmlns:m="http://schemas.openxmlformats.org/officeDocument/2006/math">
                      <m:sSup>
                        <m:sSupPr>
                          <m:ctrlPr>
                            <a:rPr lang="en-US" altLang="ko-KR" sz="1600" i="1">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𝑓</m:t>
                          </m:r>
                        </m:e>
                        <m:sup>
                          <m:r>
                            <a:rPr lang="en-US" altLang="ko-KR" sz="1600" i="1">
                              <a:solidFill>
                                <a:prstClr val="black"/>
                              </a:solidFill>
                              <a:latin typeface="Cambria Math" panose="02040503050406030204" pitchFamily="18" charset="0"/>
                            </a:rPr>
                            <m:t>′</m:t>
                          </m:r>
                        </m:sup>
                      </m:sSup>
                      <m:d>
                        <m:dPr>
                          <m:ctrlPr>
                            <a:rPr lang="en-US" altLang="ko-KR" sz="1600" i="1">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e>
                      </m:d>
                      <m:r>
                        <a:rPr lang="en-US" altLang="ko-KR" sz="1600" i="1">
                          <a:solidFill>
                            <a:prstClr val="black"/>
                          </a:solidFill>
                          <a:latin typeface="Cambria Math" panose="02040503050406030204" pitchFamily="18" charset="0"/>
                        </a:rPr>
                        <m:t>= </m:t>
                      </m:r>
                      <m:func>
                        <m:funcPr>
                          <m:ctrlPr>
                            <a:rPr lang="en-US" altLang="ko-KR" sz="1600" i="1">
                              <a:solidFill>
                                <a:prstClr val="black"/>
                              </a:solidFill>
                              <a:latin typeface="Cambria Math" panose="02040503050406030204" pitchFamily="18" charset="0"/>
                            </a:rPr>
                          </m:ctrlPr>
                        </m:funcPr>
                        <m:fName>
                          <m:limLow>
                            <m:limLowPr>
                              <m:ctrlPr>
                                <a:rPr lang="en-US" altLang="ko-KR" sz="1600" i="1">
                                  <a:solidFill>
                                    <a:prstClr val="black"/>
                                  </a:solidFill>
                                  <a:latin typeface="Cambria Math" panose="02040503050406030204" pitchFamily="18" charset="0"/>
                                </a:rPr>
                              </m:ctrlPr>
                            </m:limLowPr>
                            <m:e>
                              <m:r>
                                <m:rPr>
                                  <m:sty m:val="p"/>
                                </m:rPr>
                                <a:rPr lang="en-US" altLang="ko-KR" sz="1600">
                                  <a:solidFill>
                                    <a:prstClr val="black"/>
                                  </a:solidFill>
                                  <a:latin typeface="Cambria Math" panose="02040503050406030204" pitchFamily="18" charset="0"/>
                                </a:rPr>
                                <m:t>lim</m:t>
                              </m:r>
                            </m:e>
                            <m:lim>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rPr>
                                <m:t>→0</m:t>
                              </m:r>
                            </m:lim>
                          </m:limLow>
                        </m:fName>
                        <m:e>
                          <m:f>
                            <m:fPr>
                              <m:ctrlPr>
                                <a:rPr lang="en-US" altLang="ko-KR" sz="1600" i="1">
                                  <a:solidFill>
                                    <a:prstClr val="black"/>
                                  </a:solidFill>
                                  <a:latin typeface="Cambria Math" panose="02040503050406030204" pitchFamily="18" charset="0"/>
                                </a:rPr>
                              </m:ctrlPr>
                            </m:fPr>
                            <m:num>
                              <m:r>
                                <a:rPr lang="en-US" altLang="ko-KR" sz="1600" i="1">
                                  <a:solidFill>
                                    <a:prstClr val="black"/>
                                  </a:solidFill>
                                  <a:latin typeface="Cambria Math" panose="02040503050406030204" pitchFamily="18" charset="0"/>
                                </a:rPr>
                                <m:t>𝑓</m:t>
                              </m:r>
                              <m:d>
                                <m:dPr>
                                  <m:ctrlPr>
                                    <a:rPr lang="en-US" altLang="ko-KR" sz="1600" i="1">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r>
                                    <a:rPr lang="en-US" altLang="ko-KR" sz="1600" i="1">
                                      <a:solidFill>
                                        <a:prstClr val="black"/>
                                      </a:solidFill>
                                      <a:latin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𝑓</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num>
                            <m:den>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den>
                          </m:f>
                        </m:e>
                      </m:func>
                    </m:oMath>
                  </m:oMathPara>
                </a14:m>
                <a:endParaRPr lang="ko-KR" altLang="en-US"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24621" y="1701825"/>
                <a:ext cx="8632825" cy="1633827"/>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5.2. Differential Coefficient and Derivatives</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0" name="직사각형 9">
            <a:extLst>
              <a:ext uri="{FF2B5EF4-FFF2-40B4-BE49-F238E27FC236}">
                <a16:creationId xmlns:a16="http://schemas.microsoft.com/office/drawing/2014/main" xmlns="" id="{D5E25390-21A8-4A84-B7A7-B4277625D143}"/>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Differential Coefficient and Derivatives</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3682258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a16="http://schemas.microsoft.com/office/drawing/2014/main" xmlns="" id="{B0C5FC5C-2764-40FE-9CDE-F01D6AA295DF}"/>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a16="http://schemas.microsoft.com/office/drawing/2014/main" xmlns="" id="{F90C1B9F-9C99-4FCB-8342-12C6E539903F}"/>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Limits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5.3. Differential Method</a:t>
              </a:r>
            </a:p>
            <a:p>
              <a:pPr marL="176213" indent="-176213">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p>
          </p:txBody>
        </p:sp>
        <p:sp>
          <p:nvSpPr>
            <p:cNvPr id="31" name="직사각형 30">
              <a:extLst>
                <a:ext uri="{FF2B5EF4-FFF2-40B4-BE49-F238E27FC236}">
                  <a16:creationId xmlns:a16="http://schemas.microsoft.com/office/drawing/2014/main" xmlns="" id="{FC697995-F80C-41C1-9105-62D6F3EA2ADB}"/>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Derivatives of Composite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Derivative of the Sigmoid Function</a:t>
              </a:r>
            </a:p>
          </p:txBody>
        </p:sp>
      </p:grpSp>
      <p:sp>
        <p:nvSpPr>
          <p:cNvPr id="7" name="직사각형 133">
            <a:extLst>
              <a:ext uri="{FF2B5EF4-FFF2-40B4-BE49-F238E27FC236}">
                <a16:creationId xmlns:a16="http://schemas.microsoft.com/office/drawing/2014/main" xmlns=""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2448527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a:t>
              </a:r>
              <a:r>
                <a:rPr lang="en-US" altLang="ko-KR" dirty="0">
                  <a:solidFill>
                    <a:schemeClr val="bg1"/>
                  </a:solidFill>
                  <a:latin typeface="SamsungSharpSans-Medium" pitchFamily="2" charset="0"/>
                  <a:cs typeface="SamsungSharpSans-Medium" pitchFamily="2" charset="0"/>
                </a:rPr>
                <a:t>Intro to Mathematics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7" name="그룹 26">
            <a:extLst>
              <a:ext uri="{FF2B5EF4-FFF2-40B4-BE49-F238E27FC236}">
                <a16:creationId xmlns:a16="http://schemas.microsoft.com/office/drawing/2014/main" xmlns="" id="{D15585C6-1FC8-4615-9C4A-E22A876A6B6D}"/>
              </a:ext>
            </a:extLst>
          </p:cNvPr>
          <p:cNvGrpSpPr/>
          <p:nvPr/>
        </p:nvGrpSpPr>
        <p:grpSpPr>
          <a:xfrm>
            <a:off x="558924" y="1906935"/>
            <a:ext cx="8783192" cy="430887"/>
            <a:chOff x="559817" y="2136914"/>
            <a:chExt cx="8783192" cy="430887"/>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Mathematics, in short, is a study of quantity. Traditionally, mathematics is primarily divided into two areas: arithmetic and geometry.</a:t>
              </a:r>
              <a:endParaRPr lang="ko-KR" altLang="en-US" sz="1400" dirty="0">
                <a:solidFill>
                  <a:prstClr val="black">
                    <a:lumMod val="85000"/>
                    <a:lumOff val="15000"/>
                  </a:prstClr>
                </a:solidFill>
                <a:latin typeface="SamsungOne 400" panose="020B0503030303020204" pitchFamily="34" charset="0"/>
              </a:endParaRPr>
            </a:p>
          </p:txBody>
        </p:sp>
      </p:grpSp>
      <p:sp>
        <p:nvSpPr>
          <p:cNvPr id="10" name="직사각형 9">
            <a:extLst>
              <a:ext uri="{FF2B5EF4-FFF2-40B4-BE49-F238E27FC236}">
                <a16:creationId xmlns:a16="http://schemas.microsoft.com/office/drawing/2014/main" xmlns="" id="{D8BF98C4-B566-4812-B5F0-560CFBA969E7}"/>
              </a:ext>
            </a:extLst>
          </p:cNvPr>
          <p:cNvSpPr/>
          <p:nvPr/>
        </p:nvSpPr>
        <p:spPr>
          <a:xfrm>
            <a:off x="702047" y="2353726"/>
            <a:ext cx="8632825"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Arithmetic is a branch of mathematics that deals with numerical calculations. It refers to a method of calculation using integers, rational numbers, real numbers, and complex numbers.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Arithmetic covers all laws that combine two or more numbers. </a:t>
            </a:r>
          </a:p>
        </p:txBody>
      </p:sp>
      <p:sp>
        <p:nvSpPr>
          <p:cNvPr id="11" name="직사각형 10">
            <a:extLst>
              <a:ext uri="{FF2B5EF4-FFF2-40B4-BE49-F238E27FC236}">
                <a16:creationId xmlns:a16="http://schemas.microsoft.com/office/drawing/2014/main" xmlns="" id="{59CCD8F1-E2A6-4670-9B57-6CC20D9C83F7}"/>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Classification of Mathematics</a:t>
            </a:r>
          </a:p>
        </p:txBody>
      </p:sp>
      <p:grpSp>
        <p:nvGrpSpPr>
          <p:cNvPr id="9" name="그룹 8">
            <a:extLst>
              <a:ext uri="{FF2B5EF4-FFF2-40B4-BE49-F238E27FC236}">
                <a16:creationId xmlns:a16="http://schemas.microsoft.com/office/drawing/2014/main" xmlns="" id="{43BA90BB-A23C-4C7D-8470-1FDEF0BF62E4}"/>
              </a:ext>
            </a:extLst>
          </p:cNvPr>
          <p:cNvGrpSpPr/>
          <p:nvPr/>
        </p:nvGrpSpPr>
        <p:grpSpPr>
          <a:xfrm>
            <a:off x="827021" y="3291041"/>
            <a:ext cx="7940815" cy="2676764"/>
            <a:chOff x="503917" y="3356992"/>
            <a:chExt cx="8592276" cy="2896365"/>
          </a:xfrm>
        </p:grpSpPr>
        <p:pic>
          <p:nvPicPr>
            <p:cNvPr id="6" name="그림 5" descr="지도이(가) 표시된 사진&#10;&#10;자동 생성된 설명">
              <a:extLst>
                <a:ext uri="{FF2B5EF4-FFF2-40B4-BE49-F238E27FC236}">
                  <a16:creationId xmlns:a16="http://schemas.microsoft.com/office/drawing/2014/main" xmlns="" id="{4C32ADB0-A3BE-424E-AA18-89E0CA5739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3014" y="3356993"/>
              <a:ext cx="4113179" cy="2896364"/>
            </a:xfrm>
            <a:prstGeom prst="rect">
              <a:avLst/>
            </a:prstGeom>
          </p:spPr>
        </p:pic>
        <p:pic>
          <p:nvPicPr>
            <p:cNvPr id="8" name="그림 7">
              <a:extLst>
                <a:ext uri="{FF2B5EF4-FFF2-40B4-BE49-F238E27FC236}">
                  <a16:creationId xmlns:a16="http://schemas.microsoft.com/office/drawing/2014/main" xmlns="" id="{A1EEB292-72B8-49BC-A973-956B98A4966F}"/>
                </a:ext>
              </a:extLst>
            </p:cNvPr>
            <p:cNvPicPr>
              <a:picLocks noChangeAspect="1"/>
            </p:cNvPicPr>
            <p:nvPr/>
          </p:nvPicPr>
          <p:blipFill>
            <a:blip r:embed="rId4"/>
            <a:stretch>
              <a:fillRect/>
            </a:stretch>
          </p:blipFill>
          <p:spPr>
            <a:xfrm>
              <a:off x="503917" y="3356992"/>
              <a:ext cx="4387485" cy="2896365"/>
            </a:xfrm>
            <a:prstGeom prst="rect">
              <a:avLst/>
            </a:prstGeom>
            <a:ln>
              <a:solidFill>
                <a:schemeClr val="bg1">
                  <a:lumMod val="85000"/>
                </a:schemeClr>
              </a:solidFill>
            </a:ln>
          </p:spPr>
        </p:pic>
      </p:grpSp>
      <p:sp>
        <p:nvSpPr>
          <p:cNvPr id="14" name="사각형: 둥근 모서리 13">
            <a:extLst>
              <a:ext uri="{FF2B5EF4-FFF2-40B4-BE49-F238E27FC236}">
                <a16:creationId xmlns:a16="http://schemas.microsoft.com/office/drawing/2014/main" xmlns="" id="{826CEF7E-4372-4B65-B0BB-2F5DFA2827C4}"/>
              </a:ext>
            </a:extLst>
          </p:cNvPr>
          <p:cNvSpPr/>
          <p:nvPr/>
        </p:nvSpPr>
        <p:spPr>
          <a:xfrm>
            <a:off x="827021" y="6050163"/>
            <a:ext cx="6551605" cy="194454"/>
          </a:xfrm>
          <a:prstGeom prst="roundRect">
            <a:avLst>
              <a:gd name="adj" fmla="val 50000"/>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600"/>
              </a:spcAft>
              <a:buClr>
                <a:srgbClr val="A5A5A5"/>
              </a:buClr>
              <a:buSzTx/>
              <a:buFontTx/>
              <a:buNone/>
              <a:tabLst/>
              <a:defRPr/>
            </a:pPr>
            <a:r>
              <a:rPr kumimoji="0" lang="ko-KR" altLang="en-US" sz="1000" i="0" u="none" strike="noStrike" kern="1200" cap="none" spc="0" normalizeH="0" baseline="0" noProof="0" dirty="0">
                <a:ln>
                  <a:noFill/>
                </a:ln>
                <a:solidFill>
                  <a:schemeClr val="bg1"/>
                </a:solidFill>
                <a:effectLst/>
                <a:uLnTx/>
                <a:uFillTx/>
                <a:latin typeface="SamsungOne 400" panose="020B0503030303020204" pitchFamily="34" charset="0"/>
                <a:ea typeface="맑은 고딕" panose="020B0503020000020004" pitchFamily="50" charset="-127"/>
                <a:cs typeface="+mn-cs"/>
              </a:rPr>
              <a:t>https://www.quora.com/Is-there-any-diagram-or-tree-of-all-fields-of-mathematics-or-mathematics-evolution</a:t>
            </a:r>
          </a:p>
        </p:txBody>
      </p:sp>
    </p:spTree>
    <p:extLst>
      <p:ext uri="{BB962C8B-B14F-4D97-AF65-F5344CB8AC3E}">
        <p14:creationId xmlns:p14="http://schemas.microsoft.com/office/powerpoint/2010/main" val="24971084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D086E17C-AC83-45A7-9F42-34CC8D527EE8}"/>
              </a:ext>
            </a:extLst>
          </p:cNvPr>
          <p:cNvSpPr/>
          <p:nvPr/>
        </p:nvSpPr>
        <p:spPr>
          <a:xfrm>
            <a:off x="741039" y="3154662"/>
            <a:ext cx="4897761" cy="16870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Differential Method</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5.3. Differential Method</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630932" y="2407330"/>
                <a:ext cx="8837068" cy="2292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However, since it is cumbersome to calculate this way, the following formula is used to calculate differentials.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following is true for the two differentiable functions f(x) and g(x).</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3556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a:t>
                </a:r>
                <a14:m>
                  <m:oMath xmlns:m="http://schemas.openxmlformats.org/officeDocument/2006/math">
                    <m:sSup>
                      <m:sSupPr>
                        <m:ctrlPr>
                          <a:rPr lang="en-US" altLang="ko-KR" sz="1300" i="1" smtClean="0">
                            <a:solidFill>
                              <a:prstClr val="black"/>
                            </a:solidFill>
                            <a:latin typeface="Cambria Math" panose="02040503050406030204" pitchFamily="18" charset="0"/>
                            <a:ea typeface="SamsungOne 400" panose="020B0503030303020204" pitchFamily="34" charset="0"/>
                          </a:rPr>
                        </m:ctrlPr>
                      </m:sSupPr>
                      <m:e>
                        <m:d>
                          <m:dPr>
                            <m:begChr m:val="{"/>
                            <m:endChr m:val="}"/>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𝑐𝑓</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e>
                        </m:d>
                      </m:e>
                      <m:sup>
                        <m:r>
                          <a:rPr lang="en-US" altLang="ko-KR" sz="1300" i="1" smtClean="0">
                            <a:solidFill>
                              <a:prstClr val="black"/>
                            </a:solidFill>
                            <a:latin typeface="Cambria Math" panose="02040503050406030204" pitchFamily="18" charset="0"/>
                            <a:ea typeface="SamsungOne 400" panose="020B0503030303020204" pitchFamily="34" charset="0"/>
                          </a:rPr>
                          <m:t>′</m:t>
                        </m:r>
                      </m:sup>
                    </m:sSup>
                    <m:r>
                      <a:rPr lang="en-US" altLang="ko-KR" sz="1300" b="0" i="1" smtClean="0">
                        <a:solidFill>
                          <a:prstClr val="black"/>
                        </a:solidFill>
                        <a:latin typeface="Cambria Math" panose="02040503050406030204" pitchFamily="18" charset="0"/>
                      </a:rPr>
                      <m:t>=</m:t>
                    </m:r>
                    <m:r>
                      <a:rPr lang="en-US" altLang="ko-KR" sz="1300" b="0" i="1" smtClean="0">
                        <a:solidFill>
                          <a:prstClr val="black"/>
                        </a:solidFill>
                        <a:latin typeface="Cambria Math" panose="02040503050406030204" pitchFamily="18" charset="0"/>
                      </a:rPr>
                      <m:t>𝑐</m:t>
                    </m:r>
                    <m:sSup>
                      <m:sSupPr>
                        <m:ctrlPr>
                          <a:rPr lang="en-US" altLang="ko-KR" sz="1300" b="0" i="1" smtClean="0">
                            <a:solidFill>
                              <a:prstClr val="black"/>
                            </a:solidFill>
                            <a:latin typeface="Cambria Math" panose="02040503050406030204" pitchFamily="18" charset="0"/>
                          </a:rPr>
                        </m:ctrlPr>
                      </m:sSupPr>
                      <m:e>
                        <m:r>
                          <a:rPr lang="en-US" altLang="ko-KR" sz="1300" b="0" i="1" smtClean="0">
                            <a:solidFill>
                              <a:prstClr val="black"/>
                            </a:solidFill>
                            <a:latin typeface="Cambria Math" panose="02040503050406030204" pitchFamily="18" charset="0"/>
                          </a:rPr>
                          <m:t>𝑓</m:t>
                        </m:r>
                      </m:e>
                      <m:sup>
                        <m:r>
                          <a:rPr lang="en-US" altLang="ko-KR" sz="1300" b="0" i="1" smtClean="0">
                            <a:solidFill>
                              <a:prstClr val="black"/>
                            </a:solidFill>
                            <a:latin typeface="Cambria Math" panose="02040503050406030204" pitchFamily="18" charset="0"/>
                          </a:rPr>
                          <m:t>′</m:t>
                        </m:r>
                      </m:sup>
                    </m:sSup>
                    <m:d>
                      <m:dPr>
                        <m:ctrlPr>
                          <a:rPr lang="en-US" altLang="ko-KR" sz="1300" b="0" i="1" smtClean="0">
                            <a:solidFill>
                              <a:prstClr val="black"/>
                            </a:solidFill>
                            <a:latin typeface="Cambria Math" panose="02040503050406030204" pitchFamily="18" charset="0"/>
                          </a:rPr>
                        </m:ctrlPr>
                      </m:dPr>
                      <m:e>
                        <m:r>
                          <a:rPr lang="en-US" altLang="ko-KR" sz="1300" b="0" i="1" smtClean="0">
                            <a:solidFill>
                              <a:prstClr val="black"/>
                            </a:solidFill>
                            <a:latin typeface="Cambria Math" panose="02040503050406030204" pitchFamily="18" charset="0"/>
                          </a:rPr>
                          <m:t>𝑥</m:t>
                        </m:r>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(but c is a constant)</a:t>
                </a:r>
              </a:p>
              <a:p>
                <a:pPr marL="3556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556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(Product Rule)</a:t>
                </a:r>
              </a:p>
              <a:p>
                <a:pPr marL="3556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f>
                              <m:f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num>
                              <m:den>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den>
                            </m:f>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fPr>
                      <m:num>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num>
                      <m:den>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2</m:t>
                            </m:r>
                          </m:sup>
                        </m:sSup>
                      </m:den>
                    </m:f>
                  </m:oMath>
                </a14:m>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(but </a:t>
                </a:r>
                <a14:m>
                  <m:oMath xmlns:m="http://schemas.openxmlformats.org/officeDocument/2006/math">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)(Quotient Rule)</a:t>
                </a: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0932" y="2407330"/>
                <a:ext cx="8837068" cy="2292212"/>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xmlns="" id="{3B3F3598-87CC-48FF-AF2B-B628B204F563}"/>
              </a:ext>
            </a:extLst>
          </p:cNvPr>
          <p:cNvSpPr/>
          <p:nvPr/>
        </p:nvSpPr>
        <p:spPr>
          <a:xfrm>
            <a:off x="491859" y="1851042"/>
            <a:ext cx="899026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We learned that derivatives represent the degree to which a function changes (slope) at a certain time and that we can also use limits to find derivatives.</a:t>
            </a:r>
          </a:p>
        </p:txBody>
      </p:sp>
    </p:spTree>
    <p:extLst>
      <p:ext uri="{BB962C8B-B14F-4D97-AF65-F5344CB8AC3E}">
        <p14:creationId xmlns:p14="http://schemas.microsoft.com/office/powerpoint/2010/main" val="6502181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xmlns="" id="{4187A2D3-1C6C-48DD-8669-D2115E8ADD39}"/>
              </a:ext>
            </a:extLst>
          </p:cNvPr>
          <p:cNvSpPr/>
          <p:nvPr/>
        </p:nvSpPr>
        <p:spPr>
          <a:xfrm>
            <a:off x="782884" y="2132856"/>
            <a:ext cx="4168527" cy="9551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34999" y="1700808"/>
                <a:ext cx="8632825" cy="1327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rPr>
                  <a:t>f(x) = </a:t>
                </a:r>
                <a14:m>
                  <m:oMath xmlns:m="http://schemas.openxmlformats.org/officeDocument/2006/math">
                    <m:sSup>
                      <m:sSupPr>
                        <m:ctrlPr>
                          <a:rPr lang="en-US" altLang="ko-KR" sz="1300" i="1">
                            <a:solidFill>
                              <a:prstClr val="black"/>
                            </a:solidFill>
                            <a:latin typeface="Cambria Math" panose="02040503050406030204" pitchFamily="18" charset="0"/>
                          </a:rPr>
                        </m:ctrlPr>
                      </m:sSupPr>
                      <m:e>
                        <m:r>
                          <a:rPr lang="en-US" altLang="ko-KR" sz="1300" i="1">
                            <a:solidFill>
                              <a:prstClr val="black"/>
                            </a:solidFill>
                            <a:latin typeface="Cambria Math" panose="02040503050406030204" pitchFamily="18" charset="0"/>
                          </a:rPr>
                          <m:t>𝑥</m:t>
                        </m:r>
                      </m:e>
                      <m:sup>
                        <m:r>
                          <a:rPr lang="en-US" altLang="ko-KR" sz="1300" i="1">
                            <a:solidFill>
                              <a:prstClr val="black"/>
                            </a:solidFill>
                            <a:latin typeface="Cambria Math" panose="02040503050406030204" pitchFamily="18" charset="0"/>
                          </a:rPr>
                          <m:t>𝑛</m:t>
                        </m:r>
                      </m:sup>
                    </m:sSup>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the derivative of the constant function</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(1) </a:t>
                </a:r>
                <a14:m>
                  <m:oMath xmlns:m="http://schemas.openxmlformats.org/officeDocument/2006/math">
                    <m:f>
                      <m:fPr>
                        <m:ctrlPr>
                          <a:rPr lang="en-US" altLang="ko-KR" sz="1300" i="1">
                            <a:solidFill>
                              <a:prstClr val="black"/>
                            </a:solidFill>
                            <a:latin typeface="Cambria Math" panose="02040503050406030204" pitchFamily="18" charset="0"/>
                          </a:rPr>
                        </m:ctrlPr>
                      </m:fPr>
                      <m:num>
                        <m:r>
                          <a:rPr lang="en-US" altLang="ko-KR" sz="1300">
                            <a:solidFill>
                              <a:prstClr val="black"/>
                            </a:solidFill>
                            <a:latin typeface="Cambria Math" panose="02040503050406030204" pitchFamily="18" charset="0"/>
                          </a:rPr>
                          <m:t>𝑑</m:t>
                        </m:r>
                      </m:num>
                      <m:den>
                        <m:r>
                          <a:rPr lang="en-US" altLang="ko-KR" sz="1300">
                            <a:solidFill>
                              <a:prstClr val="black"/>
                            </a:solidFill>
                            <a:latin typeface="Cambria Math" panose="02040503050406030204" pitchFamily="18" charset="0"/>
                          </a:rPr>
                          <m:t>𝑑𝑥</m:t>
                        </m:r>
                      </m:den>
                    </m:f>
                    <m:d>
                      <m:dPr>
                        <m:ctrlPr>
                          <a:rPr lang="en-US" altLang="ko-KR" sz="1300" i="1">
                            <a:solidFill>
                              <a:prstClr val="black"/>
                            </a:solidFill>
                            <a:latin typeface="Cambria Math" panose="02040503050406030204" pitchFamily="18" charset="0"/>
                          </a:rPr>
                        </m:ctrlPr>
                      </m:dPr>
                      <m:e>
                        <m:sSup>
                          <m:sSupPr>
                            <m:ctrlPr>
                              <a:rPr lang="en-US" altLang="ko-KR" sz="1300" i="1">
                                <a:solidFill>
                                  <a:prstClr val="black"/>
                                </a:solidFill>
                                <a:latin typeface="Cambria Math" panose="02040503050406030204" pitchFamily="18" charset="0"/>
                              </a:rPr>
                            </m:ctrlPr>
                          </m:sSupPr>
                          <m:e>
                            <m:r>
                              <a:rPr lang="en-US" altLang="ko-KR" sz="1300">
                                <a:solidFill>
                                  <a:prstClr val="black"/>
                                </a:solidFill>
                                <a:latin typeface="Cambria Math" panose="02040503050406030204" pitchFamily="18" charset="0"/>
                              </a:rPr>
                              <m:t>𝑥</m:t>
                            </m:r>
                          </m:e>
                          <m:sup>
                            <m:r>
                              <a:rPr lang="en-US" altLang="ko-KR" sz="1300">
                                <a:solidFill>
                                  <a:prstClr val="black"/>
                                </a:solidFill>
                                <a:latin typeface="Cambria Math" panose="02040503050406030204" pitchFamily="18" charset="0"/>
                              </a:rPr>
                              <m:t>𝑛</m:t>
                            </m:r>
                          </m:sup>
                        </m:sSup>
                      </m:e>
                    </m:d>
                    <m:r>
                      <a:rPr lang="en-US" altLang="ko-KR" sz="1300">
                        <a:solidFill>
                          <a:prstClr val="black"/>
                        </a:solidFill>
                        <a:latin typeface="Cambria Math" panose="02040503050406030204" pitchFamily="18" charset="0"/>
                      </a:rPr>
                      <m:t>=</m:t>
                    </m:r>
                    <m:r>
                      <a:rPr lang="en-US" altLang="ko-KR" sz="1300">
                        <a:solidFill>
                          <a:prstClr val="black"/>
                        </a:solidFill>
                        <a:latin typeface="Cambria Math" panose="02040503050406030204" pitchFamily="18" charset="0"/>
                      </a:rPr>
                      <m:t>𝑛</m:t>
                    </m:r>
                    <m:sSup>
                      <m:sSupPr>
                        <m:ctrlPr>
                          <a:rPr lang="en-US" altLang="ko-KR" sz="1300" i="1">
                            <a:solidFill>
                              <a:prstClr val="black"/>
                            </a:solidFill>
                            <a:latin typeface="Cambria Math" panose="02040503050406030204" pitchFamily="18" charset="0"/>
                          </a:rPr>
                        </m:ctrlPr>
                      </m:sSupPr>
                      <m:e>
                        <m:r>
                          <a:rPr lang="en-US" altLang="ko-KR" sz="1300">
                            <a:solidFill>
                              <a:prstClr val="black"/>
                            </a:solidFill>
                            <a:latin typeface="Cambria Math" panose="02040503050406030204" pitchFamily="18" charset="0"/>
                          </a:rPr>
                          <m:t>𝑥</m:t>
                        </m:r>
                      </m:e>
                      <m:sup>
                        <m:r>
                          <a:rPr lang="en-US" altLang="ko-KR" sz="1300">
                            <a:solidFill>
                              <a:prstClr val="black"/>
                            </a:solidFill>
                            <a:latin typeface="Cambria Math" panose="02040503050406030204" pitchFamily="18" charset="0"/>
                          </a:rPr>
                          <m:t>𝑛</m:t>
                        </m:r>
                        <m:r>
                          <a:rPr lang="en-US" altLang="ko-KR" sz="1300">
                            <a:solidFill>
                              <a:prstClr val="black"/>
                            </a:solidFill>
                            <a:latin typeface="Cambria Math" panose="02040503050406030204" pitchFamily="18" charset="0"/>
                          </a:rPr>
                          <m:t>−1</m:t>
                        </m:r>
                      </m:sup>
                    </m:sSup>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(but n is a natural number)</a:t>
                </a: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(2)</a:t>
                </a:r>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sz="1300" i="1">
                            <a:solidFill>
                              <a:prstClr val="black"/>
                            </a:solidFill>
                            <a:latin typeface="Cambria Math" panose="02040503050406030204" pitchFamily="18" charset="0"/>
                          </a:rPr>
                        </m:ctrlPr>
                      </m:fPr>
                      <m:num>
                        <m:r>
                          <a:rPr lang="en-US" altLang="ko-KR" sz="1300">
                            <a:solidFill>
                              <a:prstClr val="black"/>
                            </a:solidFill>
                            <a:latin typeface="Cambria Math" panose="02040503050406030204" pitchFamily="18" charset="0"/>
                          </a:rPr>
                          <m:t>𝑑</m:t>
                        </m:r>
                      </m:num>
                      <m:den>
                        <m:r>
                          <a:rPr lang="en-US" altLang="ko-KR" sz="1300">
                            <a:solidFill>
                              <a:prstClr val="black"/>
                            </a:solidFill>
                            <a:latin typeface="Cambria Math" panose="02040503050406030204" pitchFamily="18" charset="0"/>
                          </a:rPr>
                          <m:t>𝑑𝑥</m:t>
                        </m:r>
                      </m:den>
                    </m:f>
                    <m:d>
                      <m:dPr>
                        <m:ctrlPr>
                          <a:rPr lang="en-US" altLang="ko-KR" sz="1300" i="1">
                            <a:solidFill>
                              <a:prstClr val="black"/>
                            </a:solidFill>
                            <a:latin typeface="Cambria Math" panose="02040503050406030204" pitchFamily="18" charset="0"/>
                          </a:rPr>
                        </m:ctrlPr>
                      </m:dPr>
                      <m:e>
                        <m:r>
                          <a:rPr lang="en-US" altLang="ko-KR" sz="1300">
                            <a:solidFill>
                              <a:prstClr val="black"/>
                            </a:solidFill>
                            <a:latin typeface="Cambria Math" panose="02040503050406030204" pitchFamily="18" charset="0"/>
                          </a:rPr>
                          <m:t>𝑐</m:t>
                        </m:r>
                      </m:e>
                    </m:d>
                    <m:r>
                      <a:rPr lang="en-US" altLang="ko-KR" sz="1300">
                        <a:solidFill>
                          <a:prstClr val="black"/>
                        </a:solidFill>
                        <a:latin typeface="Cambria Math" panose="02040503050406030204" pitchFamily="18" charset="0"/>
                      </a:rPr>
                      <m:t>=0</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(but c is a constant)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4999" y="1700808"/>
                <a:ext cx="8632825" cy="1327012"/>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5.3. Differential Method</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1" name="직사각형 10">
            <a:extLst>
              <a:ext uri="{FF2B5EF4-FFF2-40B4-BE49-F238E27FC236}">
                <a16:creationId xmlns:a16="http://schemas.microsoft.com/office/drawing/2014/main" xmlns="" id="{08438C6D-D986-4DED-B445-5C74C038134A}"/>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Differential Coefficients and Derivatives</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8315144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33008" y="1728138"/>
                <a:ext cx="8632825"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t>
                </a:r>
                <a14:m>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2020</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oMath>
                </a14:m>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3008" y="1728138"/>
                <a:ext cx="8632825" cy="391628"/>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5.3. Differential Method</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7" name="직사각형 16">
            <a:extLst>
              <a:ext uri="{FF2B5EF4-FFF2-40B4-BE49-F238E27FC236}">
                <a16:creationId xmlns:a16="http://schemas.microsoft.com/office/drawing/2014/main" xmlns="" id="{B293BF1F-F5AE-45F1-9D0D-EC73E916D28C}"/>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derivative of the constant function.</a:t>
            </a:r>
            <a:endParaRPr kumimoji="1" lang="ko-KR" altLang="en-US" sz="1400" dirty="0">
              <a:solidFill>
                <a:schemeClr val="tx1"/>
              </a:solidFill>
              <a:latin typeface="SamsungOne 400" panose="020B0503030303020204" pitchFamily="34" charset="0"/>
            </a:endParaRPr>
          </a:p>
        </p:txBody>
      </p:sp>
      <p:grpSp>
        <p:nvGrpSpPr>
          <p:cNvPr id="4" name="그룹 3">
            <a:extLst>
              <a:ext uri="{FF2B5EF4-FFF2-40B4-BE49-F238E27FC236}">
                <a16:creationId xmlns:a16="http://schemas.microsoft.com/office/drawing/2014/main" xmlns="" id="{07018433-93D2-42B5-8211-D6E58F341891}"/>
              </a:ext>
            </a:extLst>
          </p:cNvPr>
          <p:cNvGrpSpPr/>
          <p:nvPr/>
        </p:nvGrpSpPr>
        <p:grpSpPr>
          <a:xfrm>
            <a:off x="581529" y="2217014"/>
            <a:ext cx="8762371" cy="2543400"/>
            <a:chOff x="581529" y="2217014"/>
            <a:chExt cx="8762371" cy="2543400"/>
          </a:xfrm>
        </p:grpSpPr>
        <p:pic>
          <p:nvPicPr>
            <p:cNvPr id="2" name="그림 1"/>
            <p:cNvPicPr>
              <a:picLocks noChangeAspect="1"/>
            </p:cNvPicPr>
            <p:nvPr/>
          </p:nvPicPr>
          <p:blipFill rotWithShape="1">
            <a:blip r:embed="rId5"/>
            <a:srcRect r="22043"/>
            <a:stretch/>
          </p:blipFill>
          <p:spPr>
            <a:xfrm>
              <a:off x="581529" y="2217014"/>
              <a:ext cx="8762371" cy="2543400"/>
            </a:xfrm>
            <a:prstGeom prst="rect">
              <a:avLst/>
            </a:prstGeom>
            <a:ln>
              <a:solidFill>
                <a:schemeClr val="bg1">
                  <a:lumMod val="95000"/>
                </a:schemeClr>
              </a:solidFill>
            </a:ln>
          </p:spPr>
        </p:pic>
        <p:sp>
          <p:nvSpPr>
            <p:cNvPr id="3" name="TextBox 2">
              <a:extLst>
                <a:ext uri="{FF2B5EF4-FFF2-40B4-BE49-F238E27FC236}">
                  <a16:creationId xmlns:a16="http://schemas.microsoft.com/office/drawing/2014/main" xmlns="" id="{B22148D7-4856-1242-AC7F-DCB248C8B4A4}"/>
                </a:ext>
              </a:extLst>
            </p:cNvPr>
            <p:cNvSpPr txBox="1"/>
            <p:nvPr/>
          </p:nvSpPr>
          <p:spPr>
            <a:xfrm>
              <a:off x="3006971" y="2758089"/>
              <a:ext cx="2469903" cy="200055"/>
            </a:xfrm>
            <a:prstGeom prst="rect">
              <a:avLst/>
            </a:prstGeom>
            <a:solidFill>
              <a:srgbClr val="F7F7F7"/>
            </a:solidFill>
            <a:ln>
              <a:noFill/>
            </a:ln>
          </p:spPr>
          <p:txBody>
            <a:bodyPr wrap="square" lIns="0" tIns="0" rIns="0" bIns="0" rtlCol="0">
              <a:spAutoFit/>
            </a:bodyPr>
            <a:lstStyle/>
            <a:p>
              <a:r>
                <a:rPr lang="en-US" sz="1300" i="1" dirty="0">
                  <a:solidFill>
                    <a:srgbClr val="037395"/>
                  </a:solidFill>
                  <a:latin typeface="SamsungOne 400" panose="020B0503030303020204" pitchFamily="34" charset="0"/>
                  <a:ea typeface="SamsungOne 400" panose="020B0503030303020204" pitchFamily="34" charset="0"/>
                </a:rPr>
                <a:t># Use the letter x as a symbol</a:t>
              </a:r>
            </a:p>
          </p:txBody>
        </p:sp>
      </p:grpSp>
    </p:spTree>
    <p:extLst>
      <p:ext uri="{BB962C8B-B14F-4D97-AF65-F5344CB8AC3E}">
        <p14:creationId xmlns:p14="http://schemas.microsoft.com/office/powerpoint/2010/main" val="21264409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34999" y="1716099"/>
                <a:ext cx="8632825" cy="1221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a:t>
                </a:r>
                <a14:m>
                  <m:oMath xmlns:m="http://schemas.openxmlformats.org/officeDocument/2006/math">
                    <m:r>
                      <m:rPr>
                        <m:sty m:val="p"/>
                      </m:rPr>
                      <a:rPr lang="en-US" altLang="ko-KR" sz="1600" b="0" i="0" smtClean="0">
                        <a:solidFill>
                          <a:prstClr val="black">
                            <a:lumMod val="85000"/>
                            <a:lumOff val="15000"/>
                          </a:prstClr>
                        </a:solidFill>
                        <a:latin typeface="Cambria Math" panose="02040503050406030204" pitchFamily="18" charset="0"/>
                        <a:ea typeface="SamsungOne 400" panose="020B0503030303020204" pitchFamily="34" charset="0"/>
                      </a:rPr>
                      <m:t>g</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den>
                    </m:f>
                  </m:oMath>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r>
                  <a:rPr lang="en-US" altLang="ko-KR" sz="1600" dirty="0">
                    <a:solidFill>
                      <a:prstClr val="black">
                        <a:lumMod val="85000"/>
                        <a:lumOff val="15000"/>
                      </a:prstClr>
                    </a:solidFill>
                    <a:latin typeface="Cambria Math" panose="02040503050406030204" pitchFamily="18" charset="0"/>
                    <a:ea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g’(x)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d>
                        <m:r>
                          <a:rPr lang="en-US" altLang="ko-KR" sz="1600" i="1">
                            <a:solidFill>
                              <a:prstClr val="black"/>
                            </a:solidFill>
                            <a:latin typeface="Cambria Math" panose="02040503050406030204" pitchFamily="18" charset="0"/>
                            <a:ea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d>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r>
                      <a:rPr lang="en-US" altLang="ko-KR" sz="1600" i="1">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1</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d>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m:t>
                        </m:r>
                      </m:den>
                    </m:f>
                  </m:oMath>
                </a14:m>
                <a:r>
                  <a:rPr lang="ko-KR" altLang="en-US" sz="1600" dirty="0">
                    <a:solidFill>
                      <a:prstClr val="black"/>
                    </a:solidFill>
                    <a:latin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1</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oMath>
                </a14:m>
                <a:endParaRPr lang="ko-KR" altLang="en-US" sz="1600" dirty="0">
                  <a:solidFill>
                    <a:prstClr val="black"/>
                  </a:solidFill>
                  <a:latin typeface="Cambria Math" panose="02040503050406030204" pitchFamily="18" charset="0"/>
                </a:endParaRPr>
              </a:p>
              <a:p>
                <a:pPr>
                  <a:spcAft>
                    <a:spcPts val="400"/>
                  </a:spcAft>
                  <a:buClr>
                    <a:srgbClr val="193EB0"/>
                  </a:buCl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4999" y="1716099"/>
                <a:ext cx="8632825" cy="1221791"/>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5.3. Differential Method</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pic>
        <p:nvPicPr>
          <p:cNvPr id="3" name="그림 2"/>
          <p:cNvPicPr>
            <a:picLocks noChangeAspect="1"/>
          </p:cNvPicPr>
          <p:nvPr/>
        </p:nvPicPr>
        <p:blipFill rotWithShape="1">
          <a:blip r:embed="rId4"/>
          <a:srcRect l="-1" r="23320"/>
          <a:stretch/>
        </p:blipFill>
        <p:spPr>
          <a:xfrm>
            <a:off x="634999" y="2885272"/>
            <a:ext cx="8833001" cy="1479832"/>
          </a:xfrm>
          <a:prstGeom prst="rect">
            <a:avLst/>
          </a:prstGeom>
          <a:ln>
            <a:solidFill>
              <a:schemeClr val="bg1">
                <a:lumMod val="95000"/>
              </a:schemeClr>
            </a:solidFill>
          </a:ln>
        </p:spPr>
      </p:pic>
      <p:sp>
        <p:nvSpPr>
          <p:cNvPr id="17" name="직사각형 16">
            <a:extLst>
              <a:ext uri="{FF2B5EF4-FFF2-40B4-BE49-F238E27FC236}">
                <a16:creationId xmlns:a16="http://schemas.microsoft.com/office/drawing/2014/main" xmlns="" id="{E527A427-1D3B-4FE5-B604-495430469ED5}"/>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derivative of the constant function.</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41041017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a16="http://schemas.microsoft.com/office/drawing/2014/main" xmlns="" id="{50E992D6-E15A-4CB0-BA21-3E005CC49D15}"/>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a16="http://schemas.microsoft.com/office/drawing/2014/main" xmlns="" id="{DB8E92C3-CCC8-4BCC-9584-229285E27868}"/>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Limits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Differential Method</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5.4. Difference Between Logarithmic and Exponential</a:t>
              </a:r>
            </a:p>
          </p:txBody>
        </p:sp>
        <p:sp>
          <p:nvSpPr>
            <p:cNvPr id="31" name="직사각형 30">
              <a:extLst>
                <a:ext uri="{FF2B5EF4-FFF2-40B4-BE49-F238E27FC236}">
                  <a16:creationId xmlns:a16="http://schemas.microsoft.com/office/drawing/2014/main" xmlns="" id="{846C97CD-16F5-434F-A194-C30E1A497EB8}"/>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Derivatives of Composite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Derivative of the Sigmoid Function</a:t>
              </a:r>
            </a:p>
          </p:txBody>
        </p:sp>
      </p:grpSp>
      <p:sp>
        <p:nvSpPr>
          <p:cNvPr id="7" name="직사각형 133">
            <a:extLst>
              <a:ext uri="{FF2B5EF4-FFF2-40B4-BE49-F238E27FC236}">
                <a16:creationId xmlns:a16="http://schemas.microsoft.com/office/drawing/2014/main" xmlns=""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30102877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5CE4F95D-FFF4-4168-82AE-C466D059BAD3}"/>
              </a:ext>
            </a:extLst>
          </p:cNvPr>
          <p:cNvSpPr/>
          <p:nvPr/>
        </p:nvSpPr>
        <p:spPr>
          <a:xfrm flipV="1">
            <a:off x="569662" y="2245521"/>
            <a:ext cx="2903437" cy="23814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Difference Between Logarithmic and Exponential</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5.4. Difference Between Logarithmic and Exponential</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D8BF98C4-B566-4812-B5F0-560CFBA969E7}"/>
                  </a:ext>
                </a:extLst>
              </p:cNvPr>
              <p:cNvSpPr/>
              <p:nvPr/>
            </p:nvSpPr>
            <p:spPr>
              <a:xfrm>
                <a:off x="863879" y="2362362"/>
                <a:ext cx="7992887" cy="2084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(1)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sSup>
                          <m:sSup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e>
                    </m:d>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oMath>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(2)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sSup>
                          <m:sSup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e>
                          <m:sup>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sup>
                        </m:sSup>
                      </m:e>
                    </m:d>
                    <m:r>
                      <a:rPr lang="en-US" altLang="ko-KR" i="1">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e>
                      <m:sup>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sup>
                    </m:sSup>
                    <m:func>
                      <m:func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log</m:t>
                        </m:r>
                      </m:fName>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e>
                    </m:func>
                  </m:oMath>
                </a14:m>
                <a:endParaRPr lang="en-US" altLang="ko-KR" i="1" dirty="0">
                  <a:solidFill>
                    <a:prstClr val="black">
                      <a:lumMod val="85000"/>
                      <a:lumOff val="15000"/>
                    </a:prstClr>
                  </a:solidFill>
                  <a:latin typeface="Cambria Math" panose="02040503050406030204" pitchFamily="18" charset="0"/>
                  <a:ea typeface="SamsungOne 400" panose="020B0503030303020204" pitchFamily="34" charset="0"/>
                </a:endParaRPr>
              </a:p>
              <a:p>
                <a:pP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(3)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func>
                          <m:func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log</m:t>
                            </m:r>
                          </m:fName>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e>
                        </m:func>
                      </m:e>
                    </m:d>
                    <m:r>
                      <a:rPr lang="en-US" altLang="ko-KR" i="1">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den>
                    </m:f>
                  </m:oMath>
                </a14:m>
                <a:endParaRPr lang="en-US" altLang="ko-KR" i="1" dirty="0">
                  <a:solidFill>
                    <a:prstClr val="black">
                      <a:lumMod val="85000"/>
                      <a:lumOff val="15000"/>
                    </a:prstClr>
                  </a:solidFill>
                  <a:latin typeface="Cambria Math" panose="02040503050406030204" pitchFamily="18" charset="0"/>
                  <a:ea typeface="SamsungOne 400" panose="020B0503030303020204" pitchFamily="34" charset="0"/>
                </a:endParaRPr>
              </a:p>
              <a:p>
                <a:pP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(4)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func>
                          <m:func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uncPr>
                          <m:fName>
                            <m:sSub>
                              <m:sSub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sSubPr>
                              <m:e>
                                <m:r>
                                  <m:rPr>
                                    <m:sty m:val="p"/>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log</m:t>
                                </m:r>
                              </m:e>
                              <m:sub>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sub>
                            </m:sSub>
                          </m:fName>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e>
                        </m:func>
                      </m:e>
                    </m:d>
                    <m:r>
                      <a:rPr lang="en-US" altLang="ko-KR" i="1">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func>
                          <m:func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log</m:t>
                            </m:r>
                          </m:fName>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e>
                        </m:func>
                      </m:den>
                    </m:f>
                  </m:oMath>
                </a14:m>
                <a:endParaRPr lang="en-US" altLang="ko-KR"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10" name="직사각형 9">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863879" y="2362362"/>
                <a:ext cx="7992887" cy="2084207"/>
              </a:xfrm>
              <a:prstGeom prst="rect">
                <a:avLst/>
              </a:prstGeom>
              <a:blipFill>
                <a:blip r:embed="rId3"/>
                <a:stretch>
                  <a:fillRect l="-76"/>
                </a:stretch>
              </a:blipFill>
              <a:ln>
                <a:noFill/>
              </a:ln>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xmlns="" id="{505554ED-C946-494E-BEFB-B072F0A43708}"/>
              </a:ext>
            </a:extLst>
          </p:cNvPr>
          <p:cNvSpPr/>
          <p:nvPr/>
        </p:nvSpPr>
        <p:spPr>
          <a:xfrm>
            <a:off x="569662" y="1887255"/>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Natural Log: Log with the irrational number </a:t>
            </a:r>
            <a:r>
              <a:rPr kumimoji="1" lang="ko-KR" altLang="en-US" sz="1400" dirty="0">
                <a:solidFill>
                  <a:schemeClr val="tx1"/>
                </a:solidFill>
                <a:latin typeface="SamsungOne 400" panose="020B0503030303020204" pitchFamily="34" charset="0"/>
              </a:rPr>
              <a:t>𝑒</a:t>
            </a:r>
            <a:r>
              <a:rPr kumimoji="1" lang="en-US" altLang="ko-KR" sz="1400" dirty="0">
                <a:solidFill>
                  <a:schemeClr val="tx1"/>
                </a:solidFill>
                <a:latin typeface="SamsungOne 400" panose="020B0503030303020204" pitchFamily="34" charset="0"/>
                <a:ea typeface="SamsungOne 400" panose="020B0503030303020204" pitchFamily="34" charset="0"/>
              </a:rPr>
              <a:t> as its base.</a:t>
            </a:r>
            <a:r>
              <a:rPr kumimoji="1" lang="ko-KR" altLang="en-US" sz="1400" dirty="0">
                <a:solidFill>
                  <a:schemeClr val="tx1"/>
                </a:solidFill>
                <a:latin typeface="SamsungOne 400" panose="020B0503030303020204" pitchFamily="34" charset="0"/>
              </a:rPr>
              <a:t> </a:t>
            </a:r>
            <a:r>
              <a:rPr kumimoji="1" lang="en-US" altLang="ko-KR" sz="1400" dirty="0">
                <a:solidFill>
                  <a:schemeClr val="tx1"/>
                </a:solidFill>
                <a:latin typeface="SamsungOne 400" panose="020B0503030303020204" pitchFamily="34" charset="0"/>
                <a:ea typeface="SamsungOne 400" panose="020B0503030303020204" pitchFamily="34" charset="0"/>
              </a:rPr>
              <a:t>log_</a:t>
            </a:r>
            <a:r>
              <a:rPr kumimoji="1" lang="ko-KR" altLang="en-US" sz="1400" dirty="0">
                <a:solidFill>
                  <a:schemeClr val="tx1"/>
                </a:solidFill>
                <a:latin typeface="SamsungOne 400" panose="020B0503030303020204" pitchFamily="34" charset="0"/>
              </a:rPr>
              <a:t>𝑒⁡𝑥  →  </a:t>
            </a:r>
            <a:r>
              <a:rPr kumimoji="1" lang="en-US" altLang="ko-KR" sz="1400" dirty="0">
                <a:solidFill>
                  <a:schemeClr val="tx1"/>
                </a:solidFill>
                <a:latin typeface="SamsungOne 400" panose="020B0503030303020204" pitchFamily="34" charset="0"/>
                <a:ea typeface="SamsungOne 400" panose="020B0503030303020204" pitchFamily="34" charset="0"/>
              </a:rPr>
              <a:t>log⁡</a:t>
            </a:r>
            <a:r>
              <a:rPr kumimoji="1" lang="ko-KR" altLang="en-US" sz="1400" dirty="0">
                <a:solidFill>
                  <a:schemeClr val="tx1"/>
                </a:solidFill>
                <a:latin typeface="SamsungOne 400" panose="020B0503030303020204" pitchFamily="34" charset="0"/>
              </a:rPr>
              <a:t>𝑥 </a:t>
            </a:r>
            <a:r>
              <a:rPr kumimoji="1" lang="en-US" altLang="ko-KR" sz="1400" dirty="0">
                <a:solidFill>
                  <a:schemeClr val="tx1"/>
                </a:solidFill>
                <a:latin typeface="SamsungOne 400" panose="020B0503030303020204" pitchFamily="34" charset="0"/>
                <a:ea typeface="SamsungOne 400" panose="020B0503030303020204" pitchFamily="34" charset="0"/>
              </a:rPr>
              <a:t>(base </a:t>
            </a:r>
            <a:r>
              <a:rPr kumimoji="1" lang="ko-KR" altLang="en-US" sz="1400" dirty="0">
                <a:solidFill>
                  <a:schemeClr val="tx1"/>
                </a:solidFill>
                <a:latin typeface="SamsungOne 400" panose="020B0503030303020204" pitchFamily="34" charset="0"/>
              </a:rPr>
              <a:t>𝑒 </a:t>
            </a:r>
            <a:r>
              <a:rPr kumimoji="1" lang="en-US" altLang="ko-KR" sz="1400" dirty="0">
                <a:solidFill>
                  <a:schemeClr val="tx1"/>
                </a:solidFill>
                <a:latin typeface="SamsungOne 400" panose="020B0503030303020204" pitchFamily="34" charset="0"/>
                <a:ea typeface="SamsungOne 400" panose="020B0503030303020204" pitchFamily="34" charset="0"/>
              </a:rPr>
              <a:t>omitted) </a:t>
            </a:r>
          </a:p>
        </p:txBody>
      </p:sp>
    </p:spTree>
    <p:extLst>
      <p:ext uri="{BB962C8B-B14F-4D97-AF65-F5344CB8AC3E}">
        <p14:creationId xmlns:p14="http://schemas.microsoft.com/office/powerpoint/2010/main" val="39819013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33008" y="1701825"/>
                <a:ext cx="8632825" cy="1033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t>
                </a:r>
                <a14:m>
                  <m:oMath xmlns:m="http://schemas.openxmlformats.org/officeDocument/2006/math">
                    <m:r>
                      <m:rPr>
                        <m:sty m:val="p"/>
                      </m:rPr>
                      <a:rPr lang="en-US" altLang="ko-KR" sz="1600">
                        <a:solidFill>
                          <a:prstClr val="black">
                            <a:lumMod val="85000"/>
                            <a:lumOff val="15000"/>
                          </a:prstClr>
                        </a:solidFill>
                        <a:latin typeface="Cambria Math" panose="02040503050406030204" pitchFamily="18" charset="0"/>
                        <a:ea typeface="SamsungOne 400" panose="020B0503030303020204" pitchFamily="34" charset="0"/>
                      </a:rPr>
                      <m:t>f</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den>
                    </m:f>
                  </m:oMath>
                </a14:m>
                <a:endParaRPr lang="ko-KR" altLang="en-US" sz="1600" dirty="0">
                  <a:solidFill>
                    <a:prstClr val="black"/>
                  </a:solidFill>
                  <a:latin typeface="Cambria Math" panose="02040503050406030204" pitchFamily="18" charset="0"/>
                </a:endParaRPr>
              </a:p>
              <a:p>
                <a:pPr>
                  <a:spcAft>
                    <a:spcPts val="400"/>
                  </a:spcAft>
                  <a:buClr>
                    <a:srgbClr val="193EB0"/>
                  </a:buClr>
                </a:pPr>
                <a:r>
                  <a:rPr lang="en-US" altLang="ko-KR" sz="1600" dirty="0">
                    <a:solidFill>
                      <a:prstClr val="black"/>
                    </a:solidFill>
                    <a:latin typeface="Cambria Math" panose="02040503050406030204" pitchFamily="18" charset="0"/>
                    <a:ea typeface="Cambria Math" panose="02040503050406030204" pitchFamily="18" charset="0"/>
                  </a:rPr>
                  <a:t>      f’(x)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e>
                        </m:d>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 −</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r>
                      <a:rPr lang="en-US" altLang="ko-KR" sz="1600" i="1">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d>
                          <m:dPr>
                            <m:ctrlPr>
                              <a:rPr lang="en-US" altLang="ko-KR" sz="1600" i="1">
                                <a:solidFill>
                                  <a:prstClr val="black"/>
                                </a:solidFill>
                                <a:latin typeface="Cambria Math" panose="02040503050406030204" pitchFamily="18" charset="0"/>
                                <a:ea typeface="Cambria Math" panose="02040503050406030204" pitchFamily="18" charset="0"/>
                              </a:rPr>
                            </m:ctrlPr>
                          </m:dPr>
                          <m:e>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e>
                        </m:d>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d>
                          <m:dPr>
                            <m:ctrlPr>
                              <a:rPr lang="en-US" altLang="ko-KR" sz="1600" i="1">
                                <a:solidFill>
                                  <a:prstClr val="black"/>
                                </a:solidFill>
                                <a:latin typeface="Cambria Math" panose="02040503050406030204" pitchFamily="18" charset="0"/>
                                <a:ea typeface="Cambria Math" panose="02040503050406030204" pitchFamily="18" charset="0"/>
                              </a:rPr>
                            </m:ctrlPr>
                          </m:dPr>
                          <m:e>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e>
                        </m:d>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oMath>
                </a14:m>
                <a:r>
                  <a:rPr lang="ko-KR" altLang="en-US" sz="1600" dirty="0">
                    <a:solidFill>
                      <a:prstClr val="black"/>
                    </a:solidFill>
                    <a:latin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oMath>
                </a14:m>
                <a:endParaRPr lang="ko-KR" altLang="en-US" sz="1600"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3008" y="1701825"/>
                <a:ext cx="8632825" cy="1033150"/>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5.4. Difference Between Logarithmic and Exponential</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pic>
        <p:nvPicPr>
          <p:cNvPr id="2" name="그림 1"/>
          <p:cNvPicPr>
            <a:picLocks noChangeAspect="1"/>
          </p:cNvPicPr>
          <p:nvPr/>
        </p:nvPicPr>
        <p:blipFill rotWithShape="1">
          <a:blip r:embed="rId4"/>
          <a:srcRect l="-1" r="25935"/>
          <a:stretch/>
        </p:blipFill>
        <p:spPr>
          <a:xfrm>
            <a:off x="633007" y="2821250"/>
            <a:ext cx="8834993" cy="1759878"/>
          </a:xfrm>
          <a:prstGeom prst="rect">
            <a:avLst/>
          </a:prstGeom>
          <a:ln>
            <a:solidFill>
              <a:schemeClr val="bg1">
                <a:lumMod val="95000"/>
              </a:schemeClr>
            </a:solidFill>
          </a:ln>
        </p:spPr>
      </p:pic>
      <p:sp>
        <p:nvSpPr>
          <p:cNvPr id="14" name="직사각형 13">
            <a:extLst>
              <a:ext uri="{FF2B5EF4-FFF2-40B4-BE49-F238E27FC236}">
                <a16:creationId xmlns:a16="http://schemas.microsoft.com/office/drawing/2014/main" xmlns="" id="{CCDE861F-6030-4018-829F-B220BC8775B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derivative.</a:t>
            </a:r>
            <a:endParaRPr kumimoji="1" lang="ko-KR" altLang="en-US" sz="1400" dirty="0">
              <a:solidFill>
                <a:schemeClr val="tx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1AEDFE6D-B2F5-490A-8762-AC1246EDF8C4}"/>
                  </a:ext>
                </a:extLst>
              </p:cNvPr>
              <p:cNvSpPr txBox="1"/>
              <p:nvPr/>
            </p:nvSpPr>
            <p:spPr>
              <a:xfrm>
                <a:off x="1423020" y="1774756"/>
                <a:ext cx="1469976" cy="3118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𝑏𝑢𝑡</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 </m:t>
                      </m:r>
                      <m:r>
                        <m:rPr>
                          <m:sty m:val="p"/>
                        </m:rPr>
                        <a:rPr lang="en-US" altLang="ko-KR" sz="1400" b="0" i="0" smtClean="0">
                          <a:solidFill>
                            <a:prstClr val="black">
                              <a:lumMod val="85000"/>
                              <a:lumOff val="15000"/>
                            </a:prstClr>
                          </a:solidFill>
                          <a:latin typeface="Cambria Math" panose="02040503050406030204" pitchFamily="18" charset="0"/>
                          <a:ea typeface="SamsungOne 400" panose="020B0503030303020204" pitchFamily="34" charset="0"/>
                        </a:rPr>
                        <m:t>x</m:t>
                      </m:r>
                      <m:r>
                        <a:rPr lang="en-US" altLang="ko-KR" sz="1400" b="0" i="1" smtClean="0">
                          <a:solidFill>
                            <a:prstClr val="black">
                              <a:lumMod val="85000"/>
                              <a:lumOff val="15000"/>
                            </a:prstClr>
                          </a:solidFill>
                          <a:latin typeface="Cambria Math" panose="02040503050406030204" pitchFamily="18" charset="0"/>
                          <a:ea typeface="Cambria Math" panose="02040503050406030204" pitchFamily="18" charset="0"/>
                        </a:rPr>
                        <m:t>≠0)</m:t>
                      </m:r>
                    </m:oMath>
                  </m:oMathPara>
                </a14:m>
                <a:endParaRPr lang="ko-KR" altLang="en-US" sz="1400" dirty="0"/>
              </a:p>
            </p:txBody>
          </p:sp>
        </mc:Choice>
        <mc:Fallback xmlns="">
          <p:sp>
            <p:nvSpPr>
              <p:cNvPr id="16" name="TextBox 15">
                <a:extLst>
                  <a:ext uri="{FF2B5EF4-FFF2-40B4-BE49-F238E27FC236}">
                    <a16:creationId xmlns:a16="http://schemas.microsoft.com/office/drawing/2014/main" id="{1AEDFE6D-B2F5-490A-8762-AC1246EDF8C4}"/>
                  </a:ext>
                </a:extLst>
              </p:cNvPr>
              <p:cNvSpPr txBox="1">
                <a:spLocks noRot="1" noChangeAspect="1" noMove="1" noResize="1" noEditPoints="1" noAdjustHandles="1" noChangeArrowheads="1" noChangeShapeType="1" noTextEdit="1"/>
              </p:cNvSpPr>
              <p:nvPr/>
            </p:nvSpPr>
            <p:spPr>
              <a:xfrm>
                <a:off x="1423020" y="1774756"/>
                <a:ext cx="1469976" cy="311817"/>
              </a:xfrm>
              <a:prstGeom prst="rect">
                <a:avLst/>
              </a:prstGeom>
              <a:blipFill>
                <a:blip r:embed="rId6"/>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34453246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33008" y="1686481"/>
                <a:ext cx="8632825" cy="176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a:t>
                </a:r>
                <a14:m>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𝑔</m:t>
                    </m:r>
                    <m:d>
                      <m:d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func>
                      <m:func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uncPr>
                      <m:fName>
                        <m:sSub>
                          <m:sSub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m:rPr>
                                <m:sty m:val="p"/>
                              </m:rPr>
                              <a:rPr lang="en-US" altLang="ko-KR" sz="1600" b="0" i="0" smtClean="0">
                                <a:solidFill>
                                  <a:prstClr val="black">
                                    <a:lumMod val="85000"/>
                                    <a:lumOff val="15000"/>
                                  </a:prstClr>
                                </a:solidFill>
                                <a:latin typeface="Cambria Math" panose="02040503050406030204" pitchFamily="18" charset="0"/>
                                <a:ea typeface="SamsungOne 400" panose="020B0503030303020204" pitchFamily="34" charset="0"/>
                              </a:rPr>
                              <m:t>log</m:t>
                            </m:r>
                          </m:e>
                          <m: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b>
                        </m:sSub>
                      </m:fNa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func>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func>
                      <m:func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sz="1600" b="0" i="0" smtClean="0">
                            <a:solidFill>
                              <a:prstClr val="black">
                                <a:lumMod val="85000"/>
                                <a:lumOff val="15000"/>
                              </a:prstClr>
                            </a:solidFill>
                            <a:latin typeface="Cambria Math" panose="02040503050406030204" pitchFamily="18" charset="0"/>
                            <a:ea typeface="SamsungOne 400" panose="020B0503030303020204" pitchFamily="34" charset="0"/>
                          </a:rPr>
                          <m:t>log</m:t>
                        </m:r>
                      </m:fNa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func>
                  </m:oMath>
                </a14:m>
                <a:endParaRPr lang="en-US" altLang="ko-KR" sz="1600" dirty="0">
                  <a:solidFill>
                    <a:prstClr val="black"/>
                  </a:solidFill>
                  <a:latin typeface="Cambria Math" panose="02040503050406030204" pitchFamily="18" charset="0"/>
                </a:endParaRPr>
              </a:p>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g’(x) = 3</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𝑑</m:t>
                        </m:r>
                      </m:num>
                      <m:den>
                        <m:r>
                          <a:rPr lang="en-US" altLang="ko-KR" sz="1600" b="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b="0" i="1">
                                    <a:solidFill>
                                      <a:prstClr val="black"/>
                                    </a:solidFill>
                                    <a:latin typeface="Cambria Math" panose="02040503050406030204" pitchFamily="18" charset="0"/>
                                    <a:ea typeface="Cambria Math" panose="02040503050406030204" pitchFamily="18" charset="0"/>
                                  </a:rPr>
                                  <m:t>𝑙𝑜𝑔</m:t>
                                </m:r>
                              </m:e>
                              <m:sub>
                                <m:r>
                                  <a:rPr lang="en-US" altLang="ko-KR" sz="1600" b="0" i="1">
                                    <a:solidFill>
                                      <a:prstClr val="black"/>
                                    </a:solidFill>
                                    <a:latin typeface="Cambria Math" panose="02040503050406030204" pitchFamily="18" charset="0"/>
                                    <a:ea typeface="Cambria Math" panose="02040503050406030204" pitchFamily="18" charset="0"/>
                                  </a:rPr>
                                  <m:t>2</m:t>
                                </m:r>
                              </m:sub>
                            </m:sSub>
                          </m:fName>
                          <m:e>
                            <m:r>
                              <a:rPr lang="en-US" altLang="ko-KR" sz="1600" b="0" i="1">
                                <a:solidFill>
                                  <a:prstClr val="black"/>
                                </a:solidFill>
                                <a:latin typeface="Cambria Math" panose="02040503050406030204" pitchFamily="18" charset="0"/>
                                <a:ea typeface="Cambria Math" panose="02040503050406030204" pitchFamily="18" charset="0"/>
                              </a:rPr>
                              <m:t>𝑥</m:t>
                            </m:r>
                          </m:e>
                        </m:func>
                      </m:e>
                    </m:d>
                    <m:r>
                      <a:rPr lang="en-US" altLang="ko-KR" sz="1600" b="0" i="1">
                        <a:solidFill>
                          <a:prstClr val="black"/>
                        </a:solidFill>
                        <a:latin typeface="Cambria Math" panose="02040503050406030204" pitchFamily="18" charset="0"/>
                        <a:ea typeface="Cambria Math" panose="02040503050406030204" pitchFamily="18" charset="0"/>
                      </a:rPr>
                      <m:t>−</m:t>
                    </m:r>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𝑑</m:t>
                            </m:r>
                          </m:num>
                          <m:den>
                            <m:r>
                              <a:rPr lang="en-US" altLang="ko-KR" sz="1600" b="0" i="1">
                                <a:solidFill>
                                  <a:prstClr val="black"/>
                                </a:solidFill>
                                <a:latin typeface="Cambria Math" panose="02040503050406030204" pitchFamily="18" charset="0"/>
                                <a:ea typeface="Cambria Math" panose="02040503050406030204" pitchFamily="18" charset="0"/>
                              </a:rPr>
                              <m:t>𝑑𝑥</m:t>
                            </m:r>
                          </m:den>
                        </m:f>
                        <m:r>
                          <a:rPr lang="en-US" altLang="ko-KR" sz="1600" b="0" i="1">
                            <a:solidFill>
                              <a:prstClr val="black"/>
                            </a:solidFill>
                            <a:latin typeface="Cambria Math" panose="02040503050406030204" pitchFamily="18" charset="0"/>
                            <a:ea typeface="Cambria Math" panose="02040503050406030204" pitchFamily="18" charset="0"/>
                          </a:rPr>
                          <m:t> </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b="0" i="1">
                                <a:solidFill>
                                  <a:prstClr val="black"/>
                                </a:solidFill>
                                <a:latin typeface="Cambria Math" panose="02040503050406030204" pitchFamily="18" charset="0"/>
                                <a:ea typeface="Cambria Math" panose="02040503050406030204" pitchFamily="18" charset="0"/>
                              </a:rPr>
                              <m:t>𝑥</m:t>
                            </m:r>
                          </m:e>
                        </m:d>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𝑥</m:t>
                            </m:r>
                          </m:e>
                        </m:func>
                        <m:r>
                          <a:rPr lang="en-US" altLang="ko-KR" sz="1600" b="0" i="1">
                            <a:solidFill>
                              <a:prstClr val="black"/>
                            </a:solidFill>
                            <a:latin typeface="Cambria Math" panose="02040503050406030204" pitchFamily="18" charset="0"/>
                            <a:ea typeface="Cambria Math" panose="02040503050406030204" pitchFamily="18" charset="0"/>
                          </a:rPr>
                          <m:t>+</m:t>
                        </m:r>
                        <m:r>
                          <a:rPr lang="en-US" altLang="ko-KR" sz="1600" b="0" i="1">
                            <a:solidFill>
                              <a:prstClr val="black"/>
                            </a:solidFill>
                            <a:latin typeface="Cambria Math" panose="02040503050406030204" pitchFamily="18" charset="0"/>
                            <a:ea typeface="Cambria Math" panose="02040503050406030204" pitchFamily="18" charset="0"/>
                          </a:rPr>
                          <m:t>𝑥</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𝑑</m:t>
                            </m:r>
                          </m:num>
                          <m:den>
                            <m:r>
                              <a:rPr lang="en-US" altLang="ko-KR" sz="1600" b="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𝑥</m:t>
                                </m:r>
                              </m:e>
                            </m:func>
                          </m:e>
                        </m:d>
                      </m:e>
                    </m:d>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 3</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1</m:t>
                        </m:r>
                      </m:num>
                      <m:den>
                        <m:r>
                          <a:rPr lang="en-US" altLang="ko-KR" sz="1600" b="0" i="1">
                            <a:solidFill>
                              <a:prstClr val="black"/>
                            </a:solidFill>
                            <a:latin typeface="Cambria Math" panose="02040503050406030204" pitchFamily="18" charset="0"/>
                            <a:ea typeface="Cambria Math" panose="02040503050406030204" pitchFamily="18" charset="0"/>
                          </a:rPr>
                          <m:t>𝑥</m:t>
                        </m:r>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2</m:t>
                            </m:r>
                          </m:e>
                        </m:func>
                      </m:den>
                    </m:f>
                    <m:r>
                      <a:rPr lang="en-US" altLang="ko-KR" sz="1600" b="0" i="1">
                        <a:solidFill>
                          <a:prstClr val="black"/>
                        </a:solidFill>
                        <a:latin typeface="Cambria Math" panose="02040503050406030204" pitchFamily="18" charset="0"/>
                        <a:ea typeface="Cambria Math" panose="02040503050406030204" pitchFamily="18" charset="0"/>
                      </a:rPr>
                      <m:t> −(1∙</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a:rPr lang="en-US" altLang="ko-KR" sz="1600" b="0" i="1" dirty="0">
                            <a:solidFill>
                              <a:prstClr val="black"/>
                            </a:solidFill>
                            <a:latin typeface="Cambria Math" panose="02040503050406030204" pitchFamily="18" charset="0"/>
                            <a:ea typeface="Cambria Math" panose="02040503050406030204" pitchFamily="18" charset="0"/>
                          </a:rPr>
                          <m:t>𝑙𝑜𝑔</m:t>
                        </m:r>
                      </m:fName>
                      <m:e>
                        <m:r>
                          <a:rPr lang="en-US" altLang="ko-KR" sz="1600" b="0" i="1" dirty="0">
                            <a:solidFill>
                              <a:prstClr val="black"/>
                            </a:solidFill>
                            <a:latin typeface="Cambria Math" panose="02040503050406030204" pitchFamily="18" charset="0"/>
                            <a:ea typeface="Cambria Math" panose="02040503050406030204" pitchFamily="18" charset="0"/>
                          </a:rPr>
                          <m:t>𝑥</m:t>
                        </m:r>
                      </m:e>
                    </m:func>
                    <m:r>
                      <a:rPr lang="en-US" altLang="ko-KR" sz="1600" b="0" i="1" dirty="0">
                        <a:solidFill>
                          <a:prstClr val="black"/>
                        </a:solidFill>
                        <a:latin typeface="Cambria Math" panose="02040503050406030204" pitchFamily="18" charset="0"/>
                        <a:ea typeface="Cambria Math" panose="02040503050406030204" pitchFamily="18" charset="0"/>
                      </a:rPr>
                      <m:t>+</m:t>
                    </m:r>
                    <m:r>
                      <a:rPr lang="en-US" altLang="ko-KR" sz="1600" b="0" i="1" dirty="0">
                        <a:solidFill>
                          <a:prstClr val="black"/>
                        </a:solidFill>
                        <a:latin typeface="Cambria Math" panose="02040503050406030204" pitchFamily="18" charset="0"/>
                        <a:ea typeface="Cambria Math" panose="02040503050406030204" pitchFamily="18" charset="0"/>
                      </a:rPr>
                      <m:t>𝑥</m:t>
                    </m:r>
                    <m:r>
                      <a:rPr lang="en-US" altLang="ko-KR" sz="1600" b="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1600" i="1" dirty="0">
                            <a:solidFill>
                              <a:prstClr val="black"/>
                            </a:solidFill>
                            <a:latin typeface="Cambria Math" panose="02040503050406030204" pitchFamily="18" charset="0"/>
                            <a:ea typeface="Cambria Math" panose="02040503050406030204" pitchFamily="18" charset="0"/>
                          </a:rPr>
                        </m:ctrlPr>
                      </m:fPr>
                      <m:num>
                        <m:r>
                          <a:rPr lang="en-US" altLang="ko-KR" sz="1600" b="0" i="1" dirty="0">
                            <a:solidFill>
                              <a:prstClr val="black"/>
                            </a:solidFill>
                            <a:latin typeface="Cambria Math" panose="02040503050406030204" pitchFamily="18" charset="0"/>
                            <a:ea typeface="Cambria Math" panose="02040503050406030204" pitchFamily="18" charset="0"/>
                          </a:rPr>
                          <m:t>1</m:t>
                        </m:r>
                      </m:num>
                      <m:den>
                        <m:r>
                          <a:rPr lang="en-US" altLang="ko-KR" sz="1600" b="0" i="1" dirty="0">
                            <a:solidFill>
                              <a:prstClr val="black"/>
                            </a:solidFill>
                            <a:latin typeface="Cambria Math" panose="02040503050406030204" pitchFamily="18" charset="0"/>
                            <a:ea typeface="Cambria Math" panose="02040503050406030204" pitchFamily="18" charset="0"/>
                          </a:rPr>
                          <m:t>𝑥</m:t>
                        </m:r>
                      </m:den>
                    </m:f>
                    <m:r>
                      <a:rPr lang="en-US" altLang="ko-KR" sz="1600" b="0" i="1" dirty="0">
                        <a:solidFill>
                          <a:prstClr val="black"/>
                        </a:solidFill>
                        <a:latin typeface="Cambria Math" panose="02040503050406030204" pitchFamily="18" charset="0"/>
                        <a:ea typeface="Cambria Math" panose="02040503050406030204" pitchFamily="18" charset="0"/>
                      </a:rPr>
                      <m:t>)</m:t>
                    </m:r>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3</m:t>
                        </m:r>
                      </m:num>
                      <m:den>
                        <m:r>
                          <a:rPr lang="en-US" altLang="ko-KR" sz="1600" b="0" i="1">
                            <a:solidFill>
                              <a:prstClr val="black"/>
                            </a:solidFill>
                            <a:latin typeface="Cambria Math" panose="02040503050406030204" pitchFamily="18" charset="0"/>
                            <a:ea typeface="Cambria Math" panose="02040503050406030204" pitchFamily="18" charset="0"/>
                          </a:rPr>
                          <m:t>𝑥</m:t>
                        </m:r>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2</m:t>
                            </m:r>
                          </m:e>
                        </m:func>
                      </m:den>
                    </m:f>
                    <m:r>
                      <a:rPr lang="en-US" altLang="ko-KR" sz="1600" b="0" i="1">
                        <a:solidFill>
                          <a:prstClr val="black"/>
                        </a:solidFill>
                        <a:latin typeface="Cambria Math" panose="02040503050406030204" pitchFamily="18" charset="0"/>
                        <a:ea typeface="Cambria Math" panose="02040503050406030204" pitchFamily="18" charset="0"/>
                      </a:rPr>
                      <m:t> −</m:t>
                    </m:r>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a:rPr lang="en-US" altLang="ko-KR" sz="1600" b="0" i="1" dirty="0">
                            <a:solidFill>
                              <a:prstClr val="black"/>
                            </a:solidFill>
                            <a:latin typeface="Cambria Math" panose="02040503050406030204" pitchFamily="18" charset="0"/>
                            <a:ea typeface="Cambria Math" panose="02040503050406030204" pitchFamily="18" charset="0"/>
                          </a:rPr>
                          <m:t>𝑙𝑜𝑔</m:t>
                        </m:r>
                      </m:fName>
                      <m:e>
                        <m:r>
                          <a:rPr lang="en-US" altLang="ko-KR" sz="1600" b="0" i="1" dirty="0">
                            <a:solidFill>
                              <a:prstClr val="black"/>
                            </a:solidFill>
                            <a:latin typeface="Cambria Math" panose="02040503050406030204" pitchFamily="18" charset="0"/>
                            <a:ea typeface="Cambria Math" panose="02040503050406030204" pitchFamily="18" charset="0"/>
                          </a:rPr>
                          <m:t>𝑥</m:t>
                        </m:r>
                      </m:e>
                    </m:func>
                  </m:oMath>
                </a14:m>
                <a:r>
                  <a:rPr lang="en-US" altLang="ko-KR" sz="1600" dirty="0">
                    <a:solidFill>
                      <a:prstClr val="black"/>
                    </a:solidFill>
                    <a:latin typeface="Cambria Math" panose="02040503050406030204" pitchFamily="18" charset="0"/>
                    <a:ea typeface="Cambria Math" panose="02040503050406030204" pitchFamily="18" charset="0"/>
                  </a:rPr>
                  <a:t> -1</a:t>
                </a:r>
              </a:p>
              <a:p>
                <a:pPr>
                  <a:spcAft>
                    <a:spcPts val="400"/>
                  </a:spcAft>
                  <a:buClr>
                    <a:srgbClr val="193EB0"/>
                  </a:buClr>
                </a:pPr>
                <a:endParaRPr lang="ko-KR" altLang="en-US" sz="1300"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3008" y="1686481"/>
                <a:ext cx="8632825" cy="1763863"/>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5.4. Difference Between Logarithmic and Exponential</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pic>
        <p:nvPicPr>
          <p:cNvPr id="3" name="그림 2"/>
          <p:cNvPicPr>
            <a:picLocks noChangeAspect="1"/>
          </p:cNvPicPr>
          <p:nvPr/>
        </p:nvPicPr>
        <p:blipFill rotWithShape="1">
          <a:blip r:embed="rId4"/>
          <a:srcRect r="26955"/>
          <a:stretch/>
        </p:blipFill>
        <p:spPr>
          <a:xfrm>
            <a:off x="633007" y="3404984"/>
            <a:ext cx="8834993" cy="1536184"/>
          </a:xfrm>
          <a:prstGeom prst="rect">
            <a:avLst/>
          </a:prstGeom>
          <a:ln>
            <a:solidFill>
              <a:schemeClr val="bg1">
                <a:lumMod val="95000"/>
              </a:schemeClr>
            </a:solidFill>
          </a:ln>
        </p:spPr>
      </p:pic>
      <p:sp>
        <p:nvSpPr>
          <p:cNvPr id="14" name="직사각형 13">
            <a:extLst>
              <a:ext uri="{FF2B5EF4-FFF2-40B4-BE49-F238E27FC236}">
                <a16:creationId xmlns:a16="http://schemas.microsoft.com/office/drawing/2014/main" xmlns="" id="{ECF202B9-12ED-474A-9D8D-192DCD151AC7}"/>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derivative.</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9558610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a16="http://schemas.microsoft.com/office/drawing/2014/main" xmlns="" id="{27498430-BF33-4BB1-A1B2-CA3DD604EFE0}"/>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a16="http://schemas.microsoft.com/office/drawing/2014/main" xmlns="" id="{4F9DBEE6-0975-4BAF-8BCE-746FB5559797}"/>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Limits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Differential Method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p>
          </p:txBody>
        </p:sp>
        <p:sp>
          <p:nvSpPr>
            <p:cNvPr id="31" name="직사각형 30">
              <a:extLst>
                <a:ext uri="{FF2B5EF4-FFF2-40B4-BE49-F238E27FC236}">
                  <a16:creationId xmlns:a16="http://schemas.microsoft.com/office/drawing/2014/main" xmlns="" id="{56926268-8C1C-42CE-A312-4C3111109B6A}"/>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5.5. Derivatives of Composite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Derivative of the Sigmoid Function</a:t>
              </a:r>
            </a:p>
          </p:txBody>
        </p:sp>
      </p:grpSp>
      <p:sp>
        <p:nvSpPr>
          <p:cNvPr id="7" name="직사각형 133">
            <a:extLst>
              <a:ext uri="{FF2B5EF4-FFF2-40B4-BE49-F238E27FC236}">
                <a16:creationId xmlns:a16="http://schemas.microsoft.com/office/drawing/2014/main" xmlns=""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21350275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Derivatives of Composite Functions</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grpSp>
        <p:nvGrpSpPr>
          <p:cNvPr id="2" name="그룹 1">
            <a:extLst>
              <a:ext uri="{FF2B5EF4-FFF2-40B4-BE49-F238E27FC236}">
                <a16:creationId xmlns:a16="http://schemas.microsoft.com/office/drawing/2014/main" xmlns="" id="{E2ADA6FD-97D3-4D2F-B7D6-5CE01437BB26}"/>
              </a:ext>
            </a:extLst>
          </p:cNvPr>
          <p:cNvGrpSpPr/>
          <p:nvPr/>
        </p:nvGrpSpPr>
        <p:grpSpPr>
          <a:xfrm>
            <a:off x="569662" y="1898057"/>
            <a:ext cx="8990262" cy="4208652"/>
            <a:chOff x="569662" y="1898057"/>
            <a:chExt cx="8990262" cy="4208652"/>
          </a:xfrm>
        </p:grpSpPr>
        <p:sp>
          <p:nvSpPr>
            <p:cNvPr id="10" name="직사각형 9">
              <a:extLst>
                <a:ext uri="{FF2B5EF4-FFF2-40B4-BE49-F238E27FC236}">
                  <a16:creationId xmlns:a16="http://schemas.microsoft.com/office/drawing/2014/main" xmlns="" id="{D8BF98C4-B566-4812-B5F0-560CFBA969E7}"/>
                </a:ext>
              </a:extLst>
            </p:cNvPr>
            <p:cNvSpPr/>
            <p:nvPr/>
          </p:nvSpPr>
          <p:spPr>
            <a:xfrm>
              <a:off x="702940" y="3625924"/>
              <a:ext cx="7992887" cy="1953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500"/>
                </a:spcBef>
                <a:spcAft>
                  <a:spcPts val="12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above composite function f(g(x)) is differentiated by x, it is replaced with a variable as follows.</a:t>
              </a:r>
            </a:p>
            <a:p>
              <a:pPr marL="182563" indent="-182563">
                <a:spcBef>
                  <a:spcPts val="500"/>
                </a:spcBef>
                <a:spcAft>
                  <a:spcPts val="12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500"/>
                </a:spcBef>
                <a:spcAft>
                  <a:spcPts val="12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500"/>
                </a:spcBef>
                <a:spcAft>
                  <a:spcPts val="12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this way, it can be differentiated step by step as follows.</a:t>
              </a: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xmlns="" id="{14BDBFCA-783B-49BB-AEA3-FB3FE469A217}"/>
                </a:ext>
              </a:extLst>
            </p:cNvPr>
            <p:cNvSpPr/>
            <p:nvPr/>
          </p:nvSpPr>
          <p:spPr>
            <a:xfrm>
              <a:off x="569662" y="1898057"/>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Derivatives of composite functions consist of quadratic functions f(x) and g(x).</a:t>
              </a:r>
              <a:endParaRPr kumimoji="1" lang="ko-KR" altLang="en-US" sz="1400" dirty="0">
                <a:solidFill>
                  <a:schemeClr val="tx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xmlns="" id="{9E7517FB-3909-49A3-8E78-A6D9873AB4A0}"/>
                    </a:ext>
                  </a:extLst>
                </p:cNvPr>
                <p:cNvSpPr/>
                <p:nvPr/>
              </p:nvSpPr>
              <p:spPr>
                <a:xfrm rot="10800000" flipV="1">
                  <a:off x="678714" y="2221784"/>
                  <a:ext cx="3628110" cy="12924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1000"/>
                    </a:spcBef>
                  </a:pPr>
                  <a:r>
                    <a:rPr lang="en-US" altLang="ko-KR" sz="1500" dirty="0">
                      <a:solidFill>
                        <a:prstClr val="black"/>
                      </a:solidFill>
                      <a:latin typeface="Cambria Math" panose="02040503050406030204" pitchFamily="18" charset="0"/>
                      <a:ea typeface="Cambria Math" panose="02040503050406030204" pitchFamily="18" charset="0"/>
                    </a:rPr>
                    <a:t>f(x)=10 + </a:t>
                  </a:r>
                  <a14:m>
                    <m:oMath xmlns:m="http://schemas.openxmlformats.org/officeDocument/2006/math">
                      <m:sSup>
                        <m:sSupPr>
                          <m:ctrlPr>
                            <a:rPr lang="en-US" altLang="ko-KR" sz="1500" i="1">
                              <a:solidFill>
                                <a:prstClr val="black"/>
                              </a:solidFill>
                              <a:latin typeface="Cambria Math" panose="02040503050406030204" pitchFamily="18" charset="0"/>
                              <a:ea typeface="Cambria Math" panose="02040503050406030204" pitchFamily="18" charset="0"/>
                            </a:rPr>
                          </m:ctrlPr>
                        </m:sSupPr>
                        <m:e>
                          <m:r>
                            <a:rPr lang="en-US" altLang="ko-KR" sz="1500" i="1">
                              <a:solidFill>
                                <a:prstClr val="black"/>
                              </a:solidFill>
                              <a:latin typeface="Cambria Math" panose="02040503050406030204" pitchFamily="18" charset="0"/>
                              <a:ea typeface="Cambria Math" panose="02040503050406030204" pitchFamily="18" charset="0"/>
                            </a:rPr>
                            <m:t>𝑥</m:t>
                          </m:r>
                        </m:e>
                        <m:sup>
                          <m:r>
                            <a:rPr lang="en-US" altLang="ko-KR" sz="1500" i="1">
                              <a:solidFill>
                                <a:prstClr val="black"/>
                              </a:solidFill>
                              <a:latin typeface="Cambria Math" panose="02040503050406030204" pitchFamily="18" charset="0"/>
                              <a:ea typeface="Cambria Math" panose="02040503050406030204" pitchFamily="18" charset="0"/>
                            </a:rPr>
                            <m:t>2</m:t>
                          </m:r>
                        </m:sup>
                      </m:sSup>
                    </m:oMath>
                  </a14:m>
                  <a:endParaRPr lang="en-US" altLang="ko-KR" sz="1500" dirty="0">
                    <a:solidFill>
                      <a:prstClr val="black"/>
                    </a:solidFill>
                    <a:latin typeface="Cambria Math" panose="02040503050406030204" pitchFamily="18" charset="0"/>
                    <a:ea typeface="Cambria Math" panose="02040503050406030204" pitchFamily="18" charset="0"/>
                  </a:endParaRPr>
                </a:p>
                <a:p>
                  <a:pPr marL="182563" lvl="1" defTabSz="914400" latinLnBrk="1">
                    <a:spcBef>
                      <a:spcPts val="1000"/>
                    </a:spcBef>
                  </a:pPr>
                  <a:r>
                    <a:rPr lang="en-US" altLang="ko-KR" sz="1500" dirty="0">
                      <a:solidFill>
                        <a:prstClr val="black"/>
                      </a:solidFill>
                      <a:latin typeface="Cambria Math" panose="02040503050406030204" pitchFamily="18" charset="0"/>
                      <a:ea typeface="Cambria Math" panose="02040503050406030204" pitchFamily="18" charset="0"/>
                    </a:rPr>
                    <a:t>g(x) = 3 + x </a:t>
                  </a:r>
                </a:p>
                <a:p>
                  <a:pPr marL="182563" lvl="1" defTabSz="914400" latinLnBrk="1">
                    <a:spcBef>
                      <a:spcPts val="1000"/>
                    </a:spcBef>
                  </a:pPr>
                  <a:r>
                    <a:rPr lang="en-US" altLang="ko-KR" sz="1500" dirty="0">
                      <a:solidFill>
                        <a:prstClr val="black"/>
                      </a:solidFill>
                      <a:latin typeface="Cambria Math" panose="02040503050406030204" pitchFamily="18" charset="0"/>
                      <a:ea typeface="Cambria Math" panose="02040503050406030204" pitchFamily="18" charset="0"/>
                    </a:rPr>
                    <a:t>f(g(x)) =10 + </a:t>
                  </a:r>
                  <a14:m>
                    <m:oMath xmlns:m="http://schemas.openxmlformats.org/officeDocument/2006/math">
                      <m:sSup>
                        <m:sSupPr>
                          <m:ctrlPr>
                            <a:rPr lang="en-US" altLang="ko-KR" sz="1500" i="1">
                              <a:solidFill>
                                <a:prstClr val="black"/>
                              </a:solidFill>
                              <a:latin typeface="Cambria Math" panose="02040503050406030204" pitchFamily="18" charset="0"/>
                              <a:ea typeface="Cambria Math" panose="02040503050406030204" pitchFamily="18" charset="0"/>
                            </a:rPr>
                          </m:ctrlPr>
                        </m:sSupPr>
                        <m:e>
                          <m:r>
                            <a:rPr lang="en-US" altLang="ko-KR" sz="1500" i="1">
                              <a:solidFill>
                                <a:prstClr val="black"/>
                              </a:solidFill>
                              <a:latin typeface="Cambria Math" panose="02040503050406030204" pitchFamily="18" charset="0"/>
                              <a:ea typeface="Cambria Math" panose="02040503050406030204" pitchFamily="18" charset="0"/>
                            </a:rPr>
                            <m:t>𝑔</m:t>
                          </m:r>
                          <m:r>
                            <a:rPr lang="en-US" altLang="ko-KR" sz="1500" i="1">
                              <a:solidFill>
                                <a:prstClr val="black"/>
                              </a:solidFill>
                              <a:latin typeface="Cambria Math" panose="02040503050406030204" pitchFamily="18" charset="0"/>
                              <a:ea typeface="Cambria Math" panose="02040503050406030204" pitchFamily="18" charset="0"/>
                            </a:rPr>
                            <m:t>(</m:t>
                          </m:r>
                          <m:r>
                            <a:rPr lang="en-US" altLang="ko-KR" sz="1500" i="1">
                              <a:solidFill>
                                <a:prstClr val="black"/>
                              </a:solidFill>
                              <a:latin typeface="Cambria Math" panose="02040503050406030204" pitchFamily="18" charset="0"/>
                              <a:ea typeface="Cambria Math" panose="02040503050406030204" pitchFamily="18" charset="0"/>
                            </a:rPr>
                            <m:t>𝑥</m:t>
                          </m:r>
                          <m:r>
                            <a:rPr lang="en-US" altLang="ko-KR" sz="1500" i="1">
                              <a:solidFill>
                                <a:prstClr val="black"/>
                              </a:solidFill>
                              <a:latin typeface="Cambria Math" panose="02040503050406030204" pitchFamily="18" charset="0"/>
                              <a:ea typeface="Cambria Math" panose="02040503050406030204" pitchFamily="18" charset="0"/>
                            </a:rPr>
                            <m:t>)</m:t>
                          </m:r>
                        </m:e>
                        <m:sup>
                          <m:r>
                            <a:rPr lang="en-US" altLang="ko-KR" sz="1500" i="1">
                              <a:solidFill>
                                <a:prstClr val="black"/>
                              </a:solidFill>
                              <a:latin typeface="Cambria Math" panose="02040503050406030204" pitchFamily="18" charset="0"/>
                              <a:ea typeface="Cambria Math" panose="02040503050406030204" pitchFamily="18" charset="0"/>
                            </a:rPr>
                            <m:t>2</m:t>
                          </m:r>
                        </m:sup>
                      </m:sSup>
                      <m:r>
                        <a:rPr lang="en-US" altLang="ko-KR" sz="1500" i="1">
                          <a:solidFill>
                            <a:prstClr val="black"/>
                          </a:solidFill>
                          <a:latin typeface="Cambria Math" panose="02040503050406030204" pitchFamily="18" charset="0"/>
                          <a:ea typeface="Cambria Math" panose="02040503050406030204" pitchFamily="18" charset="0"/>
                        </a:rPr>
                        <m:t>=10+</m:t>
                      </m:r>
                      <m:sSup>
                        <m:sSupPr>
                          <m:ctrlPr>
                            <a:rPr lang="en-US" altLang="ko-KR" sz="1500" i="1">
                              <a:solidFill>
                                <a:prstClr val="black"/>
                              </a:solidFill>
                              <a:latin typeface="Cambria Math" panose="02040503050406030204" pitchFamily="18" charset="0"/>
                              <a:ea typeface="Cambria Math" panose="02040503050406030204" pitchFamily="18" charset="0"/>
                            </a:rPr>
                          </m:ctrlPr>
                        </m:sSupPr>
                        <m:e>
                          <m:r>
                            <a:rPr lang="en-US" altLang="ko-KR" sz="1500" i="1">
                              <a:solidFill>
                                <a:prstClr val="black"/>
                              </a:solidFill>
                              <a:latin typeface="Cambria Math" panose="02040503050406030204" pitchFamily="18" charset="0"/>
                              <a:ea typeface="Cambria Math" panose="02040503050406030204" pitchFamily="18" charset="0"/>
                            </a:rPr>
                            <m:t>(3+</m:t>
                          </m:r>
                          <m:r>
                            <a:rPr lang="en-US" altLang="ko-KR" sz="1500" i="1">
                              <a:solidFill>
                                <a:prstClr val="black"/>
                              </a:solidFill>
                              <a:latin typeface="Cambria Math" panose="02040503050406030204" pitchFamily="18" charset="0"/>
                              <a:ea typeface="Cambria Math" panose="02040503050406030204" pitchFamily="18" charset="0"/>
                            </a:rPr>
                            <m:t>𝑥</m:t>
                          </m:r>
                          <m:r>
                            <a:rPr lang="en-US" altLang="ko-KR" sz="1500" i="1">
                              <a:solidFill>
                                <a:prstClr val="black"/>
                              </a:solidFill>
                              <a:latin typeface="Cambria Math" panose="02040503050406030204" pitchFamily="18" charset="0"/>
                              <a:ea typeface="Cambria Math" panose="02040503050406030204" pitchFamily="18" charset="0"/>
                            </a:rPr>
                            <m:t>)</m:t>
                          </m:r>
                        </m:e>
                        <m:sup>
                          <m:r>
                            <a:rPr lang="en-US" altLang="ko-KR" sz="1500" i="1">
                              <a:solidFill>
                                <a:prstClr val="black"/>
                              </a:solidFill>
                              <a:latin typeface="Cambria Math" panose="02040503050406030204" pitchFamily="18" charset="0"/>
                              <a:ea typeface="Cambria Math" panose="02040503050406030204" pitchFamily="18" charset="0"/>
                            </a:rPr>
                            <m:t>2</m:t>
                          </m:r>
                        </m:sup>
                      </m:sSup>
                    </m:oMath>
                  </a14:m>
                  <a:endParaRPr lang="ko-KR" altLang="en-US" sz="1500" dirty="0"/>
                </a:p>
              </p:txBody>
            </p:sp>
          </mc:Choice>
          <mc:Fallback xmlns="">
            <p:sp>
              <p:nvSpPr>
                <p:cNvPr id="16" name="직사각형 15">
                  <a:extLst>
                    <a:ext uri="{FF2B5EF4-FFF2-40B4-BE49-F238E27FC236}">
                      <a16:creationId xmlns:a16="http://schemas.microsoft.com/office/drawing/2014/main" id="{9E7517FB-3909-49A3-8E78-A6D9873AB4A0}"/>
                    </a:ext>
                  </a:extLst>
                </p:cNvPr>
                <p:cNvSpPr>
                  <a:spLocks noRot="1" noChangeAspect="1" noMove="1" noResize="1" noEditPoints="1" noAdjustHandles="1" noChangeArrowheads="1" noChangeShapeType="1" noTextEdit="1"/>
                </p:cNvSpPr>
                <p:nvPr/>
              </p:nvSpPr>
              <p:spPr>
                <a:xfrm rot="10800000" flipV="1">
                  <a:off x="678714" y="2221784"/>
                  <a:ext cx="3628110" cy="1292432"/>
                </a:xfrm>
                <a:prstGeom prst="rect">
                  <a:avLst/>
                </a:prstGeom>
                <a:blipFill>
                  <a:blip r:embed="rId4"/>
                  <a:stretch>
                    <a:fillRect/>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xmlns="" id="{E4C46FFC-7B8E-4189-99BB-DCD4121F2930}"/>
                </a:ext>
              </a:extLst>
            </p:cNvPr>
            <p:cNvSpPr/>
            <p:nvPr/>
          </p:nvSpPr>
          <p:spPr>
            <a:xfrm rot="10800000" flipV="1">
              <a:off x="868680" y="3980867"/>
              <a:ext cx="1490444" cy="8309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marR="0" lvl="1" algn="l" defTabSz="914400" rtl="0" eaLnBrk="1" fontAlgn="auto" latinLnBrk="1" hangingPunct="1">
                <a:lnSpc>
                  <a:spcPct val="100000"/>
                </a:lnSpc>
                <a:spcBef>
                  <a:spcPts val="500"/>
                </a:spcBef>
                <a:spcAft>
                  <a:spcPts val="50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y =f(u)</a:t>
              </a:r>
            </a:p>
            <a:p>
              <a:pPr marL="182563" marR="0" lvl="1" algn="l" defTabSz="914400" rtl="0" eaLnBrk="1" fontAlgn="auto" latinLnBrk="1" hangingPunct="1">
                <a:lnSpc>
                  <a:spcPct val="100000"/>
                </a:lnSpc>
                <a:spcBef>
                  <a:spcPts val="500"/>
                </a:spcBef>
                <a:spcAft>
                  <a:spcPts val="50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u =g(x)</a:t>
              </a: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58CA813D-0265-4633-B574-1F3BD6A4640D}"/>
                    </a:ext>
                  </a:extLst>
                </p:cNvPr>
                <p:cNvSpPr/>
                <p:nvPr/>
              </p:nvSpPr>
              <p:spPr>
                <a:xfrm rot="10800000" flipV="1">
                  <a:off x="837780" y="5275741"/>
                  <a:ext cx="1731684" cy="8309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500"/>
                    </a:spcBef>
                    <a:spcAft>
                      <a:spcPts val="500"/>
                    </a:spcAft>
                    <a:defRPr/>
                  </a:pPr>
                  <a14:m>
                    <m:oMathPara xmlns:m="http://schemas.openxmlformats.org/officeDocument/2006/math">
                      <m:oMathParaPr>
                        <m:jc m:val="centerGroup"/>
                      </m:oMathParaPr>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𝑑𝑦</m:t>
                            </m:r>
                          </m:num>
                          <m:den>
                            <m:r>
                              <a:rPr lang="en-US" altLang="ko-KR" sz="1600">
                                <a:solidFill>
                                  <a:prstClr val="black"/>
                                </a:solidFill>
                                <a:latin typeface="Cambria Math" panose="02040503050406030204" pitchFamily="18" charset="0"/>
                                <a:ea typeface="Cambria Math" panose="02040503050406030204" pitchFamily="18" charset="0"/>
                              </a:rPr>
                              <m:t>𝑑𝑥</m:t>
                            </m:r>
                          </m:den>
                        </m:f>
                        <m:r>
                          <a:rPr lang="en-US" altLang="ko-KR" sz="1600">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𝑑𝑦</m:t>
                            </m:r>
                          </m:num>
                          <m:den>
                            <m:r>
                              <a:rPr lang="en-US" altLang="ko-KR" sz="1600">
                                <a:solidFill>
                                  <a:prstClr val="black"/>
                                </a:solidFill>
                                <a:latin typeface="Cambria Math" panose="02040503050406030204" pitchFamily="18" charset="0"/>
                                <a:ea typeface="Cambria Math" panose="02040503050406030204" pitchFamily="18" charset="0"/>
                              </a:rPr>
                              <m:t>𝑑</m:t>
                            </m:r>
                            <m:r>
                              <a:rPr lang="ko-KR" altLang="en-US" sz="1600">
                                <a:solidFill>
                                  <a:prstClr val="black"/>
                                </a:solidFill>
                                <a:latin typeface="Cambria Math" panose="02040503050406030204" pitchFamily="18" charset="0"/>
                                <a:ea typeface="Cambria Math" panose="02040503050406030204" pitchFamily="18" charset="0"/>
                              </a:rPr>
                              <m:t>𝜇</m:t>
                            </m:r>
                          </m:den>
                        </m:f>
                        <m:r>
                          <a:rPr lang="en-US" altLang="ko-KR" sz="1600">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m:t>
                            </m:r>
                            <m:r>
                              <a:rPr lang="ko-KR" altLang="en-US" sz="1600">
                                <a:solidFill>
                                  <a:prstClr val="black"/>
                                </a:solidFill>
                                <a:latin typeface="Cambria Math" panose="02040503050406030204" pitchFamily="18" charset="0"/>
                                <a:ea typeface="Cambria Math" panose="02040503050406030204" pitchFamily="18" charset="0"/>
                              </a:rPr>
                              <m:t>𝜇</m:t>
                            </m:r>
                          </m:num>
                          <m:den>
                            <m:r>
                              <a:rPr lang="en-US" altLang="ko-KR" sz="1600">
                                <a:solidFill>
                                  <a:prstClr val="black"/>
                                </a:solidFill>
                                <a:latin typeface="Cambria Math" panose="02040503050406030204" pitchFamily="18" charset="0"/>
                                <a:ea typeface="Cambria Math" panose="02040503050406030204" pitchFamily="18" charset="0"/>
                              </a:rPr>
                              <m:t>𝑑𝑥</m:t>
                            </m:r>
                          </m:den>
                        </m:f>
                      </m:oMath>
                    </m:oMathPara>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17" name="직사각형 16">
                  <a:extLst>
                    <a:ext uri="{FF2B5EF4-FFF2-40B4-BE49-F238E27FC236}">
                      <a16:creationId xmlns:a16="http://schemas.microsoft.com/office/drawing/2014/main" id="{58CA813D-0265-4633-B574-1F3BD6A4640D}"/>
                    </a:ext>
                  </a:extLst>
                </p:cNvPr>
                <p:cNvSpPr>
                  <a:spLocks noRot="1" noChangeAspect="1" noMove="1" noResize="1" noEditPoints="1" noAdjustHandles="1" noChangeArrowheads="1" noChangeShapeType="1" noTextEdit="1"/>
                </p:cNvSpPr>
                <p:nvPr/>
              </p:nvSpPr>
              <p:spPr>
                <a:xfrm rot="10800000" flipV="1">
                  <a:off x="837780" y="5275741"/>
                  <a:ext cx="1731684" cy="830968"/>
                </a:xfrm>
                <a:prstGeom prst="rect">
                  <a:avLst/>
                </a:prstGeom>
                <a:blipFill>
                  <a:blip r:embed="rId5"/>
                  <a:stretch>
                    <a:fillRect/>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3372813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types of numbers are shown below. </a:t>
              </a:r>
              <a:endParaRPr lang="ko-KR" altLang="en-US" sz="1400" dirty="0">
                <a:solidFill>
                  <a:prstClr val="black">
                    <a:lumMod val="85000"/>
                    <a:lumOff val="15000"/>
                  </a:prstClr>
                </a:solidFill>
                <a:latin typeface="SamsungOne 400" panose="020B0503030303020204" pitchFamily="34" charset="0"/>
              </a:endParaRPr>
            </a:p>
          </p:txBody>
        </p:sp>
      </p:grpSp>
      <p:grpSp>
        <p:nvGrpSpPr>
          <p:cNvPr id="16" name="그룹 1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a:t>
              </a:r>
              <a:r>
                <a:rPr lang="en-US" altLang="ko-KR" dirty="0">
                  <a:solidFill>
                    <a:schemeClr val="bg1"/>
                  </a:solidFill>
                  <a:latin typeface="SamsungSharpSans-Medium" pitchFamily="2" charset="0"/>
                  <a:cs typeface="SamsungSharpSans-Medium" pitchFamily="2" charset="0"/>
                </a:rPr>
                <a:t>Intro to Mathematics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a16="http://schemas.microsoft.com/office/drawing/2014/main" xmlns="" id="{7EE6E666-3DD7-4BEE-8F23-7820C7700DDA}"/>
              </a:ext>
            </a:extLst>
          </p:cNvPr>
          <p:cNvGrpSpPr/>
          <p:nvPr/>
        </p:nvGrpSpPr>
        <p:grpSpPr>
          <a:xfrm>
            <a:off x="559818" y="1781452"/>
            <a:ext cx="4391596" cy="4491546"/>
            <a:chOff x="559818" y="1781452"/>
            <a:chExt cx="4391596" cy="4491546"/>
          </a:xfrm>
        </p:grpSpPr>
        <p:sp>
          <p:nvSpPr>
            <p:cNvPr id="43" name="사각형: 둥근 모서리 42">
              <a:extLst>
                <a:ext uri="{FF2B5EF4-FFF2-40B4-BE49-F238E27FC236}">
                  <a16:creationId xmlns:a16="http://schemas.microsoft.com/office/drawing/2014/main" xmlns="" id="{96582D85-8490-4510-B9D1-D86E8DBA645A}"/>
                </a:ext>
              </a:extLst>
            </p:cNvPr>
            <p:cNvSpPr/>
            <p:nvPr/>
          </p:nvSpPr>
          <p:spPr>
            <a:xfrm>
              <a:off x="559818" y="1988840"/>
              <a:ext cx="4391596" cy="4284158"/>
            </a:xfrm>
            <a:prstGeom prst="roundRect">
              <a:avLst>
                <a:gd name="adj" fmla="val 1767"/>
              </a:avLst>
            </a:prstGeom>
            <a:solidFill>
              <a:schemeClr val="accent1">
                <a:lumMod val="20000"/>
                <a:lumOff val="80000"/>
              </a:scheme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사각형: 둥근 모서리 43">
              <a:extLst>
                <a:ext uri="{FF2B5EF4-FFF2-40B4-BE49-F238E27FC236}">
                  <a16:creationId xmlns:a16="http://schemas.microsoft.com/office/drawing/2014/main" xmlns="" id="{6315B84F-E4AB-4FD2-951B-0113ED373182}"/>
                </a:ext>
              </a:extLst>
            </p:cNvPr>
            <p:cNvSpPr/>
            <p:nvPr/>
          </p:nvSpPr>
          <p:spPr>
            <a:xfrm>
              <a:off x="703263" y="1781452"/>
              <a:ext cx="1419310" cy="999475"/>
            </a:xfrm>
            <a:prstGeom prst="roundRect">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Real</a:t>
              </a:r>
            </a:p>
            <a:p>
              <a:pPr algn="ctr"/>
              <a:r>
                <a:rPr lang="en-US" altLang="ko-KR" sz="1300" dirty="0">
                  <a:solidFill>
                    <a:prstClr val="black">
                      <a:lumMod val="85000"/>
                      <a:lumOff val="15000"/>
                    </a:prstClr>
                  </a:solidFill>
                  <a:latin typeface="SamsungOne 400" panose="020B0503030303020204" pitchFamily="34" charset="0"/>
                </a:rPr>
                <a:t>A number represented on a line</a:t>
              </a:r>
              <a:endParaRPr lang="ko-KR" altLang="en-US" sz="1300" dirty="0">
                <a:solidFill>
                  <a:prstClr val="black">
                    <a:lumMod val="85000"/>
                    <a:lumOff val="15000"/>
                  </a:prstClr>
                </a:solidFill>
                <a:latin typeface="SamsungOne 400" panose="020B0503030303020204" pitchFamily="34" charset="0"/>
              </a:endParaRPr>
            </a:p>
          </p:txBody>
        </p:sp>
        <p:sp>
          <p:nvSpPr>
            <p:cNvPr id="45" name="사각형: 둥근 모서리 44">
              <a:extLst>
                <a:ext uri="{FF2B5EF4-FFF2-40B4-BE49-F238E27FC236}">
                  <a16:creationId xmlns:a16="http://schemas.microsoft.com/office/drawing/2014/main" xmlns="" id="{7256211E-5B64-4F36-879A-71FA277B6E55}"/>
                </a:ext>
              </a:extLst>
            </p:cNvPr>
            <p:cNvSpPr/>
            <p:nvPr/>
          </p:nvSpPr>
          <p:spPr>
            <a:xfrm>
              <a:off x="712182" y="2988315"/>
              <a:ext cx="1419310" cy="896086"/>
            </a:xfrm>
            <a:prstGeom prst="round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Irrational</a:t>
              </a:r>
            </a:p>
            <a:p>
              <a:pPr algn="ctr"/>
              <a:r>
                <a:rPr lang="en-US" altLang="ko-KR" sz="1300" dirty="0">
                  <a:solidFill>
                    <a:prstClr val="black">
                      <a:lumMod val="85000"/>
                      <a:lumOff val="15000"/>
                    </a:prstClr>
                  </a:solidFill>
                  <a:latin typeface="SamsungOne 400" panose="020B0503030303020204" pitchFamily="34" charset="0"/>
                </a:rPr>
                <a:t>A real number that is not rational</a:t>
              </a:r>
              <a:endParaRPr lang="ko-KR" altLang="en-US" sz="1300"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xmlns="" id="{CB5DD6C2-DBB9-45DB-8A48-CD08D36F7FFF}"/>
                    </a:ext>
                  </a:extLst>
                </p:cNvPr>
                <p:cNvSpPr txBox="1"/>
                <p:nvPr/>
              </p:nvSpPr>
              <p:spPr>
                <a:xfrm>
                  <a:off x="774948" y="3999081"/>
                  <a:ext cx="1356544" cy="764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400" i="1" dirty="0" smtClean="0">
                            <a:solidFill>
                              <a:prstClr val="black">
                                <a:lumMod val="85000"/>
                                <a:lumOff val="15000"/>
                              </a:prstClr>
                            </a:solidFill>
                            <a:latin typeface="Cambria Math" panose="02040503050406030204" pitchFamily="18" charset="0"/>
                          </a:rPr>
                          <m:t>𝜋</m:t>
                        </m:r>
                        <m:r>
                          <a:rPr lang="en-US" altLang="ko-KR" sz="1400" b="0" i="1" dirty="0" smtClean="0">
                            <a:solidFill>
                              <a:prstClr val="black">
                                <a:lumMod val="85000"/>
                                <a:lumOff val="15000"/>
                              </a:prstClr>
                            </a:solidFill>
                            <a:latin typeface="Cambria Math" panose="02040503050406030204" pitchFamily="18" charset="0"/>
                          </a:rPr>
                          <m:t>=3.1415</m:t>
                        </m:r>
                        <m:r>
                          <a:rPr lang="en-US" altLang="ko-KR" sz="1400" b="0" i="1" dirty="0" smtClean="0">
                            <a:solidFill>
                              <a:prstClr val="black">
                                <a:lumMod val="85000"/>
                                <a:lumOff val="15000"/>
                              </a:prstClr>
                            </a:solidFill>
                            <a:latin typeface="Cambria Math" panose="02040503050406030204" pitchFamily="18" charset="0"/>
                            <a:ea typeface="Cambria Math" panose="02040503050406030204" pitchFamily="18" charset="0"/>
                          </a:rPr>
                          <m:t>⋯</m:t>
                        </m:r>
                      </m:oMath>
                    </m:oMathPara>
                  </a14:m>
                  <a:endParaRPr lang="en-US" altLang="ko-KR" sz="1400" dirty="0">
                    <a:solidFill>
                      <a:prstClr val="black">
                        <a:lumMod val="85000"/>
                        <a:lumOff val="15000"/>
                      </a:prstClr>
                    </a:solidFill>
                    <a:latin typeface="SamsungOne 400" panose="020B0503030303020204" pitchFamily="34" charset="0"/>
                  </a:endParaRPr>
                </a:p>
                <a:p>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rPr>
                        <m:t>𝑒</m:t>
                      </m:r>
                    </m:oMath>
                  </a14:m>
                  <a:r>
                    <a:rPr lang="en-US" altLang="ko-KR" sz="1400" dirty="0">
                      <a:solidFill>
                        <a:prstClr val="black">
                          <a:lumMod val="85000"/>
                          <a:lumOff val="15000"/>
                        </a:prstClr>
                      </a:solidFill>
                      <a:latin typeface="SamsungOne 400" panose="020B0503030303020204" pitchFamily="34" charset="0"/>
                    </a:rPr>
                    <a:t>=</a:t>
                  </a:r>
                  <a14:m>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2.71828</m:t>
                      </m:r>
                    </m:oMath>
                  </a14:m>
                  <a:endParaRPr lang="en-US" altLang="ko-KR" sz="1400" dirty="0">
                    <a:solidFill>
                      <a:prstClr val="black">
                        <a:lumMod val="85000"/>
                        <a:lumOff val="15000"/>
                      </a:prstClr>
                    </a:solidFill>
                    <a:latin typeface="SamsungOne 400" panose="020B0503030303020204" pitchFamily="34" charset="0"/>
                  </a:endParaRPr>
                </a:p>
                <a:p>
                  <a:pPr/>
                  <a14:m>
                    <m:oMathPara xmlns:m="http://schemas.openxmlformats.org/officeDocument/2006/math">
                      <m:oMathParaPr>
                        <m:jc m:val="centerGroup"/>
                      </m:oMathParaPr>
                      <m:oMath xmlns:m="http://schemas.openxmlformats.org/officeDocument/2006/math">
                        <m:rad>
                          <m:radPr>
                            <m:degHide m:val="on"/>
                            <m:ctrlPr>
                              <a:rPr lang="en-US" altLang="ko-KR" sz="1400" i="1" smtClean="0">
                                <a:solidFill>
                                  <a:prstClr val="black">
                                    <a:lumMod val="85000"/>
                                    <a:lumOff val="15000"/>
                                  </a:prstClr>
                                </a:solidFill>
                                <a:latin typeface="Cambria Math" panose="02040503050406030204" pitchFamily="18" charset="0"/>
                              </a:rPr>
                            </m:ctrlPr>
                          </m:radPr>
                          <m:deg/>
                          <m:e>
                            <m:r>
                              <a:rPr lang="en-US" altLang="ko-KR" sz="1400" b="0" i="1" smtClean="0">
                                <a:solidFill>
                                  <a:prstClr val="black">
                                    <a:lumMod val="85000"/>
                                    <a:lumOff val="15000"/>
                                  </a:prstClr>
                                </a:solidFill>
                                <a:latin typeface="Cambria Math" panose="02040503050406030204" pitchFamily="18" charset="0"/>
                              </a:rPr>
                              <m:t>2</m:t>
                            </m:r>
                          </m:e>
                        </m:rad>
                        <m:r>
                          <a:rPr lang="en-US" altLang="ko-KR" sz="1400" b="0" i="1" smtClean="0">
                            <a:solidFill>
                              <a:prstClr val="black">
                                <a:lumMod val="85000"/>
                                <a:lumOff val="15000"/>
                              </a:prstClr>
                            </a:solidFill>
                            <a:latin typeface="Cambria Math" panose="02040503050406030204" pitchFamily="18" charset="0"/>
                          </a:rPr>
                          <m:t>=1.4142</m:t>
                        </m:r>
                        <m:r>
                          <a:rPr lang="en-US" altLang="ko-KR" sz="1400" b="0" i="1" smtClean="0">
                            <a:solidFill>
                              <a:prstClr val="black">
                                <a:lumMod val="85000"/>
                                <a:lumOff val="15000"/>
                              </a:prstClr>
                            </a:solidFill>
                            <a:latin typeface="Cambria Math" panose="02040503050406030204" pitchFamily="18" charset="0"/>
                            <a:ea typeface="Cambria Math" panose="02040503050406030204" pitchFamily="18" charset="0"/>
                          </a:rPr>
                          <m:t>⋯</m:t>
                        </m:r>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46" name="TextBox 45">
                  <a:extLst>
                    <a:ext uri="{FF2B5EF4-FFF2-40B4-BE49-F238E27FC236}">
                      <a16:creationId xmlns:a16="http://schemas.microsoft.com/office/drawing/2014/main" id="{CB5DD6C2-DBB9-45DB-8A48-CD08D36F7FFF}"/>
                    </a:ext>
                  </a:extLst>
                </p:cNvPr>
                <p:cNvSpPr txBox="1">
                  <a:spLocks noRot="1" noChangeAspect="1" noMove="1" noResize="1" noEditPoints="1" noAdjustHandles="1" noChangeArrowheads="1" noChangeShapeType="1" noTextEdit="1"/>
                </p:cNvSpPr>
                <p:nvPr/>
              </p:nvSpPr>
              <p:spPr>
                <a:xfrm>
                  <a:off x="774948" y="3999081"/>
                  <a:ext cx="1356544" cy="764055"/>
                </a:xfrm>
                <a:prstGeom prst="rect">
                  <a:avLst/>
                </a:prstGeom>
                <a:blipFill>
                  <a:blip r:embed="rId3"/>
                  <a:stretch>
                    <a:fillRect/>
                  </a:stretch>
                </a:blipFill>
              </p:spPr>
              <p:txBody>
                <a:bodyPr/>
                <a:lstStyle/>
                <a:p>
                  <a:r>
                    <a:rPr lang="ko-KR" altLang="en-US">
                      <a:noFill/>
                    </a:rPr>
                    <a:t> </a:t>
                  </a:r>
                </a:p>
              </p:txBody>
            </p:sp>
          </mc:Fallback>
        </mc:AlternateContent>
        <p:sp>
          <p:nvSpPr>
            <p:cNvPr id="47" name="사각형: 둥근 모서리 46">
              <a:extLst>
                <a:ext uri="{FF2B5EF4-FFF2-40B4-BE49-F238E27FC236}">
                  <a16:creationId xmlns:a16="http://schemas.microsoft.com/office/drawing/2014/main" xmlns="" id="{99A3A68D-071D-4267-8B28-5026961BAF0A}"/>
                </a:ext>
              </a:extLst>
            </p:cNvPr>
            <p:cNvSpPr/>
            <p:nvPr/>
          </p:nvSpPr>
          <p:spPr>
            <a:xfrm>
              <a:off x="2283857" y="2780928"/>
              <a:ext cx="2502689" cy="3384376"/>
            </a:xfrm>
            <a:prstGeom prst="roundRect">
              <a:avLst>
                <a:gd name="adj" fmla="val 2535"/>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xmlns="" id="{4B38B1E6-D054-4993-9459-2F57E14D38EF}"/>
                </a:ext>
              </a:extLst>
            </p:cNvPr>
            <p:cNvSpPr/>
            <p:nvPr/>
          </p:nvSpPr>
          <p:spPr>
            <a:xfrm>
              <a:off x="2379974" y="2060575"/>
              <a:ext cx="1419310" cy="1080393"/>
            </a:xfrm>
            <a:prstGeom prst="round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Rational</a:t>
              </a:r>
            </a:p>
            <a:p>
              <a:pPr algn="ctr"/>
              <a:r>
                <a:rPr lang="en-US" altLang="ko-KR" sz="1300" dirty="0">
                  <a:solidFill>
                    <a:prstClr val="black">
                      <a:lumMod val="85000"/>
                      <a:lumOff val="15000"/>
                    </a:prstClr>
                  </a:solidFill>
                  <a:latin typeface="SamsungOne 400" panose="020B0503030303020204" pitchFamily="34" charset="0"/>
                </a:rPr>
                <a:t>A real number that can be written as fractions</a:t>
              </a:r>
              <a:endParaRPr lang="ko-KR" altLang="en-US" sz="1300" dirty="0">
                <a:solidFill>
                  <a:prstClr val="black">
                    <a:lumMod val="85000"/>
                    <a:lumOff val="15000"/>
                  </a:prstClr>
                </a:solidFill>
                <a:latin typeface="SamsungOne 400" panose="020B0503030303020204" pitchFamily="34" charset="0"/>
              </a:endParaRPr>
            </a:p>
          </p:txBody>
        </p:sp>
        <p:sp>
          <p:nvSpPr>
            <p:cNvPr id="50" name="사각형: 둥근 모서리 49">
              <a:extLst>
                <a:ext uri="{FF2B5EF4-FFF2-40B4-BE49-F238E27FC236}">
                  <a16:creationId xmlns:a16="http://schemas.microsoft.com/office/drawing/2014/main" xmlns="" id="{597F2CB5-4B28-4EE6-93AB-C027610E5684}"/>
                </a:ext>
              </a:extLst>
            </p:cNvPr>
            <p:cNvSpPr/>
            <p:nvPr/>
          </p:nvSpPr>
          <p:spPr>
            <a:xfrm>
              <a:off x="2451657" y="4045986"/>
              <a:ext cx="2148991" cy="2047310"/>
            </a:xfrm>
            <a:prstGeom prst="roundRect">
              <a:avLst>
                <a:gd name="adj" fmla="val 4448"/>
              </a:avLst>
            </a:prstGeom>
            <a:solidFill>
              <a:schemeClr val="accent5">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xmlns="" id="{9FC5AF41-640F-4FC5-82F0-22973A25F74B}"/>
                </a:ext>
              </a:extLst>
            </p:cNvPr>
            <p:cNvSpPr/>
            <p:nvPr/>
          </p:nvSpPr>
          <p:spPr>
            <a:xfrm>
              <a:off x="2538153" y="3456865"/>
              <a:ext cx="1975998" cy="939507"/>
            </a:xfrm>
            <a:prstGeom prst="roundRect">
              <a:avLst/>
            </a:prstGeom>
            <a:solidFill>
              <a:schemeClr val="accent5">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Integers</a:t>
              </a:r>
            </a:p>
            <a:p>
              <a:pPr algn="ctr"/>
              <a:r>
                <a:rPr lang="en-US" altLang="ko-KR" sz="1300" dirty="0">
                  <a:solidFill>
                    <a:prstClr val="black">
                      <a:lumMod val="85000"/>
                      <a:lumOff val="15000"/>
                    </a:prstClr>
                  </a:solidFill>
                  <a:latin typeface="SamsungOne 400" panose="020B0503030303020204" pitchFamily="34" charset="0"/>
                </a:rPr>
                <a:t>A whole number with a negative set of natural numbers (no fractions)</a:t>
              </a:r>
              <a:endParaRPr lang="ko-KR" altLang="en-US" sz="1300" dirty="0">
                <a:solidFill>
                  <a:prstClr val="black">
                    <a:lumMod val="85000"/>
                    <a:lumOff val="15000"/>
                  </a:prstClr>
                </a:solidFill>
                <a:latin typeface="SamsungOne 400" panose="020B0503030303020204" pitchFamily="34" charset="0"/>
              </a:endParaRPr>
            </a:p>
          </p:txBody>
        </p:sp>
        <p:sp>
          <p:nvSpPr>
            <p:cNvPr id="52" name="사각형: 둥근 모서리 51">
              <a:extLst>
                <a:ext uri="{FF2B5EF4-FFF2-40B4-BE49-F238E27FC236}">
                  <a16:creationId xmlns:a16="http://schemas.microsoft.com/office/drawing/2014/main" xmlns="" id="{D39A1207-7079-4960-A485-4FE180F56C0A}"/>
                </a:ext>
              </a:extLst>
            </p:cNvPr>
            <p:cNvSpPr/>
            <p:nvPr/>
          </p:nvSpPr>
          <p:spPr>
            <a:xfrm>
              <a:off x="2993457" y="5210067"/>
              <a:ext cx="1529490" cy="813695"/>
            </a:xfrm>
            <a:prstGeom prst="roundRect">
              <a:avLst/>
            </a:prstGeom>
            <a:solidFill>
              <a:srgbClr val="F1F8EC"/>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xmlns="" id="{3104CB91-3294-4D4E-8742-B931C1504AA3}"/>
                </a:ext>
              </a:extLst>
            </p:cNvPr>
            <p:cNvSpPr/>
            <p:nvPr/>
          </p:nvSpPr>
          <p:spPr>
            <a:xfrm>
              <a:off x="3082049" y="4864883"/>
              <a:ext cx="1349728" cy="690368"/>
            </a:xfrm>
            <a:prstGeom prst="roundRect">
              <a:avLst/>
            </a:prstGeom>
            <a:solidFill>
              <a:srgbClr val="F1F8EC"/>
            </a:solidFill>
            <a:ln w="28575">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Natural</a:t>
              </a:r>
            </a:p>
            <a:p>
              <a:pPr algn="ctr"/>
              <a:r>
                <a:rPr lang="en-US" altLang="ko-KR" sz="1300" dirty="0">
                  <a:solidFill>
                    <a:prstClr val="black">
                      <a:lumMod val="85000"/>
                      <a:lumOff val="15000"/>
                    </a:prstClr>
                  </a:solidFill>
                  <a:latin typeface="SamsungOne 400" panose="020B0503030303020204" pitchFamily="34" charset="0"/>
                </a:rPr>
                <a:t>Positive integer</a:t>
              </a:r>
              <a:br>
                <a:rPr lang="en-US" altLang="ko-KR" sz="1300" dirty="0">
                  <a:solidFill>
                    <a:prstClr val="black">
                      <a:lumMod val="85000"/>
                      <a:lumOff val="15000"/>
                    </a:prstClr>
                  </a:solidFill>
                  <a:latin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rPr>
                <a:t>(excl. 0)</a:t>
              </a:r>
              <a:endParaRPr lang="ko-KR" altLang="en-US" sz="1300"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xmlns="" id="{38054896-F60B-4214-858D-985FA5699D1E}"/>
                    </a:ext>
                  </a:extLst>
                </p:cNvPr>
                <p:cNvSpPr txBox="1"/>
                <p:nvPr/>
              </p:nvSpPr>
              <p:spPr>
                <a:xfrm>
                  <a:off x="3298370" y="5615944"/>
                  <a:ext cx="91708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1</m:t>
                        </m:r>
                        <m:r>
                          <a:rPr lang="en-US" altLang="ko-KR" sz="1400" b="0" i="1" dirty="0" smtClean="0">
                            <a:solidFill>
                              <a:prstClr val="black">
                                <a:lumMod val="85000"/>
                                <a:lumOff val="15000"/>
                              </a:prstClr>
                            </a:solidFill>
                            <a:latin typeface="Cambria Math" panose="02040503050406030204" pitchFamily="18" charset="0"/>
                          </a:rPr>
                          <m:t> 2 3 4 5</m:t>
                        </m:r>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54" name="TextBox 53">
                  <a:extLst>
                    <a:ext uri="{FF2B5EF4-FFF2-40B4-BE49-F238E27FC236}">
                      <a16:creationId xmlns:a16="http://schemas.microsoft.com/office/drawing/2014/main" id="{38054896-F60B-4214-858D-985FA5699D1E}"/>
                    </a:ext>
                  </a:extLst>
                </p:cNvPr>
                <p:cNvSpPr txBox="1">
                  <a:spLocks noRot="1" noChangeAspect="1" noMove="1" noResize="1" noEditPoints="1" noAdjustHandles="1" noChangeArrowheads="1" noChangeShapeType="1" noTextEdit="1"/>
                </p:cNvSpPr>
                <p:nvPr/>
              </p:nvSpPr>
              <p:spPr>
                <a:xfrm>
                  <a:off x="3298370" y="5615944"/>
                  <a:ext cx="917086" cy="307777"/>
                </a:xfrm>
                <a:prstGeom prst="rect">
                  <a:avLst/>
                </a:prstGeom>
                <a:blipFill>
                  <a:blip r:embed="rId4"/>
                  <a:stretch>
                    <a:fillRect/>
                  </a:stretch>
                </a:blipFill>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xmlns="" id="{67346956-5814-479A-ACA6-870418DEDF71}"/>
                </a:ext>
              </a:extLst>
            </p:cNvPr>
            <p:cNvGrpSpPr/>
            <p:nvPr/>
          </p:nvGrpSpPr>
          <p:grpSpPr>
            <a:xfrm>
              <a:off x="3715918" y="2860427"/>
              <a:ext cx="878620" cy="520160"/>
              <a:chOff x="3727276" y="3024974"/>
              <a:chExt cx="878620" cy="52016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xmlns="" id="{F87FC63A-C311-424D-A96A-12BFAB3E71C7}"/>
                      </a:ext>
                    </a:extLst>
                  </p:cNvPr>
                  <p:cNvSpPr txBox="1"/>
                  <p:nvPr/>
                </p:nvSpPr>
                <p:spPr>
                  <a:xfrm>
                    <a:off x="4086180" y="3030891"/>
                    <a:ext cx="519716" cy="514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solidFill>
                                <a:prstClr val="black">
                                  <a:lumMod val="85000"/>
                                  <a:lumOff val="15000"/>
                                </a:prstClr>
                              </a:solidFill>
                              <a:latin typeface="Cambria Math" panose="02040503050406030204" pitchFamily="18" charset="0"/>
                            </a:rPr>
                            <m:t>−</m:t>
                          </m:r>
                          <m:f>
                            <m:fPr>
                              <m:ctrlPr>
                                <a:rPr lang="en-US" altLang="ko-KR" sz="1400" i="1" dirty="0" smtClean="0">
                                  <a:solidFill>
                                    <a:prstClr val="black">
                                      <a:lumMod val="85000"/>
                                      <a:lumOff val="15000"/>
                                    </a:prstClr>
                                  </a:solidFill>
                                  <a:latin typeface="Cambria Math" panose="02040503050406030204" pitchFamily="18" charset="0"/>
                                </a:rPr>
                              </m:ctrlPr>
                            </m:fPr>
                            <m:num>
                              <m:r>
                                <a:rPr lang="en-US" altLang="ko-KR" sz="1400" b="0" i="1" dirty="0" smtClean="0">
                                  <a:solidFill>
                                    <a:prstClr val="black">
                                      <a:lumMod val="85000"/>
                                      <a:lumOff val="15000"/>
                                    </a:prstClr>
                                  </a:solidFill>
                                  <a:latin typeface="Cambria Math" panose="02040503050406030204" pitchFamily="18" charset="0"/>
                                </a:rPr>
                                <m:t>1</m:t>
                              </m:r>
                            </m:num>
                            <m:den>
                              <m:r>
                                <a:rPr lang="en-US" altLang="ko-KR" sz="1400" b="0" i="1" dirty="0" smtClean="0">
                                  <a:solidFill>
                                    <a:prstClr val="black">
                                      <a:lumMod val="85000"/>
                                      <a:lumOff val="15000"/>
                                    </a:prstClr>
                                  </a:solidFill>
                                  <a:latin typeface="Cambria Math" panose="02040503050406030204" pitchFamily="18" charset="0"/>
                                </a:rPr>
                                <m:t>128</m:t>
                              </m:r>
                            </m:den>
                          </m:f>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49" name="TextBox 48">
                    <a:extLst>
                      <a:ext uri="{FF2B5EF4-FFF2-40B4-BE49-F238E27FC236}">
                        <a16:creationId xmlns:a16="http://schemas.microsoft.com/office/drawing/2014/main" id="{F87FC63A-C311-424D-A96A-12BFAB3E71C7}"/>
                      </a:ext>
                    </a:extLst>
                  </p:cNvPr>
                  <p:cNvSpPr txBox="1">
                    <a:spLocks noRot="1" noChangeAspect="1" noMove="1" noResize="1" noEditPoints="1" noAdjustHandles="1" noChangeArrowheads="1" noChangeShapeType="1" noTextEdit="1"/>
                  </p:cNvSpPr>
                  <p:nvPr/>
                </p:nvSpPr>
                <p:spPr>
                  <a:xfrm>
                    <a:off x="4086180" y="3030891"/>
                    <a:ext cx="519716" cy="514243"/>
                  </a:xfrm>
                  <a:prstGeom prst="rect">
                    <a:avLst/>
                  </a:prstGeom>
                  <a:blipFill>
                    <a:blip r:embed="rId5"/>
                    <a:stretch>
                      <a:fillRect r="-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xmlns="" id="{244A4B81-3DC1-4963-963C-CD92C924E56E}"/>
                      </a:ext>
                    </a:extLst>
                  </p:cNvPr>
                  <p:cNvSpPr txBox="1"/>
                  <p:nvPr/>
                </p:nvSpPr>
                <p:spPr>
                  <a:xfrm>
                    <a:off x="3727276" y="3024974"/>
                    <a:ext cx="519716" cy="514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0" i="1" dirty="0" smtClean="0">
                                  <a:solidFill>
                                    <a:prstClr val="black">
                                      <a:lumMod val="85000"/>
                                      <a:lumOff val="15000"/>
                                    </a:prstClr>
                                  </a:solidFill>
                                  <a:latin typeface="Cambria Math" panose="02040503050406030204" pitchFamily="18" charset="0"/>
                                </a:rPr>
                              </m:ctrlPr>
                            </m:fPr>
                            <m:num>
                              <m:r>
                                <a:rPr lang="en-US" altLang="ko-KR" sz="1400" b="0" i="1" dirty="0" smtClean="0">
                                  <a:solidFill>
                                    <a:prstClr val="black">
                                      <a:lumMod val="85000"/>
                                      <a:lumOff val="15000"/>
                                    </a:prstClr>
                                  </a:solidFill>
                                  <a:latin typeface="Cambria Math" panose="02040503050406030204" pitchFamily="18" charset="0"/>
                                </a:rPr>
                                <m:t>5</m:t>
                              </m:r>
                            </m:num>
                            <m:den>
                              <m:r>
                                <a:rPr lang="en-US" altLang="ko-KR" sz="1400" b="0" i="1" dirty="0" smtClean="0">
                                  <a:solidFill>
                                    <a:prstClr val="black">
                                      <a:lumMod val="85000"/>
                                      <a:lumOff val="15000"/>
                                    </a:prstClr>
                                  </a:solidFill>
                                  <a:latin typeface="Cambria Math" panose="02040503050406030204" pitchFamily="18" charset="0"/>
                                </a:rPr>
                                <m:t>3</m:t>
                              </m:r>
                            </m:den>
                          </m:f>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55" name="TextBox 54">
                    <a:extLst>
                      <a:ext uri="{FF2B5EF4-FFF2-40B4-BE49-F238E27FC236}">
                        <a16:creationId xmlns:a16="http://schemas.microsoft.com/office/drawing/2014/main" id="{244A4B81-3DC1-4963-963C-CD92C924E56E}"/>
                      </a:ext>
                    </a:extLst>
                  </p:cNvPr>
                  <p:cNvSpPr txBox="1">
                    <a:spLocks noRot="1" noChangeAspect="1" noMove="1" noResize="1" noEditPoints="1" noAdjustHandles="1" noChangeArrowheads="1" noChangeShapeType="1" noTextEdit="1"/>
                  </p:cNvSpPr>
                  <p:nvPr/>
                </p:nvSpPr>
                <p:spPr>
                  <a:xfrm>
                    <a:off x="3727276" y="3024974"/>
                    <a:ext cx="519716" cy="514243"/>
                  </a:xfrm>
                  <a:prstGeom prst="rect">
                    <a:avLst/>
                  </a:prstGeom>
                  <a:blipFill>
                    <a:blip r:embed="rId6"/>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xmlns="" id="{57461B35-E8CB-4CC4-99CB-3D0CCA1C451E}"/>
                    </a:ext>
                  </a:extLst>
                </p:cNvPr>
                <p:cNvSpPr txBox="1"/>
                <p:nvPr/>
              </p:nvSpPr>
              <p:spPr>
                <a:xfrm>
                  <a:off x="2451657" y="4445154"/>
                  <a:ext cx="21489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m:t>
                        </m:r>
                        <m:r>
                          <a:rPr lang="en-US" altLang="ko-KR" sz="1400" b="0" i="1" dirty="0" smtClean="0">
                            <a:solidFill>
                              <a:prstClr val="black">
                                <a:lumMod val="85000"/>
                                <a:lumOff val="15000"/>
                              </a:prstClr>
                            </a:solidFill>
                            <a:latin typeface="Cambria Math" panose="02040503050406030204" pitchFamily="18" charset="0"/>
                          </a:rPr>
                          <m:t>5 −4 −3 −2 −1  0</m:t>
                        </m:r>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56" name="TextBox 55">
                  <a:extLst>
                    <a:ext uri="{FF2B5EF4-FFF2-40B4-BE49-F238E27FC236}">
                      <a16:creationId xmlns:a16="http://schemas.microsoft.com/office/drawing/2014/main" id="{57461B35-E8CB-4CC4-99CB-3D0CCA1C451E}"/>
                    </a:ext>
                  </a:extLst>
                </p:cNvPr>
                <p:cNvSpPr txBox="1">
                  <a:spLocks noRot="1" noChangeAspect="1" noMove="1" noResize="1" noEditPoints="1" noAdjustHandles="1" noChangeArrowheads="1" noChangeShapeType="1" noTextEdit="1"/>
                </p:cNvSpPr>
                <p:nvPr/>
              </p:nvSpPr>
              <p:spPr>
                <a:xfrm>
                  <a:off x="2451657" y="4445154"/>
                  <a:ext cx="2148991" cy="307777"/>
                </a:xfrm>
                <a:prstGeom prst="rect">
                  <a:avLst/>
                </a:prstGeom>
                <a:blipFill>
                  <a:blip r:embed="rId7"/>
                  <a:stretch>
                    <a:fillRect/>
                  </a:stretch>
                </a:blipFill>
              </p:spPr>
              <p:txBody>
                <a:bodyPr/>
                <a:lstStyle/>
                <a:p>
                  <a:r>
                    <a:rPr lang="ko-KR" altLang="en-US">
                      <a:noFill/>
                    </a:rPr>
                    <a:t> </a:t>
                  </a:r>
                </a:p>
              </p:txBody>
            </p:sp>
          </mc:Fallback>
        </mc:AlternateContent>
      </p:grpSp>
      <p:graphicFrame>
        <p:nvGraphicFramePr>
          <p:cNvPr id="57" name="표 56">
            <a:extLst>
              <a:ext uri="{FF2B5EF4-FFF2-40B4-BE49-F238E27FC236}">
                <a16:creationId xmlns:a16="http://schemas.microsoft.com/office/drawing/2014/main" xmlns="" id="{4A60FB19-A83B-4CDB-942F-7E647EA5BAD8}"/>
              </a:ext>
            </a:extLst>
          </p:cNvPr>
          <p:cNvGraphicFramePr>
            <a:graphicFrameLocks noGrp="1"/>
          </p:cNvGraphicFramePr>
          <p:nvPr>
            <p:extLst>
              <p:ext uri="{D42A27DB-BD31-4B8C-83A1-F6EECF244321}">
                <p14:modId xmlns:p14="http://schemas.microsoft.com/office/powerpoint/2010/main" val="3777244555"/>
              </p:ext>
            </p:extLst>
          </p:nvPr>
        </p:nvGraphicFramePr>
        <p:xfrm>
          <a:off x="5094860" y="1988840"/>
          <a:ext cx="4249166" cy="3672407"/>
        </p:xfrm>
        <a:graphic>
          <a:graphicData uri="http://schemas.openxmlformats.org/drawingml/2006/table">
            <a:tbl>
              <a:tblPr firstRow="1" firstCol="1" bandRow="1"/>
              <a:tblGrid>
                <a:gridCol w="969547">
                  <a:extLst>
                    <a:ext uri="{9D8B030D-6E8A-4147-A177-3AD203B41FA5}">
                      <a16:colId xmlns:a16="http://schemas.microsoft.com/office/drawing/2014/main" xmlns="" val="1136544711"/>
                    </a:ext>
                  </a:extLst>
                </a:gridCol>
                <a:gridCol w="3279619">
                  <a:extLst>
                    <a:ext uri="{9D8B030D-6E8A-4147-A177-3AD203B41FA5}">
                      <a16:colId xmlns:a16="http://schemas.microsoft.com/office/drawing/2014/main" xmlns="" val="20002"/>
                    </a:ext>
                  </a:extLst>
                </a:gridCol>
              </a:tblGrid>
              <a:tr h="459028">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Type</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400" panose="020B0503030303020204" charset="0"/>
                          <a:cs typeface="Times New Roman" panose="02020603050405020304" pitchFamily="18" charset="0"/>
                        </a:rPr>
                        <a:t>Description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val="1358474509"/>
                  </a:ext>
                </a:extLst>
              </a:tr>
              <a:tr h="908939">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Natural Numbers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Common counting numbers (0 is not a natural number per se, but it is often included.)</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850008256"/>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Integers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Whole numbers with a negative set of natural numbers</a:t>
                      </a:r>
                      <a:r>
                        <a:rPr lang="en-US" altLang="ko-KR" sz="14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(n</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 fractions)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3447622343"/>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Rational Numbers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All numbers which can be written as fractions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Irrational Numbers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All numbers which cannot be written as fractions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Real Numbers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set of rational and irrational numbers</a:t>
                      </a:r>
                      <a:r>
                        <a:rPr lang="en-US" altLang="ko-KR" sz="14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which </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can be represented on a line</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16"/>
                  </a:ext>
                </a:extLst>
              </a:tr>
            </a:tbl>
          </a:graphicData>
        </a:graphic>
      </p:graphicFrame>
    </p:spTree>
    <p:extLst>
      <p:ext uri="{BB962C8B-B14F-4D97-AF65-F5344CB8AC3E}">
        <p14:creationId xmlns:p14="http://schemas.microsoft.com/office/powerpoint/2010/main" val="425401912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0" name="직사각형 9">
            <a:extLst>
              <a:ext uri="{FF2B5EF4-FFF2-40B4-BE49-F238E27FC236}">
                <a16:creationId xmlns:a16="http://schemas.microsoft.com/office/drawing/2014/main" xmlns="" id="{16A9FAFB-EA8B-4DF0-9A03-BE800984BABA}"/>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Derivatives of composite functions consist of quadratic functions f(x) and g(x).</a:t>
            </a:r>
            <a:endParaRPr kumimoji="1" lang="ko-KR" altLang="en-US" sz="1400" dirty="0">
              <a:solidFill>
                <a:schemeClr val="tx1"/>
              </a:solidFill>
              <a:latin typeface="SamsungOne 400" panose="020B0503030303020204" pitchFamily="34" charset="0"/>
            </a:endParaRPr>
          </a:p>
        </p:txBody>
      </p:sp>
      <p:grpSp>
        <p:nvGrpSpPr>
          <p:cNvPr id="4" name="그룹 3">
            <a:extLst>
              <a:ext uri="{FF2B5EF4-FFF2-40B4-BE49-F238E27FC236}">
                <a16:creationId xmlns:a16="http://schemas.microsoft.com/office/drawing/2014/main" xmlns="" id="{75D38305-70A1-40C4-826F-EE571F7B6F77}"/>
              </a:ext>
            </a:extLst>
          </p:cNvPr>
          <p:cNvGrpSpPr/>
          <p:nvPr/>
        </p:nvGrpSpPr>
        <p:grpSpPr>
          <a:xfrm>
            <a:off x="665818" y="1674555"/>
            <a:ext cx="8802182" cy="4573350"/>
            <a:chOff x="665818" y="1729419"/>
            <a:chExt cx="8802182" cy="4573350"/>
          </a:xfrm>
        </p:grpSpPr>
        <p:sp>
          <p:nvSpPr>
            <p:cNvPr id="15" name="직사각형 14">
              <a:extLst>
                <a:ext uri="{FF2B5EF4-FFF2-40B4-BE49-F238E27FC236}">
                  <a16:creationId xmlns:a16="http://schemas.microsoft.com/office/drawing/2014/main" xmlns="" id="{C3989C6E-208F-4372-A952-7663A070CF9F}"/>
                </a:ext>
              </a:extLst>
            </p:cNvPr>
            <p:cNvSpPr/>
            <p:nvPr/>
          </p:nvSpPr>
          <p:spPr>
            <a:xfrm>
              <a:off x="1853876" y="5312665"/>
              <a:ext cx="2544388" cy="9052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latinLnBrk="1">
                <a:spcAft>
                  <a:spcPts val="1000"/>
                </a:spcAft>
              </a:pPr>
              <a:endParaRPr lang="en-US" altLang="ko-KR" sz="1600" dirty="0">
                <a:solidFill>
                  <a:prstClr val="black"/>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D8BF98C4-B566-4812-B5F0-560CFBA969E7}"/>
                    </a:ext>
                  </a:extLst>
                </p:cNvPr>
                <p:cNvSpPr/>
                <p:nvPr/>
              </p:nvSpPr>
              <p:spPr>
                <a:xfrm>
                  <a:off x="665818" y="1729419"/>
                  <a:ext cx="8802182" cy="4573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other words, you can differentiate y by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multiply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by the differentiated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In fact, the differential is as follows.</a:t>
                  </a:r>
                </a:p>
                <a:p>
                  <a:pPr lvl="0" defTabSz="914400" latinLnBrk="1">
                    <a:spcAft>
                      <a:spcPts val="1000"/>
                    </a:spcAft>
                  </a:pPr>
                  <a:r>
                    <a:rPr lang="en-US" altLang="ko-KR" sz="1300" dirty="0">
                      <a:solidFill>
                        <a:prstClr val="black"/>
                      </a:solidFill>
                      <a:ea typeface="Cambria Math" panose="02040503050406030204" pitchFamily="18" charset="0"/>
                    </a:rPr>
                    <a:t>	</a:t>
                  </a:r>
                  <a:endParaRPr lang="en-US" altLang="ko-KR" sz="1600" i="1" dirty="0">
                    <a:solidFill>
                      <a:prstClr val="black"/>
                    </a:solidFill>
                    <a:latin typeface="Cambria Math" panose="02040503050406030204" pitchFamily="18" charset="0"/>
                    <a:ea typeface="Cambria Math" panose="02040503050406030204" pitchFamily="18" charset="0"/>
                  </a:endParaRPr>
                </a:p>
                <a:p>
                  <a:pPr lvl="0" defTabSz="914400" latinLnBrk="1">
                    <a:spcAft>
                      <a:spcPts val="1000"/>
                    </a:spcAft>
                  </a:pPr>
                  <a:r>
                    <a:rPr lang="en-US" altLang="ko-KR" sz="1600" dirty="0">
                      <a:solidFill>
                        <a:prstClr val="black"/>
                      </a:solidFill>
                      <a:ea typeface="Cambria Math" panose="02040503050406030204" pitchFamily="18" charset="0"/>
                    </a:rPr>
                    <a:t>	</a:t>
                  </a:r>
                </a:p>
                <a:p>
                  <a:pPr lvl="0" defTabSz="914400" latinLnBrk="1">
                    <a:spcAft>
                      <a:spcPts val="1000"/>
                    </a:spcAft>
                  </a:pPr>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spcAft>
                      <a:spcPts val="1000"/>
                    </a:spcAft>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Each result came out. Now multiply these two results.</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Then, returning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to</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g(x) yields the final differential result.</a:t>
                  </a: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344613" lvl="0" indent="-274638" defTabSz="914400" latinLnBrk="1">
                    <a:spcAft>
                      <a:spcPts val="600"/>
                    </a:spcAft>
                  </a:pPr>
                  <a:r>
                    <a:rPr lang="en-US" altLang="ko-KR" sz="20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000" i="1">
                              <a:solidFill>
                                <a:prstClr val="black"/>
                              </a:solidFill>
                              <a:latin typeface="Cambria Math" panose="02040503050406030204" pitchFamily="18" charset="0"/>
                              <a:ea typeface="Cambria Math" panose="02040503050406030204" pitchFamily="18" charset="0"/>
                            </a:rPr>
                          </m:ctrlPr>
                        </m:fPr>
                        <m:num>
                          <m:r>
                            <a:rPr lang="en-US" altLang="ko-KR" sz="2000" i="1">
                              <a:solidFill>
                                <a:prstClr val="black"/>
                              </a:solidFill>
                              <a:latin typeface="Cambria Math" panose="02040503050406030204" pitchFamily="18" charset="0"/>
                              <a:ea typeface="Cambria Math" panose="02040503050406030204" pitchFamily="18" charset="0"/>
                            </a:rPr>
                            <m:t>𝑑𝑦</m:t>
                          </m:r>
                        </m:num>
                        <m:den>
                          <m:r>
                            <a:rPr lang="en-US" altLang="ko-KR" sz="2000" i="1">
                              <a:solidFill>
                                <a:prstClr val="black"/>
                              </a:solidFill>
                              <a:latin typeface="Cambria Math" panose="02040503050406030204" pitchFamily="18" charset="0"/>
                              <a:ea typeface="Cambria Math" panose="02040503050406030204" pitchFamily="18" charset="0"/>
                            </a:rPr>
                            <m:t>𝑑𝑥</m:t>
                          </m:r>
                        </m:den>
                      </m:f>
                      <m:r>
                        <a:rPr lang="en-US" altLang="ko-KR" sz="2000" i="1">
                          <a:solidFill>
                            <a:prstClr val="black"/>
                          </a:solidFill>
                          <a:latin typeface="Cambria Math" panose="02040503050406030204" pitchFamily="18" charset="0"/>
                          <a:ea typeface="Cambria Math" panose="02040503050406030204" pitchFamily="18" charset="0"/>
                        </a:rPr>
                        <m:t>= </m:t>
                      </m:r>
                      <m:f>
                        <m:fPr>
                          <m:ctrlPr>
                            <a:rPr lang="en-US" altLang="ko-KR" sz="2000" i="1">
                              <a:solidFill>
                                <a:prstClr val="black"/>
                              </a:solidFill>
                              <a:latin typeface="Cambria Math" panose="02040503050406030204" pitchFamily="18" charset="0"/>
                              <a:ea typeface="Cambria Math" panose="02040503050406030204" pitchFamily="18" charset="0"/>
                            </a:rPr>
                          </m:ctrlPr>
                        </m:fPr>
                        <m:num>
                          <m:r>
                            <a:rPr lang="en-US" altLang="ko-KR" sz="2000" i="1">
                              <a:solidFill>
                                <a:prstClr val="black"/>
                              </a:solidFill>
                              <a:latin typeface="Cambria Math" panose="02040503050406030204" pitchFamily="18" charset="0"/>
                              <a:ea typeface="Cambria Math" panose="02040503050406030204" pitchFamily="18" charset="0"/>
                            </a:rPr>
                            <m:t>𝑑𝑦</m:t>
                          </m:r>
                        </m:num>
                        <m:den>
                          <m:r>
                            <a:rPr lang="en-US" altLang="ko-KR" sz="2000" i="1">
                              <a:solidFill>
                                <a:prstClr val="black"/>
                              </a:solidFill>
                              <a:latin typeface="Cambria Math" panose="02040503050406030204" pitchFamily="18" charset="0"/>
                              <a:ea typeface="Cambria Math" panose="02040503050406030204" pitchFamily="18" charset="0"/>
                            </a:rPr>
                            <m:t>𝑑</m:t>
                          </m:r>
                          <m:r>
                            <a:rPr lang="ko-KR" altLang="en-US" sz="2000" i="1">
                              <a:solidFill>
                                <a:prstClr val="black"/>
                              </a:solidFill>
                              <a:latin typeface="Cambria Math" panose="02040503050406030204" pitchFamily="18" charset="0"/>
                            </a:rPr>
                            <m:t>𝜇</m:t>
                          </m:r>
                        </m:den>
                      </m:f>
                      <m:r>
                        <a:rPr lang="en-US" altLang="ko-KR" sz="2000" i="1">
                          <a:solidFill>
                            <a:prstClr val="black"/>
                          </a:solidFill>
                          <a:latin typeface="Cambria Math" panose="02040503050406030204" pitchFamily="18" charset="0"/>
                          <a:ea typeface="Cambria Math" panose="02040503050406030204" pitchFamily="18" charset="0"/>
                        </a:rPr>
                        <m:t> ∙</m:t>
                      </m:r>
                      <m:f>
                        <m:fPr>
                          <m:ctrlPr>
                            <a:rPr lang="en-US" altLang="ko-KR" sz="2000" i="1">
                              <a:solidFill>
                                <a:prstClr val="black"/>
                              </a:solidFill>
                              <a:latin typeface="Cambria Math" panose="02040503050406030204" pitchFamily="18" charset="0"/>
                              <a:ea typeface="Cambria Math" panose="02040503050406030204" pitchFamily="18" charset="0"/>
                            </a:rPr>
                          </m:ctrlPr>
                        </m:fPr>
                        <m:num>
                          <m:r>
                            <a:rPr lang="en-US" altLang="ko-KR" sz="2000" i="1">
                              <a:solidFill>
                                <a:prstClr val="black"/>
                              </a:solidFill>
                              <a:latin typeface="Cambria Math" panose="02040503050406030204" pitchFamily="18" charset="0"/>
                              <a:ea typeface="Cambria Math" panose="02040503050406030204" pitchFamily="18" charset="0"/>
                            </a:rPr>
                            <m:t>𝑑</m:t>
                          </m:r>
                          <m:r>
                            <a:rPr lang="ko-KR" altLang="en-US" sz="2000" i="1">
                              <a:solidFill>
                                <a:prstClr val="black"/>
                              </a:solidFill>
                              <a:latin typeface="Cambria Math" panose="02040503050406030204" pitchFamily="18" charset="0"/>
                              <a:ea typeface="Cambria Math" panose="02040503050406030204" pitchFamily="18" charset="0"/>
                            </a:rPr>
                            <m:t>𝜇</m:t>
                          </m:r>
                        </m:num>
                        <m:den>
                          <m:r>
                            <a:rPr lang="en-US" altLang="ko-KR" sz="2000" i="1">
                              <a:solidFill>
                                <a:prstClr val="black"/>
                              </a:solidFill>
                              <a:latin typeface="Cambria Math" panose="02040503050406030204" pitchFamily="18" charset="0"/>
                              <a:ea typeface="Cambria Math" panose="02040503050406030204" pitchFamily="18" charset="0"/>
                            </a:rPr>
                            <m:t>𝑑𝑥</m:t>
                          </m:r>
                        </m:den>
                      </m:f>
                    </m:oMath>
                  </a14:m>
                  <a:endParaRPr lang="en-US" altLang="ko-KR" sz="1600" dirty="0">
                    <a:solidFill>
                      <a:prstClr val="black"/>
                    </a:solidFill>
                    <a:latin typeface="Cambria Math" panose="02040503050406030204" pitchFamily="18" charset="0"/>
                    <a:ea typeface="Cambria Math" panose="02040503050406030204" pitchFamily="18" charset="0"/>
                  </a:endParaRPr>
                </a:p>
                <a:p>
                  <a:pPr marL="1344613" lvl="0" indent="-274638" defTabSz="914400" latinLnBrk="1">
                    <a:spcAft>
                      <a:spcPts val="600"/>
                    </a:spcAft>
                  </a:pPr>
                  <a:r>
                    <a:rPr lang="en-US" altLang="ko-KR" sz="1600" dirty="0">
                      <a:solidFill>
                        <a:prstClr val="black"/>
                      </a:solidFill>
                      <a:latin typeface="Cambria Math" panose="02040503050406030204" pitchFamily="18" charset="0"/>
                      <a:ea typeface="Cambria Math" panose="02040503050406030204" pitchFamily="18" charset="0"/>
                    </a:rPr>
                    <a:t>	</a:t>
                  </a:r>
                  <a:r>
                    <a:rPr lang="en-US" altLang="ko-KR" sz="1400" dirty="0">
                      <a:solidFill>
                        <a:prstClr val="black"/>
                      </a:solidFill>
                      <a:latin typeface="Cambria Math" panose="02040503050406030204" pitchFamily="18" charset="0"/>
                      <a:ea typeface="Cambria Math" panose="02040503050406030204" pitchFamily="18" charset="0"/>
                    </a:rPr>
                    <a:t>=2</a:t>
                  </a:r>
                  <a14:m>
                    <m:oMath xmlns:m="http://schemas.openxmlformats.org/officeDocument/2006/math">
                      <m:r>
                        <a:rPr lang="ko-KR" altLang="en-US" sz="1400" i="1">
                          <a:solidFill>
                            <a:prstClr val="black"/>
                          </a:solidFill>
                          <a:latin typeface="Cambria Math" panose="02040503050406030204" pitchFamily="18" charset="0"/>
                        </a:rPr>
                        <m:t>𝜇</m:t>
                      </m:r>
                      <m:r>
                        <a:rPr lang="ko-KR" altLang="en-US" sz="1400" i="1">
                          <a:solidFill>
                            <a:prstClr val="black"/>
                          </a:solidFill>
                          <a:latin typeface="Cambria Math" panose="02040503050406030204" pitchFamily="18" charset="0"/>
                        </a:rPr>
                        <m:t>∙1=2</m:t>
                      </m:r>
                    </m:oMath>
                  </a14:m>
                  <a:r>
                    <a:rPr lang="en-US" altLang="ko-KR" sz="1400" dirty="0">
                      <a:solidFill>
                        <a:prstClr val="black"/>
                      </a:solidFill>
                      <a:latin typeface="Cambria Math" panose="02040503050406030204" pitchFamily="18" charset="0"/>
                      <a:ea typeface="Cambria Math" panose="02040503050406030204" pitchFamily="18" charset="0"/>
                    </a:rPr>
                    <a:t>g(x) = 2(3+x)</a:t>
                  </a:r>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13" name="직사각형 12">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65818" y="1729419"/>
                  <a:ext cx="8802182" cy="4573350"/>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5523ED92-189F-4395-83F7-E36B71D24159}"/>
                    </a:ext>
                  </a:extLst>
                </p:cNvPr>
                <p:cNvSpPr/>
                <p:nvPr/>
              </p:nvSpPr>
              <p:spPr>
                <a:xfrm>
                  <a:off x="1853876" y="2261255"/>
                  <a:ext cx="2571820" cy="10801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500"/>
                    </a:spcBef>
                    <a:spcAft>
                      <a:spcPts val="500"/>
                    </a:spcAft>
                    <a:defRPr/>
                  </a:pPr>
                  <a14:m>
                    <m:oMath xmlns:m="http://schemas.openxmlformats.org/officeDocument/2006/math">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𝑑𝑦</m:t>
                          </m:r>
                        </m:num>
                        <m:den>
                          <m:r>
                            <a:rPr lang="en-US" altLang="ko-KR">
                              <a:solidFill>
                                <a:prstClr val="black"/>
                              </a:solidFill>
                              <a:latin typeface="Cambria Math" panose="02040503050406030204" pitchFamily="18" charset="0"/>
                              <a:ea typeface="Cambria Math" panose="02040503050406030204" pitchFamily="18" charset="0"/>
                            </a:rPr>
                            <m:t>𝑑</m:t>
                          </m:r>
                          <m:r>
                            <a:rPr lang="ko-KR" altLang="en-US">
                              <a:solidFill>
                                <a:prstClr val="black"/>
                              </a:solidFill>
                              <a:latin typeface="Cambria Math" panose="02040503050406030204" pitchFamily="18" charset="0"/>
                              <a:ea typeface="Cambria Math" panose="02040503050406030204" pitchFamily="18" charset="0"/>
                            </a:rPr>
                            <m:t>𝜇</m:t>
                          </m:r>
                        </m:den>
                      </m:f>
                      <m:r>
                        <a:rPr lang="en-US" altLang="ko-KR">
                          <a:solidFill>
                            <a:prstClr val="black"/>
                          </a:solidFill>
                          <a:latin typeface="Cambria Math" panose="02040503050406030204" pitchFamily="18" charset="0"/>
                          <a:ea typeface="Cambria Math" panose="02040503050406030204" pitchFamily="18" charset="0"/>
                        </a:rPr>
                        <m:t>= </m:t>
                      </m:r>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m:t>
                          </m:r>
                        </m:num>
                        <m:den>
                          <m:r>
                            <a:rPr lang="en-US" altLang="ko-KR">
                              <a:solidFill>
                                <a:prstClr val="black"/>
                              </a:solidFill>
                              <a:latin typeface="Cambria Math" panose="02040503050406030204" pitchFamily="18" charset="0"/>
                              <a:ea typeface="Cambria Math" panose="02040503050406030204" pitchFamily="18" charset="0"/>
                            </a:rPr>
                            <m:t>𝑑</m:t>
                          </m:r>
                          <m:r>
                            <a:rPr lang="ko-KR" altLang="en-US">
                              <a:solidFill>
                                <a:prstClr val="black"/>
                              </a:solidFill>
                              <a:latin typeface="Cambria Math" panose="02040503050406030204" pitchFamily="18" charset="0"/>
                              <a:ea typeface="Cambria Math" panose="02040503050406030204" pitchFamily="18" charset="0"/>
                            </a:rPr>
                            <m:t>𝜇</m:t>
                          </m:r>
                        </m:den>
                      </m:f>
                    </m:oMath>
                  </a14:m>
                  <a:r>
                    <a:rPr lang="en-US" altLang="ko-KR" dirty="0">
                      <a:solidFill>
                        <a:prstClr val="black"/>
                      </a:solidFill>
                      <a:latin typeface="Cambria Math" panose="02040503050406030204" pitchFamily="18" charset="0"/>
                      <a:ea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f(</a:t>
                  </a:r>
                  <a14:m>
                    <m:oMath xmlns:m="http://schemas.openxmlformats.org/officeDocument/2006/math">
                      <m:r>
                        <a:rPr lang="ko-KR" altLang="en-US" sz="1600">
                          <a:solidFill>
                            <a:prstClr val="black"/>
                          </a:solidFill>
                          <a:latin typeface="Cambria Math" panose="02040503050406030204" pitchFamily="18" charset="0"/>
                          <a:ea typeface="Cambria Math" panose="02040503050406030204" pitchFamily="18" charset="0"/>
                        </a:rPr>
                        <m:t>𝜇</m:t>
                      </m:r>
                    </m:oMath>
                  </a14:m>
                  <a:r>
                    <a:rPr lang="en-US" altLang="ko-KR" sz="1600" dirty="0">
                      <a:solidFill>
                        <a:prstClr val="black"/>
                      </a:solidFill>
                      <a:latin typeface="Cambria Math" panose="02040503050406030204" pitchFamily="18" charset="0"/>
                      <a:ea typeface="Cambria Math" panose="02040503050406030204" pitchFamily="18" charset="0"/>
                    </a:rPr>
                    <a:t>)</a:t>
                  </a:r>
                </a:p>
                <a:p>
                  <a:pPr marL="749300" lvl="1" indent="-357188" defTabSz="914400" latinLnBrk="1">
                    <a:spcBef>
                      <a:spcPts val="500"/>
                    </a:spcBef>
                    <a:spcAft>
                      <a:spcPts val="500"/>
                    </a:spcAft>
                    <a:defRPr/>
                  </a:pPr>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m:t>
                          </m:r>
                        </m:num>
                        <m:den>
                          <m:r>
                            <a:rPr lang="en-US" altLang="ko-KR">
                              <a:solidFill>
                                <a:prstClr val="black"/>
                              </a:solidFill>
                              <a:latin typeface="Cambria Math" panose="02040503050406030204" pitchFamily="18" charset="0"/>
                              <a:ea typeface="Cambria Math" panose="02040503050406030204" pitchFamily="18" charset="0"/>
                            </a:rPr>
                            <m:t>𝑑</m:t>
                          </m:r>
                          <m:r>
                            <a:rPr lang="ko-KR" altLang="en-US">
                              <a:solidFill>
                                <a:prstClr val="black"/>
                              </a:solidFill>
                              <a:latin typeface="Cambria Math" panose="02040503050406030204" pitchFamily="18" charset="0"/>
                              <a:ea typeface="Cambria Math" panose="02040503050406030204" pitchFamily="18" charset="0"/>
                            </a:rPr>
                            <m:t>𝜇</m:t>
                          </m:r>
                        </m:den>
                      </m:f>
                    </m:oMath>
                  </a14:m>
                  <a:r>
                    <a:rPr lang="en-US" altLang="ko-KR" dirty="0">
                      <a:solidFill>
                        <a:prstClr val="black"/>
                      </a:solidFill>
                      <a:latin typeface="Cambria Math" panose="02040503050406030204" pitchFamily="18" charset="0"/>
                      <a:ea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(10 +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ko-KR" altLang="en-US" sz="1600">
                              <a:solidFill>
                                <a:prstClr val="black"/>
                              </a:solidFill>
                              <a:latin typeface="Cambria Math" panose="02040503050406030204" pitchFamily="18" charset="0"/>
                              <a:ea typeface="Cambria Math" panose="02040503050406030204" pitchFamily="18" charset="0"/>
                            </a:rPr>
                            <m:t>𝜇</m:t>
                          </m:r>
                        </m:e>
                        <m:sup>
                          <m:r>
                            <a:rPr lang="en-US" altLang="ko-KR" sz="1600">
                              <a:solidFill>
                                <a:prstClr val="black"/>
                              </a:solidFill>
                              <a:latin typeface="Cambria Math" panose="02040503050406030204" pitchFamily="18" charset="0"/>
                              <a:ea typeface="Cambria Math" panose="02040503050406030204" pitchFamily="18" charset="0"/>
                            </a:rPr>
                            <m:t>2</m:t>
                          </m:r>
                        </m:sup>
                      </m:sSup>
                    </m:oMath>
                  </a14:m>
                  <a:r>
                    <a:rPr lang="en-US" altLang="ko-KR" sz="1600" dirty="0">
                      <a:solidFill>
                        <a:prstClr val="black"/>
                      </a:solidFill>
                      <a:latin typeface="Cambria Math" panose="02040503050406030204" pitchFamily="18" charset="0"/>
                      <a:ea typeface="Cambria Math" panose="02040503050406030204" pitchFamily="18" charset="0"/>
                    </a:rPr>
                    <a:t>) = 2</a:t>
                  </a:r>
                  <a14:m>
                    <m:oMath xmlns:m="http://schemas.openxmlformats.org/officeDocument/2006/math">
                      <m:r>
                        <a:rPr lang="ko-KR" altLang="en-US" sz="1600">
                          <a:solidFill>
                            <a:prstClr val="black"/>
                          </a:solidFill>
                          <a:latin typeface="Cambria Math" panose="02040503050406030204" pitchFamily="18" charset="0"/>
                          <a:ea typeface="Cambria Math" panose="02040503050406030204" pitchFamily="18" charset="0"/>
                        </a:rPr>
                        <m:t>𝜇</m:t>
                      </m:r>
                    </m:oMath>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5523ED92-189F-4395-83F7-E36B71D24159}"/>
                    </a:ext>
                  </a:extLst>
                </p:cNvPr>
                <p:cNvSpPr>
                  <a:spLocks noRot="1" noChangeAspect="1" noMove="1" noResize="1" noEditPoints="1" noAdjustHandles="1" noChangeArrowheads="1" noChangeShapeType="1" noTextEdit="1"/>
                </p:cNvSpPr>
                <p:nvPr/>
              </p:nvSpPr>
              <p:spPr>
                <a:xfrm>
                  <a:off x="1853876" y="2261255"/>
                  <a:ext cx="2571820" cy="1080120"/>
                </a:xfrm>
                <a:prstGeom prst="rect">
                  <a:avLst/>
                </a:prstGeom>
                <a:blipFill>
                  <a:blip r:embed="rId5"/>
                  <a:stretch>
                    <a:fillRect b="-565"/>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2A06258A-2959-4160-8B90-468090883F78}"/>
                    </a:ext>
                  </a:extLst>
                </p:cNvPr>
                <p:cNvSpPr/>
                <p:nvPr/>
              </p:nvSpPr>
              <p:spPr>
                <a:xfrm>
                  <a:off x="1853876" y="3450981"/>
                  <a:ext cx="2571820" cy="10801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500"/>
                    </a:spcBef>
                    <a:spcAft>
                      <a:spcPts val="500"/>
                    </a:spcAft>
                    <a:defRPr/>
                  </a:pPr>
                  <a14:m>
                    <m:oMathPara xmlns:m="http://schemas.openxmlformats.org/officeDocument/2006/math">
                      <m:oMathParaPr>
                        <m:jc m:val="left"/>
                      </m:oMathParaPr>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m:t>
                            </m:r>
                            <m:r>
                              <a:rPr lang="ko-KR" altLang="en-US" sz="1600">
                                <a:solidFill>
                                  <a:prstClr val="black"/>
                                </a:solidFill>
                                <a:latin typeface="Cambria Math" panose="02040503050406030204" pitchFamily="18" charset="0"/>
                                <a:ea typeface="Cambria Math" panose="02040503050406030204" pitchFamily="18" charset="0"/>
                              </a:rPr>
                              <m:t>𝜇</m:t>
                            </m:r>
                          </m:num>
                          <m:den>
                            <m:r>
                              <a:rPr lang="en-US" altLang="ko-KR" sz="1600">
                                <a:solidFill>
                                  <a:prstClr val="black"/>
                                </a:solidFill>
                                <a:latin typeface="Cambria Math" panose="02040503050406030204" pitchFamily="18" charset="0"/>
                                <a:ea typeface="Cambria Math" panose="02040503050406030204" pitchFamily="18" charset="0"/>
                              </a:rPr>
                              <m:t>𝑑𝑥</m:t>
                            </m:r>
                          </m:den>
                        </m:f>
                        <m:r>
                          <a:rPr lang="en-US" altLang="ko-KR" sz="1600">
                            <a:solidFill>
                              <a:prstClr val="black"/>
                            </a:solidFill>
                            <a:latin typeface="Cambria Math" panose="02040503050406030204" pitchFamily="18" charset="0"/>
                            <a:ea typeface="Cambria Math" panose="02040503050406030204" pitchFamily="18" charset="0"/>
                          </a:rPr>
                          <m:t>=</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m:t>
                            </m:r>
                          </m:num>
                          <m:den>
                            <m:r>
                              <a:rPr lang="en-US" altLang="ko-KR" sz="1600">
                                <a:solidFill>
                                  <a:prstClr val="black"/>
                                </a:solidFill>
                                <a:latin typeface="Cambria Math" panose="02040503050406030204" pitchFamily="18" charset="0"/>
                                <a:ea typeface="Cambria Math" panose="02040503050406030204" pitchFamily="18" charset="0"/>
                              </a:rPr>
                              <m:t>𝑑𝑥</m:t>
                            </m:r>
                          </m:den>
                        </m:f>
                        <m:r>
                          <a:rPr lang="en-US" altLang="ko-KR" sz="1600">
                            <a:solidFill>
                              <a:prstClr val="black"/>
                            </a:solidFill>
                            <a:latin typeface="Cambria Math" panose="02040503050406030204" pitchFamily="18" charset="0"/>
                            <a:ea typeface="Cambria Math" panose="02040503050406030204" pitchFamily="18" charset="0"/>
                          </a:rPr>
                          <m:t> </m:t>
                        </m:r>
                        <m:r>
                          <a:rPr lang="en-US" altLang="ko-KR" sz="1600">
                            <a:solidFill>
                              <a:prstClr val="black"/>
                            </a:solidFill>
                            <a:latin typeface="Cambria Math" panose="02040503050406030204" pitchFamily="18" charset="0"/>
                            <a:ea typeface="Cambria Math" panose="02040503050406030204" pitchFamily="18" charset="0"/>
                          </a:rPr>
                          <m:t>𝑔</m:t>
                        </m:r>
                        <m:r>
                          <a:rPr lang="en-US" altLang="ko-KR" sz="1600">
                            <a:solidFill>
                              <a:prstClr val="black"/>
                            </a:solidFill>
                            <a:latin typeface="Cambria Math" panose="02040503050406030204" pitchFamily="18" charset="0"/>
                            <a:ea typeface="Cambria Math" panose="02040503050406030204" pitchFamily="18" charset="0"/>
                          </a:rPr>
                          <m:t>(</m:t>
                        </m:r>
                        <m:r>
                          <a:rPr lang="en-US" altLang="ko-KR" sz="1600">
                            <a:solidFill>
                              <a:prstClr val="black"/>
                            </a:solidFill>
                            <a:latin typeface="Cambria Math" panose="02040503050406030204" pitchFamily="18" charset="0"/>
                            <a:ea typeface="Cambria Math" panose="02040503050406030204" pitchFamily="18" charset="0"/>
                          </a:rPr>
                          <m:t>𝑥</m:t>
                        </m:r>
                        <m:r>
                          <a:rPr lang="en-US" altLang="ko-KR" sz="1600">
                            <a:solidFill>
                              <a:prstClr val="black"/>
                            </a:solidFill>
                            <a:latin typeface="Cambria Math" panose="02040503050406030204" pitchFamily="18" charset="0"/>
                            <a:ea typeface="Cambria Math" panose="02040503050406030204" pitchFamily="18" charset="0"/>
                          </a:rPr>
                          <m:t>)</m:t>
                        </m:r>
                      </m:oMath>
                    </m:oMathPara>
                  </a14:m>
                  <a:endParaRPr lang="en-US" altLang="ko-KR" sz="1600" dirty="0">
                    <a:solidFill>
                      <a:prstClr val="black"/>
                    </a:solidFill>
                    <a:latin typeface="Cambria Math" panose="02040503050406030204" pitchFamily="18" charset="0"/>
                    <a:ea typeface="Cambria Math" panose="02040503050406030204" pitchFamily="18" charset="0"/>
                  </a:endParaRPr>
                </a:p>
                <a:p>
                  <a:pPr marL="484188" lvl="1" defTabSz="914400" latinLnBrk="1">
                    <a:spcBef>
                      <a:spcPts val="500"/>
                    </a:spcBef>
                    <a:spcAft>
                      <a:spcPts val="500"/>
                    </a:spcAft>
                    <a:defRPr/>
                  </a:pPr>
                  <a:r>
                    <a:rPr lang="en-US" altLang="ko-KR" sz="16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r>
                        <a:rPr lang="en-US" altLang="ko-KR">
                          <a:solidFill>
                            <a:prstClr val="black"/>
                          </a:solidFill>
                          <a:latin typeface="Cambria Math" panose="02040503050406030204" pitchFamily="18" charset="0"/>
                          <a:ea typeface="Cambria Math" panose="02040503050406030204" pitchFamily="18" charset="0"/>
                        </a:rPr>
                        <m:t> </m:t>
                      </m:r>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m:t>
                          </m:r>
                        </m:num>
                        <m:den>
                          <m:r>
                            <a:rPr lang="en-US" altLang="ko-KR">
                              <a:solidFill>
                                <a:prstClr val="black"/>
                              </a:solidFill>
                              <a:latin typeface="Cambria Math" panose="02040503050406030204" pitchFamily="18" charset="0"/>
                              <a:ea typeface="Cambria Math" panose="02040503050406030204" pitchFamily="18" charset="0"/>
                            </a:rPr>
                            <m:t>𝑑𝑥</m:t>
                          </m:r>
                        </m:den>
                      </m:f>
                      <m:d>
                        <m:dPr>
                          <m:ctrlPr>
                            <a:rPr lang="en-US" altLang="ko-KR" i="1">
                              <a:solidFill>
                                <a:prstClr val="black"/>
                              </a:solidFill>
                              <a:latin typeface="Cambria Math" panose="02040503050406030204" pitchFamily="18" charset="0"/>
                              <a:ea typeface="Cambria Math" panose="02040503050406030204" pitchFamily="18" charset="0"/>
                            </a:rPr>
                          </m:ctrlPr>
                        </m:dPr>
                        <m:e>
                          <m:r>
                            <a:rPr lang="en-US" altLang="ko-KR">
                              <a:solidFill>
                                <a:prstClr val="black"/>
                              </a:solidFill>
                              <a:latin typeface="Cambria Math" panose="02040503050406030204" pitchFamily="18" charset="0"/>
                              <a:ea typeface="Cambria Math" panose="02040503050406030204" pitchFamily="18" charset="0"/>
                            </a:rPr>
                            <m:t>3+</m:t>
                          </m:r>
                          <m:r>
                            <a:rPr lang="en-US" altLang="ko-KR">
                              <a:solidFill>
                                <a:prstClr val="black"/>
                              </a:solidFill>
                              <a:latin typeface="Cambria Math" panose="02040503050406030204" pitchFamily="18" charset="0"/>
                              <a:ea typeface="Cambria Math" panose="02040503050406030204" pitchFamily="18" charset="0"/>
                            </a:rPr>
                            <m:t>𝑥</m:t>
                          </m:r>
                        </m:e>
                      </m:d>
                      <m:r>
                        <a:rPr lang="en-US" altLang="ko-KR">
                          <a:solidFill>
                            <a:prstClr val="black"/>
                          </a:solidFill>
                          <a:latin typeface="Cambria Math" panose="02040503050406030204" pitchFamily="18" charset="0"/>
                          <a:ea typeface="Cambria Math" panose="02040503050406030204" pitchFamily="18" charset="0"/>
                        </a:rPr>
                        <m:t>=1</m:t>
                      </m:r>
                    </m:oMath>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17" name="직사각형 16">
                  <a:extLst>
                    <a:ext uri="{FF2B5EF4-FFF2-40B4-BE49-F238E27FC236}">
                      <a16:creationId xmlns:a16="http://schemas.microsoft.com/office/drawing/2014/main" id="{2A06258A-2959-4160-8B90-468090883F78}"/>
                    </a:ext>
                  </a:extLst>
                </p:cNvPr>
                <p:cNvSpPr>
                  <a:spLocks noRot="1" noChangeAspect="1" noMove="1" noResize="1" noEditPoints="1" noAdjustHandles="1" noChangeArrowheads="1" noChangeShapeType="1" noTextEdit="1"/>
                </p:cNvSpPr>
                <p:nvPr/>
              </p:nvSpPr>
              <p:spPr>
                <a:xfrm>
                  <a:off x="1853876" y="3450981"/>
                  <a:ext cx="2571820" cy="1080120"/>
                </a:xfrm>
                <a:prstGeom prst="rect">
                  <a:avLst/>
                </a:prstGeom>
                <a:blipFill>
                  <a:blip r:embed="rId6"/>
                  <a:stretch>
                    <a:fillRect b="-1130"/>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23569164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54ABA862-E46E-4BB7-8EAE-39D9B1EB6872}"/>
              </a:ext>
            </a:extLst>
          </p:cNvPr>
          <p:cNvSpPr/>
          <p:nvPr/>
        </p:nvSpPr>
        <p:spPr>
          <a:xfrm>
            <a:off x="3311892" y="2465622"/>
            <a:ext cx="2652028" cy="531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D8BF98C4-B566-4812-B5F0-560CFBA969E7}"/>
                  </a:ext>
                </a:extLst>
              </p:cNvPr>
              <p:cNvSpPr/>
              <p:nvPr/>
            </p:nvSpPr>
            <p:spPr>
              <a:xfrm>
                <a:off x="630932" y="1726292"/>
                <a:ext cx="7992887" cy="822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summary, it is as follows.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two differentiable functions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𝑢</m:t>
                        </m:r>
                      </m:e>
                    </m:d>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𝑢</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𝑔</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derivative of the composite function</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𝑔</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as follows. </a:t>
                </a: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0932" y="1726292"/>
                <a:ext cx="7992887" cy="822643"/>
              </a:xfrm>
              <a:prstGeom prst="rect">
                <a:avLst/>
              </a:prstGeom>
              <a:blipFill>
                <a:blip r:embed="rId3"/>
                <a:stretch>
                  <a:fillRect/>
                </a:stretch>
              </a:blipFill>
              <a:ln>
                <a:noFill/>
              </a:ln>
            </p:spPr>
            <p:txBody>
              <a:bodyPr/>
              <a:lstStyle/>
              <a:p>
                <a:r>
                  <a:rPr lang="en-US">
                    <a:noFill/>
                  </a:rPr>
                  <a:t> </a:t>
                </a:r>
              </a:p>
            </p:txBody>
          </p:sp>
        </mc:Fallback>
      </mc:AlternateContent>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3" name="TextBox 2"/>
              <p:cNvSpPr txBox="1"/>
              <p:nvPr/>
            </p:nvSpPr>
            <p:spPr>
              <a:xfrm>
                <a:off x="3371550" y="2564904"/>
                <a:ext cx="2511650" cy="3093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𝑔</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e>
                              </m:d>
                            </m:e>
                          </m:d>
                        </m:e>
                        <m:sup>
                          <m:r>
                            <a:rPr lang="en-US" altLang="ko-KR" sz="1600" i="1">
                              <a:solidFill>
                                <a:prstClr val="black"/>
                              </a:solidFill>
                              <a:latin typeface="Cambria Math" panose="02040503050406030204" pitchFamily="18" charset="0"/>
                            </a:rPr>
                            <m:t>′</m:t>
                          </m:r>
                        </m:sup>
                      </m:sSup>
                      <m:r>
                        <a:rPr lang="en-US" sz="1600" b="0" i="1" smtClean="0">
                          <a:latin typeface="Cambria Math" panose="02040503050406030204" pitchFamily="18" charset="0"/>
                        </a:rPr>
                        <m:t>=</m:t>
                      </m:r>
                      <m:sSup>
                        <m:sSupPr>
                          <m:ctrlPr>
                            <a:rPr lang="en-US" altLang="ko-KR" sz="1600" b="0" i="1" smtClean="0">
                              <a:solidFill>
                                <a:prstClr val="black"/>
                              </a:solidFill>
                              <a:latin typeface="Cambria Math" panose="02040503050406030204" pitchFamily="18" charset="0"/>
                            </a:rPr>
                          </m:ctrlPr>
                        </m:sSupPr>
                        <m:e>
                          <m:r>
                            <a:rPr lang="en-US" sz="1600" b="0" i="1" smtClean="0">
                              <a:latin typeface="Cambria Math" panose="02040503050406030204" pitchFamily="18" charset="0"/>
                            </a:rPr>
                            <m:t>𝑓</m:t>
                          </m:r>
                        </m:e>
                        <m:sup>
                          <m:r>
                            <a:rPr lang="en-US" altLang="ko-KR" sz="1600" b="0" i="1" smtClean="0">
                              <a:solidFill>
                                <a:prstClr val="black"/>
                              </a:solidFill>
                              <a:latin typeface="Cambria Math" panose="02040503050406030204" pitchFamily="18" charset="0"/>
                            </a:rPr>
                            <m:t>′</m:t>
                          </m:r>
                        </m:sup>
                      </m:sSup>
                      <m:d>
                        <m:dPr>
                          <m:ctrlPr>
                            <a:rPr lang="en-US" altLang="ko-KR" sz="1600" b="0" i="1" smtClean="0">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𝑔</m:t>
                          </m:r>
                          <m:d>
                            <m:dPr>
                              <m:ctrlPr>
                                <a:rPr lang="en-US" altLang="ko-KR" sz="1600" b="0" i="1" smtClean="0">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e>
                          </m:d>
                        </m:e>
                      </m:d>
                      <m:sSup>
                        <m:sSupPr>
                          <m:ctrlPr>
                            <a:rPr lang="en-US" altLang="ko-KR" sz="1600" b="0" i="1" smtClean="0">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𝑔</m:t>
                          </m:r>
                        </m:e>
                        <m:sup>
                          <m:r>
                            <a:rPr lang="en-US" altLang="ko-KR" sz="1600" b="0" i="1" smtClean="0">
                              <a:solidFill>
                                <a:prstClr val="black"/>
                              </a:solidFill>
                              <a:latin typeface="Cambria Math" panose="02040503050406030204" pitchFamily="18" charset="0"/>
                            </a:rPr>
                            <m:t>′</m:t>
                          </m:r>
                        </m:sup>
                      </m:sSup>
                      <m:d>
                        <m:dPr>
                          <m:ctrlPr>
                            <a:rPr lang="en-US" altLang="ko-KR" sz="1600" b="0" i="1" smtClean="0">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e>
                      </m:d>
                    </m:oMath>
                  </m:oMathPara>
                </a14:m>
                <a:endParaRPr lang="en-US" sz="1600" dirty="0"/>
              </a:p>
            </p:txBody>
          </p:sp>
        </mc:Choice>
        <mc:Fallback xmlns="">
          <p:sp>
            <p:nvSpPr>
              <p:cNvPr id="3" name="TextBox 2"/>
              <p:cNvSpPr txBox="1">
                <a:spLocks noRot="1" noChangeAspect="1" noMove="1" noResize="1" noEditPoints="1" noAdjustHandles="1" noChangeArrowheads="1" noChangeShapeType="1" noTextEdit="1"/>
              </p:cNvSpPr>
              <p:nvPr/>
            </p:nvSpPr>
            <p:spPr>
              <a:xfrm>
                <a:off x="3371550" y="2564904"/>
                <a:ext cx="2511650" cy="309380"/>
              </a:xfrm>
              <a:prstGeom prst="rect">
                <a:avLst/>
              </a:prstGeom>
              <a:blipFill>
                <a:blip r:embed="rId4"/>
                <a:stretch>
                  <a:fillRect b="-21569"/>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xmlns="" id="{708CE2E3-150C-4F94-ACEE-93455662ACA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Derivatives of Composite Functions</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9383679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xmlns="" id="{D8BF98C4-B566-4812-B5F0-560CFBA969E7}"/>
                  </a:ext>
                </a:extLst>
              </p:cNvPr>
              <p:cNvSpPr/>
              <p:nvPr/>
            </p:nvSpPr>
            <p:spPr>
              <a:xfrm>
                <a:off x="599457" y="1718429"/>
                <a:ext cx="8632825" cy="147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(a) f</a:t>
                </a:r>
                <a14:m>
                  <m:oMath xmlns:m="http://schemas.openxmlformats.org/officeDocument/2006/math">
                    <m:d>
                      <m:d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sup>
                    </m:sSup>
                  </m:oMath>
                </a14:m>
                <a:endParaRPr lang="en-US" altLang="ko-KR" sz="1300"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lvl="0" defTabSz="914400" latinLnBrk="1"/>
                <a:r>
                  <a:rPr lang="en-US" altLang="ko-KR" sz="1300" dirty="0">
                    <a:solidFill>
                      <a:prstClr val="black"/>
                    </a:solidFill>
                  </a:rPr>
                  <a:t>If </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2</m:t>
                            </m:r>
                          </m:sup>
                        </m:sSup>
                        <m:r>
                          <a:rPr lang="en-US" altLang="ko-KR" sz="1300" i="1">
                            <a:solidFill>
                              <a:prstClr val="black"/>
                            </a:solidFill>
                            <a:latin typeface="Cambria Math" panose="02040503050406030204" pitchFamily="18" charset="0"/>
                            <a:ea typeface="Cambria Math" panose="02040503050406030204" pitchFamily="18" charset="0"/>
                          </a:rPr>
                          <m:t>+2)</m:t>
                        </m:r>
                      </m:e>
                      <m:sup>
                        <m:r>
                          <a:rPr lang="en-US" altLang="ko-KR" sz="1300" i="1">
                            <a:solidFill>
                              <a:prstClr val="black"/>
                            </a:solidFill>
                            <a:latin typeface="Cambria Math" panose="02040503050406030204" pitchFamily="18" charset="0"/>
                            <a:ea typeface="Cambria Math" panose="02040503050406030204" pitchFamily="18" charset="0"/>
                          </a:rPr>
                          <m:t>2</m:t>
                        </m:r>
                      </m:sup>
                    </m:sSup>
                  </m:oMath>
                </a14:m>
                <a:r>
                  <a:rPr lang="en-US" altLang="ko-KR" sz="1300" dirty="0">
                    <a:solidFill>
                      <a:prstClr val="black"/>
                    </a:solidFill>
                    <a:latin typeface="Cambria Math" panose="02040503050406030204" pitchFamily="18" charset="0"/>
                  </a:rPr>
                  <a:t>, then</a:t>
                </a:r>
                <a:r>
                  <a:rPr lang="en-US" altLang="ko-KR" sz="1300" dirty="0">
                    <a:solidFill>
                      <a:prstClr val="black"/>
                    </a:solidFill>
                    <a:latin typeface="Cambria Math" panose="02040503050406030204" pitchFamily="18" charset="0"/>
                    <a:ea typeface="Cambria Math" panose="02040503050406030204" pitchFamily="18" charset="0"/>
                  </a:rPr>
                  <a:t> f(</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ko-KR" altLang="en-US" sz="1300" i="1">
                            <a:solidFill>
                              <a:prstClr val="black"/>
                            </a:solidFill>
                            <a:latin typeface="Cambria Math" panose="02040503050406030204" pitchFamily="18" charset="0"/>
                          </a:rPr>
                          <m:t>𝜇</m:t>
                        </m:r>
                      </m:e>
                      <m:sup>
                        <m:r>
                          <a:rPr lang="en-US" altLang="ko-KR" sz="1300" i="1">
                            <a:solidFill>
                              <a:prstClr val="black"/>
                            </a:solidFill>
                            <a:latin typeface="Cambria Math" panose="02040503050406030204" pitchFamily="18" charset="0"/>
                            <a:ea typeface="Cambria Math" panose="02040503050406030204" pitchFamily="18" charset="0"/>
                          </a:rPr>
                          <m:t>3</m:t>
                        </m:r>
                      </m:sup>
                    </m:sSup>
                  </m:oMath>
                </a14:m>
                <a:r>
                  <a:rPr lang="en-US" altLang="ko-KR" sz="1300" dirty="0">
                    <a:solidFill>
                      <a:prstClr val="black"/>
                    </a:solidFill>
                    <a:latin typeface="Cambria Math" panose="02040503050406030204" pitchFamily="18" charset="0"/>
                    <a:ea typeface="Cambria Math" panose="02040503050406030204" pitchFamily="18" charset="0"/>
                  </a:rPr>
                  <a:t>,</a:t>
                </a:r>
              </a:p>
              <a:p>
                <a:pPr lvl="0" defTabSz="914400" latinLnBrk="1"/>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𝑢</m:t>
                        </m:r>
                      </m:e>
                      <m:sup>
                        <m:r>
                          <a:rPr lang="en-US" altLang="ko-KR" sz="1300" i="1">
                            <a:solidFill>
                              <a:prstClr val="black"/>
                            </a:solidFill>
                            <a:latin typeface="Cambria Math" panose="02040503050406030204" pitchFamily="18" charset="0"/>
                            <a:ea typeface="Cambria Math" panose="02040503050406030204" pitchFamily="18" charset="0"/>
                          </a:rPr>
                          <m:t>′</m:t>
                        </m:r>
                      </m:sup>
                    </m:sSup>
                    <m:r>
                      <a:rPr lang="en-US" altLang="ko-KR" sz="1300" i="1">
                        <a:solidFill>
                          <a:prstClr val="black"/>
                        </a:solidFill>
                        <a:latin typeface="Cambria Math" panose="02040503050406030204" pitchFamily="18" charset="0"/>
                        <a:ea typeface="Cambria Math" panose="02040503050406030204" pitchFamily="18" charset="0"/>
                      </a:rPr>
                      <m:t>=2</m:t>
                    </m:r>
                    <m:r>
                      <a:rPr lang="en-US" altLang="ko-KR" sz="1300" i="1">
                        <a:solidFill>
                          <a:prstClr val="black"/>
                        </a:solidFill>
                        <a:latin typeface="Cambria Math" panose="02040503050406030204" pitchFamily="18" charset="0"/>
                        <a:ea typeface="Cambria Math" panose="02040503050406030204" pitchFamily="18" charset="0"/>
                      </a:rPr>
                      <m:t>𝑥</m:t>
                    </m:r>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b="0" i="1" smtClean="0">
                        <a:solidFill>
                          <a:prstClr val="black"/>
                        </a:solidFill>
                        <a:latin typeface="Cambria Math" panose="02040503050406030204" pitchFamily="18" charset="0"/>
                        <a:ea typeface="Cambria Math" panose="02040503050406030204" pitchFamily="18" charset="0"/>
                      </a:rPr>
                      <m:t>𝑎𝑛𝑑</m:t>
                    </m:r>
                    <m:r>
                      <a:rPr lang="en-US" altLang="ko-KR" sz="1300" b="0" i="1" smtClean="0">
                        <a:solidFill>
                          <a:prstClr val="black"/>
                        </a:solidFill>
                        <a:latin typeface="Cambria Math" panose="02040503050406030204" pitchFamily="18" charset="0"/>
                        <a:ea typeface="Cambria Math" panose="02040503050406030204" pitchFamily="18" charset="0"/>
                      </a:rPr>
                      <m:t>  </m:t>
                    </m:r>
                    <m:r>
                      <a:rPr lang="en-US" altLang="ko-KR" sz="1300" i="1">
                        <a:solidFill>
                          <a:prstClr val="black"/>
                        </a:solidFill>
                        <a:latin typeface="Cambria Math" panose="02040503050406030204" pitchFamily="18" charset="0"/>
                        <a:ea typeface="Cambria Math" panose="02040503050406030204" pitchFamily="18" charset="0"/>
                      </a:rPr>
                      <m:t>𝑓</m:t>
                    </m:r>
                    <m:r>
                      <a:rPr lang="en-US" altLang="ko-KR" sz="1300" i="1">
                        <a:solidFill>
                          <a:prstClr val="black"/>
                        </a:solidFill>
                        <a:latin typeface="Cambria Math" panose="02040503050406030204" pitchFamily="18" charset="0"/>
                        <a:ea typeface="Cambria Math" panose="02040503050406030204" pitchFamily="18" charset="0"/>
                      </a:rPr>
                      <m:t>′(</m:t>
                    </m:r>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Cambria Math" panose="02040503050406030204" pitchFamily="18" charset="0"/>
                    <a:ea typeface="Cambria Math" panose="02040503050406030204" pitchFamily="18" charset="0"/>
                  </a:rPr>
                  <a:t>) = 3</a:t>
                </a:r>
                <a:r>
                  <a:rPr lang="ko-KR" altLang="en-US" sz="1300" dirty="0">
                    <a:solidFill>
                      <a:prstClr val="black"/>
                    </a:solidFill>
                    <a:latin typeface="Cambria Math" panose="02040503050406030204" pitchFamily="18" charset="0"/>
                  </a:rPr>
                  <a:t>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𝑢</m:t>
                        </m:r>
                      </m:e>
                      <m:sup>
                        <m:r>
                          <a:rPr lang="en-US" altLang="ko-KR" sz="1300" i="1">
                            <a:solidFill>
                              <a:prstClr val="black"/>
                            </a:solidFill>
                            <a:latin typeface="Cambria Math" panose="02040503050406030204" pitchFamily="18" charset="0"/>
                            <a:ea typeface="Cambria Math" panose="02040503050406030204" pitchFamily="18" charset="0"/>
                          </a:rPr>
                          <m:t>2</m:t>
                        </m:r>
                      </m:sup>
                    </m:sSup>
                  </m:oMath>
                </a14:m>
                <a:r>
                  <a:rPr lang="en-US" altLang="ko-KR" sz="1300" dirty="0">
                    <a:solidFill>
                      <a:prstClr val="black"/>
                    </a:solidFill>
                    <a:latin typeface="Cambria Math" panose="02040503050406030204" pitchFamily="18" charset="0"/>
                    <a:ea typeface="Cambria Math" panose="02040503050406030204" pitchFamily="18" charset="0"/>
                  </a:rPr>
                  <a:t>.</a:t>
                </a:r>
              </a:p>
              <a:p>
                <a:pPr lvl="0" defTabSz="914400" latinLnBrk="1"/>
                <a:endParaRPr lang="en-US" altLang="ko-KR" sz="1200" dirty="0">
                  <a:solidFill>
                    <a:prstClr val="black"/>
                  </a:solidFill>
                </a:endParaRPr>
              </a:p>
              <a:p>
                <a:pPr marL="182563" lvl="0"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 the derivative of composite functions is as follows.</a:t>
                </a:r>
                <a:endParaRPr lang="en-US" altLang="ko-KR" sz="1300" dirty="0">
                  <a:solidFill>
                    <a:prstClr val="black"/>
                  </a:solidFill>
                  <a:latin typeface="Cambria Math" panose="02040503050406030204" pitchFamily="18" charset="0"/>
                  <a:ea typeface="Cambria Math" panose="02040503050406030204" pitchFamily="18" charset="0"/>
                </a:endParaRPr>
              </a:p>
            </p:txBody>
          </p:sp>
        </mc:Choice>
        <mc:Fallback xmlns="">
          <p:sp>
            <p:nvSpPr>
              <p:cNvPr id="12" name="직사각형 11">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599457" y="1718429"/>
                <a:ext cx="8632825" cy="1479105"/>
              </a:xfrm>
              <a:prstGeom prst="rect">
                <a:avLst/>
              </a:prstGeom>
              <a:blipFill rotWithShape="0">
                <a:blip r:embed="rId3"/>
                <a:stretch>
                  <a:fillRect l="-141"/>
                </a:stretch>
              </a:blipFill>
              <a:ln>
                <a:noFill/>
              </a:ln>
            </p:spPr>
            <p:txBody>
              <a:bodyPr/>
              <a:lstStyle/>
              <a:p>
                <a:r>
                  <a:rPr lang="ko-KR" altLang="en-US">
                    <a:noFill/>
                  </a:rPr>
                  <a:t> </a:t>
                </a:r>
              </a:p>
            </p:txBody>
          </p:sp>
        </mc:Fallback>
      </mc:AlternateContent>
      <p:pic>
        <p:nvPicPr>
          <p:cNvPr id="2" name="그림 1"/>
          <p:cNvPicPr>
            <a:picLocks noChangeAspect="1"/>
          </p:cNvPicPr>
          <p:nvPr/>
        </p:nvPicPr>
        <p:blipFill rotWithShape="1">
          <a:blip r:embed="rId4"/>
          <a:srcRect r="26615"/>
          <a:stretch/>
        </p:blipFill>
        <p:spPr>
          <a:xfrm>
            <a:off x="611091" y="3789040"/>
            <a:ext cx="8804817" cy="1944216"/>
          </a:xfrm>
          <a:prstGeom prst="rect">
            <a:avLst/>
          </a:prstGeom>
          <a:ln>
            <a:solidFill>
              <a:schemeClr val="bg1">
                <a:lumMod val="95000"/>
              </a:schemeClr>
            </a:solidFill>
          </a:ln>
        </p:spPr>
      </p:pic>
      <p:grpSp>
        <p:nvGrpSpPr>
          <p:cNvPr id="15" name="그룹 1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3" name="직사각형 12">
            <a:extLst>
              <a:ext uri="{FF2B5EF4-FFF2-40B4-BE49-F238E27FC236}">
                <a16:creationId xmlns:a16="http://schemas.microsoft.com/office/drawing/2014/main" xmlns="" id="{C754A7BA-3CBE-42E8-8424-311AC04E1A4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differential of the function.</a:t>
            </a:r>
            <a:endParaRPr kumimoji="1" lang="ko-KR" altLang="en-US" sz="1400" dirty="0">
              <a:solidFill>
                <a:schemeClr val="tx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BCAD65E2-E87B-434A-A52E-7B0C424EDAFE}"/>
                  </a:ext>
                </a:extLst>
              </p:cNvPr>
              <p:cNvSpPr/>
              <p:nvPr/>
            </p:nvSpPr>
            <p:spPr>
              <a:xfrm>
                <a:off x="784044" y="3210442"/>
                <a:ext cx="4455400" cy="4096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latinLnBrk="1">
                  <a:spcAft>
                    <a:spcPts val="800"/>
                  </a:spcAft>
                </a:pP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oMath>
                </a14:m>
                <a:r>
                  <a:rPr lang="en-US" altLang="ko-KR" sz="14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ko-KR" altLang="en-US" sz="1400" i="1">
                        <a:solidFill>
                          <a:prstClr val="black"/>
                        </a:solidFill>
                        <a:latin typeface="Cambria Math" panose="02040503050406030204" pitchFamily="18" charset="0"/>
                      </a:rPr>
                      <m:t>𝜇</m:t>
                    </m:r>
                  </m:oMath>
                </a14:m>
                <a:r>
                  <a:rPr lang="en-US" altLang="ko-KR" sz="14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ko-KR" altLang="en-US" sz="1400" i="1">
                        <a:solidFill>
                          <a:prstClr val="black"/>
                        </a:solidFill>
                        <a:latin typeface="Cambria Math" panose="02040503050406030204" pitchFamily="18" charset="0"/>
                      </a:rPr>
                      <m:t>𝜇</m:t>
                    </m:r>
                  </m:oMath>
                </a14:m>
                <a:r>
                  <a:rPr lang="en-US" altLang="ko-KR" sz="14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𝑢</m:t>
                        </m:r>
                      </m:e>
                      <m:sup>
                        <m:r>
                          <a:rPr lang="en-US" altLang="ko-KR" sz="1400" i="1">
                            <a:solidFill>
                              <a:prstClr val="black"/>
                            </a:solidFill>
                            <a:latin typeface="Cambria Math" panose="02040503050406030204" pitchFamily="18" charset="0"/>
                            <a:ea typeface="Cambria Math" panose="02040503050406030204" pitchFamily="18" charset="0"/>
                          </a:rPr>
                          <m:t>′</m:t>
                        </m:r>
                      </m:sup>
                    </m:sSup>
                  </m:oMath>
                </a14:m>
                <a:r>
                  <a:rPr lang="en-US" altLang="ko-KR" sz="1400" dirty="0">
                    <a:solidFill>
                      <a:prstClr val="black"/>
                    </a:solidFill>
                    <a:latin typeface="Cambria Math" panose="02040503050406030204" pitchFamily="18" charset="0"/>
                    <a:ea typeface="Cambria Math" panose="02040503050406030204" pitchFamily="18" charset="0"/>
                  </a:rPr>
                  <a:t> = 3</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𝑢</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 ∙</m:t>
                    </m:r>
                  </m:oMath>
                </a14:m>
                <a:r>
                  <a:rPr lang="en-US" altLang="ko-KR" sz="1400" dirty="0">
                    <a:solidFill>
                      <a:prstClr val="black"/>
                    </a:solidFill>
                    <a:latin typeface="Cambria Math" panose="02040503050406030204" pitchFamily="18" charset="0"/>
                    <a:ea typeface="Cambria Math" panose="02040503050406030204" pitchFamily="18" charset="0"/>
                  </a:rPr>
                  <a:t> (2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𝑥</m:t>
                    </m:r>
                  </m:oMath>
                </a14:m>
                <a:r>
                  <a:rPr lang="en-US" altLang="ko-KR" sz="1400" dirty="0">
                    <a:solidFill>
                      <a:prstClr val="black"/>
                    </a:solidFill>
                    <a:latin typeface="Cambria Math" panose="02040503050406030204" pitchFamily="18" charset="0"/>
                    <a:ea typeface="Cambria Math" panose="02040503050406030204" pitchFamily="18" charset="0"/>
                  </a:rPr>
                  <a:t>) = 6</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𝑥</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+2)</m:t>
                        </m:r>
                      </m:e>
                      <m:sup>
                        <m:r>
                          <a:rPr lang="en-US" altLang="ko-KR" sz="1400" i="1">
                            <a:solidFill>
                              <a:prstClr val="black"/>
                            </a:solidFill>
                            <a:latin typeface="Cambria Math" panose="02040503050406030204" pitchFamily="18" charset="0"/>
                            <a:ea typeface="Cambria Math" panose="02040503050406030204" pitchFamily="18" charset="0"/>
                          </a:rPr>
                          <m:t>2</m:t>
                        </m:r>
                      </m:sup>
                    </m:sSup>
                  </m:oMath>
                </a14:m>
                <a:endParaRPr lang="en-US" altLang="ko-KR" sz="1400" dirty="0">
                  <a:solidFill>
                    <a:prstClr val="black"/>
                  </a:solidFill>
                  <a:latin typeface="Cambria Math" panose="02040503050406030204" pitchFamily="18" charset="0"/>
                  <a:ea typeface="Cambria Math" panose="02040503050406030204" pitchFamily="18" charset="0"/>
                </a:endParaRPr>
              </a:p>
            </p:txBody>
          </p:sp>
        </mc:Choice>
        <mc:Fallback xmlns="">
          <p:sp>
            <p:nvSpPr>
              <p:cNvPr id="17" name="직사각형 16">
                <a:extLst>
                  <a:ext uri="{FF2B5EF4-FFF2-40B4-BE49-F238E27FC236}">
                    <a16:creationId xmlns:a16="http://schemas.microsoft.com/office/drawing/2014/main" id="{BCAD65E2-E87B-434A-A52E-7B0C424EDAFE}"/>
                  </a:ext>
                </a:extLst>
              </p:cNvPr>
              <p:cNvSpPr>
                <a:spLocks noRot="1" noChangeAspect="1" noMove="1" noResize="1" noEditPoints="1" noAdjustHandles="1" noChangeArrowheads="1" noChangeShapeType="1" noTextEdit="1"/>
              </p:cNvSpPr>
              <p:nvPr/>
            </p:nvSpPr>
            <p:spPr>
              <a:xfrm>
                <a:off x="784044" y="3210442"/>
                <a:ext cx="4455400" cy="409658"/>
              </a:xfrm>
              <a:prstGeom prst="rect">
                <a:avLst/>
              </a:prstGeom>
              <a:blipFill>
                <a:blip r:embed="rId6"/>
                <a:stretch>
                  <a:fillRect b="-1493"/>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9414469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xmlns="" id="{D8BF98C4-B566-4812-B5F0-560CFBA969E7}"/>
                  </a:ext>
                </a:extLst>
              </p:cNvPr>
              <p:cNvSpPr/>
              <p:nvPr/>
            </p:nvSpPr>
            <p:spPr>
              <a:xfrm>
                <a:off x="608180" y="1701825"/>
                <a:ext cx="8632825" cy="1520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(b) </a:t>
                </a:r>
                <a14:m>
                  <m:oMath xmlns:m="http://schemas.openxmlformats.org/officeDocument/2006/math">
                    <m:r>
                      <m:rPr>
                        <m:sty m:val="p"/>
                      </m:rPr>
                      <a:rPr lang="en-US" altLang="ko-KR" sz="1600" b="0" i="0" smtClean="0">
                        <a:solidFill>
                          <a:prstClr val="black">
                            <a:lumMod val="85000"/>
                            <a:lumOff val="15000"/>
                          </a:prstClr>
                        </a:solidFill>
                        <a:latin typeface="Cambria Math" panose="02040503050406030204" pitchFamily="18" charset="0"/>
                        <a:ea typeface="SamsungOne 400" panose="020B0503030303020204" pitchFamily="34" charset="0"/>
                      </a:rPr>
                      <m:t>g</m:t>
                    </m:r>
                    <m:d>
                      <m:d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4</m:t>
                                </m:r>
                              </m:sup>
                            </m:sSup>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+1)</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en>
                    </m:f>
                  </m:oMath>
                </a14:m>
                <a:endParaRPr lang="en-US" altLang="ko-KR" sz="1600" dirty="0">
                  <a:solidFill>
                    <a:prstClr val="black"/>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r>
                  <a:rPr lang="en-US" altLang="ko-KR" sz="1300" dirty="0">
                    <a:solidFill>
                      <a:prstClr val="black"/>
                    </a:solidFill>
                    <a:latin typeface="SamsungOne 400" panose="020B0503030303020204" pitchFamily="34" charset="0"/>
                    <a:ea typeface="SamsungOne 400" panose="020B0503030303020204" pitchFamily="34" charset="0"/>
                  </a:rPr>
                  <a:t>If </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SamsungOne 400" panose="020B0503030303020204" pitchFamily="34" charset="0"/>
                    <a:ea typeface="SamsungOne 400" panose="020B0503030303020204" pitchFamily="34" charset="0"/>
                  </a:rPr>
                  <a:t>=</a:t>
                </a:r>
                <a14:m>
                  <m:oMath xmlns:m="http://schemas.openxmlformats.org/officeDocument/2006/math">
                    <m:sSup>
                      <m:sSupPr>
                        <m:ctrlPr>
                          <a:rPr lang="en-US" altLang="ko-KR" sz="1300" i="1" dirty="0">
                            <a:solidFill>
                              <a:prstClr val="black"/>
                            </a:solidFill>
                            <a:latin typeface="Cambria Math" panose="02040503050406030204" pitchFamily="18" charset="0"/>
                            <a:ea typeface="Cambria Math" panose="02040503050406030204" pitchFamily="18" charset="0"/>
                          </a:rPr>
                        </m:ctrlPr>
                      </m:sSupPr>
                      <m:e>
                        <m:r>
                          <a:rPr lang="en-US" altLang="ko-KR" sz="1300" i="1" dirty="0">
                            <a:solidFill>
                              <a:prstClr val="black"/>
                            </a:solidFill>
                            <a:latin typeface="Cambria Math" panose="02040503050406030204" pitchFamily="18" charset="0"/>
                            <a:ea typeface="Cambria Math" panose="02040503050406030204" pitchFamily="18" charset="0"/>
                          </a:rPr>
                          <m:t>𝑥</m:t>
                        </m:r>
                      </m:e>
                      <m:sup>
                        <m:r>
                          <a:rPr lang="en-US" altLang="ko-KR" sz="1300" i="1" dirty="0">
                            <a:solidFill>
                              <a:prstClr val="black"/>
                            </a:solidFill>
                            <a:latin typeface="Cambria Math" panose="02040503050406030204" pitchFamily="18" charset="0"/>
                            <a:ea typeface="Cambria Math" panose="02040503050406030204" pitchFamily="18" charset="0"/>
                          </a:rPr>
                          <m:t>4</m:t>
                        </m:r>
                      </m:sup>
                    </m:sSup>
                    <m:r>
                      <a:rPr lang="en-US" altLang="ko-KR" sz="1300" i="1" dirty="0">
                        <a:solidFill>
                          <a:prstClr val="black"/>
                        </a:solidFill>
                        <a:latin typeface="Cambria Math" panose="02040503050406030204" pitchFamily="18" charset="0"/>
                        <a:ea typeface="Cambria Math" panose="02040503050406030204" pitchFamily="18" charset="0"/>
                      </a:rPr>
                      <m:t>+</m:t>
                    </m:r>
                  </m:oMath>
                </a14:m>
                <a:r>
                  <a:rPr lang="en-US" altLang="ko-KR" sz="1300" dirty="0">
                    <a:solidFill>
                      <a:prstClr val="black"/>
                    </a:solidFill>
                    <a:latin typeface="SamsungOne 400" panose="020B0503030303020204" pitchFamily="34" charset="0"/>
                    <a:ea typeface="SamsungOne 400" panose="020B0503030303020204" pitchFamily="34" charset="0"/>
                  </a:rPr>
                  <a:t>1, then g(</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SamsungOne 400" panose="020B0503030303020204" pitchFamily="34" charset="0"/>
                    <a:ea typeface="SamsungOne 400" panose="020B0503030303020204" pitchFamily="34" charset="0"/>
                  </a:rPr>
                  <a:t>)=</a:t>
                </a:r>
                <a14:m>
                  <m:oMath xmlns:m="http://schemas.openxmlformats.org/officeDocument/2006/math">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1</m:t>
                        </m:r>
                      </m:num>
                      <m:den>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ko-KR" altLang="en-US" sz="1300" i="1">
                                <a:solidFill>
                                  <a:prstClr val="black"/>
                                </a:solidFill>
                                <a:latin typeface="Cambria Math" panose="02040503050406030204" pitchFamily="18" charset="0"/>
                              </a:rPr>
                              <m:t>𝜇</m:t>
                            </m:r>
                          </m:e>
                          <m:sup>
                            <m:r>
                              <a:rPr lang="en-US" altLang="ko-KR" sz="1300" i="1">
                                <a:solidFill>
                                  <a:prstClr val="black"/>
                                </a:solidFill>
                                <a:latin typeface="Cambria Math" panose="02040503050406030204" pitchFamily="18" charset="0"/>
                                <a:ea typeface="Cambria Math" panose="02040503050406030204" pitchFamily="18" charset="0"/>
                              </a:rPr>
                              <m:t>2</m:t>
                            </m:r>
                          </m:sup>
                        </m:sSup>
                      </m:den>
                    </m:f>
                  </m:oMath>
                </a14:m>
                <a:r>
                  <a:rPr lang="ko-KR" altLang="en-US" sz="1300" dirty="0">
                    <a:solidFill>
                      <a:prstClr val="black"/>
                    </a:solidFill>
                    <a:latin typeface="SamsungOne 400" panose="020B0503030303020204" pitchFamily="34" charset="0"/>
                  </a:rPr>
                  <a:t> </a:t>
                </a:r>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𝑢</m:t>
                        </m:r>
                      </m:e>
                      <m:sup>
                        <m:r>
                          <a:rPr lang="en-US" altLang="ko-KR" sz="1300" i="1">
                            <a:solidFill>
                              <a:prstClr val="black"/>
                            </a:solidFill>
                            <a:latin typeface="Cambria Math" panose="02040503050406030204" pitchFamily="18" charset="0"/>
                            <a:ea typeface="Cambria Math" panose="02040503050406030204" pitchFamily="18" charset="0"/>
                          </a:rPr>
                          <m:t>′</m:t>
                        </m:r>
                      </m:sup>
                    </m:sSup>
                    <m:r>
                      <a:rPr lang="en-US" altLang="ko-KR" sz="1300" i="1">
                        <a:solidFill>
                          <a:prstClr val="black"/>
                        </a:solidFill>
                        <a:latin typeface="Cambria Math" panose="02040503050406030204" pitchFamily="18" charset="0"/>
                        <a:ea typeface="Cambria Math" panose="02040503050406030204" pitchFamily="18" charset="0"/>
                      </a:rPr>
                      <m:t>=</m:t>
                    </m:r>
                    <m:r>
                      <m:rPr>
                        <m:nor/>
                      </m:rPr>
                      <a:rPr lang="en-US" altLang="ko-KR" sz="1300">
                        <a:solidFill>
                          <a:prstClr val="black"/>
                        </a:solidFill>
                        <a:latin typeface="SamsungOne 400" panose="020B0503030303020204" pitchFamily="34" charset="0"/>
                        <a:ea typeface="SamsungOne 400" panose="020B0503030303020204" pitchFamily="34" charset="0"/>
                      </a:rPr>
                      <m:t>4</m:t>
                    </m:r>
                    <m:r>
                      <m:rPr>
                        <m:nor/>
                      </m:rPr>
                      <a:rPr lang="ko-KR" altLang="en-US" sz="1300">
                        <a:solidFill>
                          <a:prstClr val="black"/>
                        </a:solidFill>
                        <a:latin typeface="SamsungOne 400" panose="020B0503030303020204" pitchFamily="34" charset="0"/>
                      </a:rPr>
                      <m:t> </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3</m:t>
                        </m:r>
                      </m:sup>
                    </m:sSup>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b="0" i="1" smtClean="0">
                        <a:solidFill>
                          <a:prstClr val="black"/>
                        </a:solidFill>
                        <a:latin typeface="Cambria Math" panose="02040503050406030204" pitchFamily="18" charset="0"/>
                        <a:ea typeface="Cambria Math" panose="02040503050406030204" pitchFamily="18" charset="0"/>
                      </a:rPr>
                      <m:t>𝑎𝑛𝑑</m:t>
                    </m:r>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i="1">
                        <a:solidFill>
                          <a:prstClr val="black"/>
                        </a:solidFill>
                        <a:latin typeface="Cambria Math" panose="02040503050406030204" pitchFamily="18" charset="0"/>
                        <a:ea typeface="Cambria Math" panose="02040503050406030204" pitchFamily="18" charset="0"/>
                      </a:rPr>
                      <m:t>𝑔</m:t>
                    </m:r>
                    <m:r>
                      <a:rPr lang="en-US" altLang="ko-KR" sz="1300" i="1">
                        <a:solidFill>
                          <a:prstClr val="black"/>
                        </a:solidFill>
                        <a:latin typeface="Cambria Math" panose="02040503050406030204" pitchFamily="18" charset="0"/>
                        <a:ea typeface="Cambria Math" panose="02040503050406030204" pitchFamily="18" charset="0"/>
                      </a:rPr>
                      <m:t>′(</m:t>
                    </m:r>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SamsungOne 400" panose="020B0503030303020204" pitchFamily="34" charset="0"/>
                    <a:ea typeface="SamsungOne 400" panose="020B0503030303020204" pitchFamily="34" charset="0"/>
                  </a:rPr>
                  <a:t>) = - </a:t>
                </a:r>
                <a14:m>
                  <m:oMath xmlns:m="http://schemas.openxmlformats.org/officeDocument/2006/math">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2</m:t>
                        </m:r>
                      </m:num>
                      <m:den>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ko-KR" altLang="en-US" sz="1300" i="1">
                                <a:solidFill>
                                  <a:prstClr val="black"/>
                                </a:solidFill>
                                <a:latin typeface="Cambria Math" panose="02040503050406030204" pitchFamily="18" charset="0"/>
                              </a:rPr>
                              <m:t>𝜇</m:t>
                            </m:r>
                          </m:e>
                          <m:sup>
                            <m:r>
                              <a:rPr lang="en-US" altLang="ko-KR" sz="1300" i="1">
                                <a:solidFill>
                                  <a:prstClr val="black"/>
                                </a:solidFill>
                                <a:latin typeface="Cambria Math" panose="02040503050406030204" pitchFamily="18" charset="0"/>
                                <a:ea typeface="Cambria Math" panose="02040503050406030204" pitchFamily="18" charset="0"/>
                              </a:rPr>
                              <m:t>3</m:t>
                            </m:r>
                          </m:sup>
                        </m:sSup>
                      </m:den>
                    </m:f>
                  </m:oMath>
                </a14:m>
                <a:endParaRPr lang="en-US" altLang="ko-KR" sz="1300" dirty="0">
                  <a:solidFill>
                    <a:prstClr val="black"/>
                  </a:solidFill>
                  <a:latin typeface="SamsungOne 400" panose="020B0503030303020204" pitchFamily="34" charset="0"/>
                  <a:ea typeface="SamsungOne 400" panose="020B0503030303020204" pitchFamily="34" charset="0"/>
                </a:endParaRPr>
              </a:p>
              <a:p>
                <a:pPr lvl="0" defTabSz="914400" latinLnBrk="1"/>
                <a:endParaRPr lang="en-US" altLang="ko-KR" sz="1200" dirty="0">
                  <a:solidFill>
                    <a:prstClr val="black"/>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 the derivative of composite functions is as follows.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2" name="직사각형 11">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08180" y="1701825"/>
                <a:ext cx="8632825" cy="1520142"/>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pic>
        <p:nvPicPr>
          <p:cNvPr id="3" name="그림 2"/>
          <p:cNvPicPr>
            <a:picLocks noChangeAspect="1"/>
          </p:cNvPicPr>
          <p:nvPr/>
        </p:nvPicPr>
        <p:blipFill rotWithShape="1">
          <a:blip r:embed="rId4"/>
          <a:srcRect r="20903"/>
          <a:stretch/>
        </p:blipFill>
        <p:spPr>
          <a:xfrm>
            <a:off x="561362" y="3933056"/>
            <a:ext cx="8906638" cy="1791802"/>
          </a:xfrm>
          <a:prstGeom prst="rect">
            <a:avLst/>
          </a:prstGeom>
          <a:ln>
            <a:solidFill>
              <a:schemeClr val="bg1">
                <a:lumMod val="95000"/>
              </a:schemeClr>
            </a:solidFill>
          </a:ln>
        </p:spPr>
      </p:pic>
      <p:sp>
        <p:nvSpPr>
          <p:cNvPr id="18" name="직사각형 17">
            <a:extLst>
              <a:ext uri="{FF2B5EF4-FFF2-40B4-BE49-F238E27FC236}">
                <a16:creationId xmlns:a16="http://schemas.microsoft.com/office/drawing/2014/main" xmlns="" id="{58FA91F6-7064-46C3-B147-9CA5E627C1B5}"/>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differential of the function.</a:t>
            </a:r>
            <a:endParaRPr kumimoji="1" lang="ko-KR" altLang="en-US" sz="1400" dirty="0">
              <a:solidFill>
                <a:schemeClr val="tx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xmlns="" id="{90470795-63EE-40C7-A824-14FE7D76E622}"/>
                  </a:ext>
                </a:extLst>
              </p:cNvPr>
              <p:cNvSpPr/>
              <p:nvPr/>
            </p:nvSpPr>
            <p:spPr>
              <a:xfrm>
                <a:off x="774948" y="3257781"/>
                <a:ext cx="4524134" cy="504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𝑔</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oMath>
                </a14:m>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m:rPr>
                        <m:sty m:val="p"/>
                      </m:rPr>
                      <a:rPr lang="en-US" altLang="ko-KR" sz="1600">
                        <a:solidFill>
                          <a:prstClr val="black"/>
                        </a:solidFill>
                        <a:latin typeface="Cambria Math" panose="02040503050406030204" pitchFamily="18" charset="0"/>
                        <a:ea typeface="Cambria Math" panose="02040503050406030204" pitchFamily="18" charset="0"/>
                      </a:rPr>
                      <m:t>g</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a:solidFill>
                          <a:prstClr val="black"/>
                        </a:solidFill>
                        <a:latin typeface="Cambria Math" panose="02040503050406030204" pitchFamily="18" charset="0"/>
                      </a:rPr>
                      <m:t>𝜇</m:t>
                    </m:r>
                  </m:oMath>
                </a14:m>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m:rPr>
                        <m:sty m:val="p"/>
                      </m:rPr>
                      <a:rPr lang="en-US" altLang="ko-KR" sz="1600">
                        <a:solidFill>
                          <a:prstClr val="black"/>
                        </a:solidFill>
                        <a:latin typeface="Cambria Math" panose="02040503050406030204" pitchFamily="18" charset="0"/>
                        <a:ea typeface="Cambria Math" panose="02040503050406030204" pitchFamily="18" charset="0"/>
                      </a:rPr>
                      <m:t>g</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a:solidFill>
                          <a:prstClr val="black"/>
                        </a:solidFill>
                        <a:latin typeface="Cambria Math" panose="02040503050406030204" pitchFamily="18" charset="0"/>
                      </a:rPr>
                      <m:t>𝜇</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𝑢</m:t>
                        </m:r>
                      </m:e>
                      <m:sup>
                        <m:r>
                          <a:rPr lang="en-US" altLang="ko-KR" sz="1600" i="1">
                            <a:solidFill>
                              <a:prstClr val="black"/>
                            </a:solidFill>
                            <a:latin typeface="Cambria Math" panose="02040503050406030204" pitchFamily="18" charset="0"/>
                            <a:ea typeface="Cambria Math" panose="02040503050406030204" pitchFamily="18" charset="0"/>
                          </a:rPr>
                          <m:t>′</m:t>
                        </m:r>
                      </m:sup>
                    </m:sSup>
                  </m:oMath>
                </a14:m>
                <a:r>
                  <a:rPr lang="en-US" altLang="ko-KR" sz="1600" dirty="0">
                    <a:solidFill>
                      <a:prstClr val="black"/>
                    </a:solidFill>
                    <a:latin typeface="Cambria Math" panose="02040503050406030204" pitchFamily="18" charset="0"/>
                    <a:ea typeface="Cambria Math" panose="02040503050406030204" pitchFamily="18" charset="0"/>
                  </a:rPr>
                  <a:t> =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2</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𝑢</m:t>
                            </m:r>
                          </m:e>
                          <m:sup>
                            <m:r>
                              <a:rPr lang="en-US" altLang="ko-KR" sz="1600" i="1">
                                <a:solidFill>
                                  <a:prstClr val="black"/>
                                </a:solidFill>
                                <a:latin typeface="Cambria Math" panose="02040503050406030204" pitchFamily="18" charset="0"/>
                                <a:ea typeface="Cambria Math" panose="02040503050406030204" pitchFamily="18" charset="0"/>
                              </a:rPr>
                              <m:t>3</m:t>
                            </m:r>
                          </m:sup>
                        </m:sSup>
                      </m:den>
                    </m:f>
                    <m:r>
                      <a:rPr lang="en-US" altLang="ko-KR" sz="1600" i="1">
                        <a:solidFill>
                          <a:prstClr val="black"/>
                        </a:solidFill>
                        <a:latin typeface="Cambria Math" panose="02040503050406030204" pitchFamily="18" charset="0"/>
                        <a:ea typeface="Cambria Math" panose="02040503050406030204" pitchFamily="18" charset="0"/>
                      </a:rPr>
                      <m:t>∙</m:t>
                    </m:r>
                    <m:r>
                      <m:rPr>
                        <m:nor/>
                      </m:rPr>
                      <a:rPr lang="en-US" altLang="ko-KR" sz="1600">
                        <a:solidFill>
                          <a:prstClr val="black"/>
                        </a:solidFill>
                        <a:latin typeface="Cambria Math" panose="02040503050406030204" pitchFamily="18" charset="0"/>
                        <a:ea typeface="Cambria Math" panose="02040503050406030204" pitchFamily="18" charset="0"/>
                      </a:rPr>
                      <m:t>4</m:t>
                    </m:r>
                    <m:r>
                      <m:rPr>
                        <m:nor/>
                      </m:rPr>
                      <a:rPr lang="ko-KR" altLang="en-US" sz="1600">
                        <a:solidFill>
                          <a:prstClr val="black"/>
                        </a:solidFill>
                        <a:latin typeface="Cambria Math" panose="02040503050406030204" pitchFamily="18" charset="0"/>
                      </a:rPr>
                      <m:t> </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3</m:t>
                        </m:r>
                      </m:sup>
                    </m:sSup>
                  </m:oMath>
                </a14:m>
                <a:r>
                  <a:rPr lang="en-US" altLang="ko-KR" sz="1600" dirty="0">
                    <a:solidFill>
                      <a:prstClr val="black"/>
                    </a:solidFill>
                    <a:latin typeface="Cambria Math" panose="02040503050406030204" pitchFamily="18" charset="0"/>
                    <a:ea typeface="Cambria Math" panose="02040503050406030204" pitchFamily="18" charset="0"/>
                  </a:rPr>
                  <a:t> =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8</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3</m:t>
                            </m:r>
                          </m:sup>
                        </m:sSup>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4</m:t>
                                </m:r>
                              </m:sup>
                            </m:sSup>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3</m:t>
                            </m:r>
                          </m:sup>
                        </m:sSup>
                      </m:den>
                    </m:f>
                  </m:oMath>
                </a14:m>
                <a:endParaRPr lang="ko-KR" altLang="en-US" dirty="0"/>
              </a:p>
            </p:txBody>
          </p:sp>
        </mc:Choice>
        <mc:Fallback xmlns="">
          <p:sp>
            <p:nvSpPr>
              <p:cNvPr id="19" name="직사각형 18">
                <a:extLst>
                  <a:ext uri="{FF2B5EF4-FFF2-40B4-BE49-F238E27FC236}">
                    <a16:creationId xmlns:a16="http://schemas.microsoft.com/office/drawing/2014/main" id="{90470795-63EE-40C7-A824-14FE7D76E622}"/>
                  </a:ext>
                </a:extLst>
              </p:cNvPr>
              <p:cNvSpPr>
                <a:spLocks noRot="1" noChangeAspect="1" noMove="1" noResize="1" noEditPoints="1" noAdjustHandles="1" noChangeArrowheads="1" noChangeShapeType="1" noTextEdit="1"/>
              </p:cNvSpPr>
              <p:nvPr/>
            </p:nvSpPr>
            <p:spPr>
              <a:xfrm>
                <a:off x="774948" y="3257781"/>
                <a:ext cx="4524134" cy="504056"/>
              </a:xfrm>
              <a:prstGeom prst="rect">
                <a:avLst/>
              </a:prstGeom>
              <a:blipFill>
                <a:blip r:embed="rId6"/>
                <a:stretch>
                  <a:fillRect b="-3614"/>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4343912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a16="http://schemas.microsoft.com/office/drawing/2014/main" xmlns="" id="{CCC45C70-FDA1-46B0-AB77-D9A629F9BC23}"/>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a16="http://schemas.microsoft.com/office/drawing/2014/main" xmlns="" id="{DD9D0CC3-2E37-438E-97BF-A698701FE071}"/>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Limits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Differential Method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p>
          </p:txBody>
        </p:sp>
        <p:sp>
          <p:nvSpPr>
            <p:cNvPr id="31" name="직사각형 30">
              <a:extLst>
                <a:ext uri="{FF2B5EF4-FFF2-40B4-BE49-F238E27FC236}">
                  <a16:creationId xmlns:a16="http://schemas.microsoft.com/office/drawing/2014/main" xmlns="" id="{002AB58D-60DD-4E31-BAA7-A148A2F292DE}"/>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Derivatives of Composite Functions</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5.6. High Order Derivatives and Partial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Derivative of the Sigmoid Function</a:t>
              </a:r>
            </a:p>
          </p:txBody>
        </p:sp>
      </p:grpSp>
      <p:sp>
        <p:nvSpPr>
          <p:cNvPr id="7" name="직사각형 133">
            <a:extLst>
              <a:ext uri="{FF2B5EF4-FFF2-40B4-BE49-F238E27FC236}">
                <a16:creationId xmlns:a16="http://schemas.microsoft.com/office/drawing/2014/main" xmlns=""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37115316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직사각형 41">
            <a:extLst>
              <a:ext uri="{FF2B5EF4-FFF2-40B4-BE49-F238E27FC236}">
                <a16:creationId xmlns:a16="http://schemas.microsoft.com/office/drawing/2014/main" xmlns="" id="{D6AC5F51-8E64-4BA3-B54A-0BB21B3E4C12}"/>
              </a:ext>
            </a:extLst>
          </p:cNvPr>
          <p:cNvSpPr/>
          <p:nvPr/>
        </p:nvSpPr>
        <p:spPr>
          <a:xfrm>
            <a:off x="1404373" y="3140968"/>
            <a:ext cx="5691371" cy="9692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High Order Derivatives and Partial Derivatives</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5.6. High Order Derivatives and Partial Derivatives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D8BF98C4-B566-4812-B5F0-560CFBA969E7}"/>
                  </a:ext>
                </a:extLst>
              </p:cNvPr>
              <p:cNvSpPr/>
              <p:nvPr/>
            </p:nvSpPr>
            <p:spPr>
              <a:xfrm>
                <a:off x="620488" y="2348880"/>
                <a:ext cx="8861633" cy="2581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learn how to differentiate a multi-variable function with two or more variables, such as </a:t>
                </a:r>
                <a:r>
                  <a:rPr lang="en-US" altLang="ko-KR" sz="1300" dirty="0">
                    <a:solidFill>
                      <a:prstClr val="black"/>
                    </a:solidFill>
                    <a:latin typeface="Cambria Math" panose="02040503050406030204" pitchFamily="18" charset="0"/>
                    <a:ea typeface="Cambria Math" panose="02040503050406030204" pitchFamily="18" charset="0"/>
                  </a:rPr>
                  <a:t>z=f’(</a:t>
                </a:r>
                <a:r>
                  <a:rPr lang="en-US" altLang="ko-KR" sz="1300" dirty="0" err="1">
                    <a:solidFill>
                      <a:prstClr val="black"/>
                    </a:solidFill>
                    <a:latin typeface="Cambria Math" panose="02040503050406030204" pitchFamily="18" charset="0"/>
                    <a:ea typeface="Cambria Math" panose="02040503050406030204" pitchFamily="18" charset="0"/>
                  </a:rPr>
                  <a:t>x,y</a:t>
                </a:r>
                <a:r>
                  <a:rPr lang="en-US" altLang="ko-KR" sz="13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3</m:t>
                        </m:r>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2 </m:t>
                        </m:r>
                      </m:sup>
                    </m:sSup>
                    <m:r>
                      <a:rPr lang="en-US" altLang="ko-KR" sz="1300" i="1">
                        <a:solidFill>
                          <a:prstClr val="black"/>
                        </a:solidFill>
                        <a:latin typeface="Cambria Math" panose="02040503050406030204" pitchFamily="18" charset="0"/>
                        <a:ea typeface="Cambria Math" panose="02040503050406030204" pitchFamily="18" charset="0"/>
                      </a:rPr>
                      <m:t>+2</m:t>
                    </m:r>
                    <m:r>
                      <a:rPr lang="en-US" altLang="ko-KR" sz="1300" i="1">
                        <a:solidFill>
                          <a:prstClr val="black"/>
                        </a:solidFill>
                        <a:latin typeface="Cambria Math" panose="02040503050406030204" pitchFamily="18" charset="0"/>
                        <a:ea typeface="Cambria Math" panose="02040503050406030204" pitchFamily="18" charset="0"/>
                      </a:rPr>
                      <m:t>𝑥𝑦</m:t>
                    </m:r>
                    <m:r>
                      <a:rPr lang="en-US" altLang="ko-KR" sz="1300" i="1">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2</m:t>
                        </m:r>
                        <m:r>
                          <a:rPr lang="en-US" altLang="ko-KR" sz="1300" i="1">
                            <a:solidFill>
                              <a:prstClr val="black"/>
                            </a:solidFill>
                            <a:latin typeface="Cambria Math" panose="02040503050406030204" pitchFamily="18" charset="0"/>
                            <a:ea typeface="Cambria Math" panose="02040503050406030204" pitchFamily="18" charset="0"/>
                          </a:rPr>
                          <m:t>𝑦</m:t>
                        </m:r>
                      </m:e>
                      <m:sup>
                        <m:r>
                          <a:rPr lang="en-US" altLang="ko-KR" sz="1300" i="1">
                            <a:solidFill>
                              <a:prstClr val="black"/>
                            </a:solidFill>
                            <a:latin typeface="Cambria Math" panose="02040503050406030204" pitchFamily="18" charset="0"/>
                            <a:ea typeface="Cambria Math" panose="02040503050406030204" pitchFamily="18" charset="0"/>
                          </a:rPr>
                          <m:t>2</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Applying the method we learned earlier, solve for the rate of change of z,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z, when the variables x, y change by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∆y.</a:t>
                </a:r>
              </a:p>
              <a:p>
                <a:pPr lvl="0" defTabSz="914400" latinLnBrk="1"/>
                <a:endParaRPr lang="en-US" altLang="ko-KR" sz="1200" dirty="0">
                  <a:solidFill>
                    <a:prstClr val="black"/>
                  </a:solidFill>
                </a:endParaRPr>
              </a:p>
              <a:p>
                <a:pPr lvl="0" defTabSz="914400" latinLnBrk="1"/>
                <a:r>
                  <a:rPr lang="en-US" altLang="ko-KR" sz="1300" dirty="0">
                    <a:solidFill>
                      <a:prstClr val="black"/>
                    </a:solidFill>
                    <a:ea typeface="Cambria Math" panose="02040503050406030204" pitchFamily="18" charset="0"/>
                  </a:rPr>
                  <a:t>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z = f(x+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x, 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y) – f(</a:t>
                </a:r>
                <a:r>
                  <a:rPr lang="en-US" altLang="ko-KR" sz="1400" dirty="0" err="1">
                    <a:solidFill>
                      <a:prstClr val="black"/>
                    </a:solidFill>
                    <a:latin typeface="Cambria Math" panose="02040503050406030204" pitchFamily="18" charset="0"/>
                    <a:ea typeface="Cambria Math" panose="02040503050406030204" pitchFamily="18" charset="0"/>
                  </a:rPr>
                  <a:t>x,y</a:t>
                </a:r>
                <a:r>
                  <a:rPr lang="en-US" altLang="ko-KR" sz="1400" dirty="0">
                    <a:solidFill>
                      <a:prstClr val="black"/>
                    </a:solidFill>
                    <a:latin typeface="Cambria Math" panose="02040503050406030204" pitchFamily="18" charset="0"/>
                    <a:ea typeface="Cambria Math" panose="02040503050406030204" pitchFamily="18" charset="0"/>
                  </a:rPr>
                  <a:t>)</a:t>
                </a:r>
              </a:p>
              <a:p>
                <a:pPr lvl="0" defTabSz="914400" latinLnBrk="1"/>
                <a:r>
                  <a:rPr lang="en-US" altLang="ko-KR" sz="1400" dirty="0">
                    <a:solidFill>
                      <a:prstClr val="black"/>
                    </a:solidFill>
                    <a:latin typeface="Cambria Math" panose="02040503050406030204" pitchFamily="18" charset="0"/>
                    <a:ea typeface="Cambria Math" panose="02040503050406030204" pitchFamily="18" charset="0"/>
                  </a:rPr>
                  <a:t>     	      = 3</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m:rPr>
                            <m:nor/>
                          </m:rPr>
                          <a:rPr lang="en-US" altLang="ko-KR" sz="1400">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r>
                          <m:rPr>
                            <m:nor/>
                          </m:rPr>
                          <a:rPr lang="en-US" altLang="ko-KR" sz="1400" dirty="0">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r>
                          <a:rPr lang="en-US" altLang="ko-KR" sz="1400" i="1" dirty="0">
                            <a:solidFill>
                              <a:prstClr val="black"/>
                            </a:solidFill>
                            <a:latin typeface="Cambria Math" panose="02040503050406030204" pitchFamily="18" charset="0"/>
                            <a:ea typeface="Cambria Math" panose="02040503050406030204" pitchFamily="18" charset="0"/>
                          </a:rPr>
                          <m:t>)</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+2(</m:t>
                    </m:r>
                    <m:r>
                      <m:rPr>
                        <m:nor/>
                      </m:rPr>
                      <a:rPr lang="en-US" altLang="ko-KR" sz="1400" dirty="0">
                        <a:solidFill>
                          <a:prstClr val="black"/>
                        </a:solidFill>
                        <a:latin typeface="Cambria Math" panose="02040503050406030204" pitchFamily="18" charset="0"/>
                        <a:ea typeface="Cambria Math" panose="02040503050406030204" pitchFamily="18" charset="0"/>
                      </a:rPr>
                      <m:t>x</m:t>
                    </m:r>
                    <m:r>
                      <m:rPr>
                        <m:nor/>
                      </m:rPr>
                      <a:rPr lang="en-US" altLang="ko-KR" sz="1400" dirty="0">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oMath>
                </a14:m>
                <a:r>
                  <a:rPr lang="en-US" altLang="ko-KR" sz="1400" dirty="0">
                    <a:solidFill>
                      <a:prstClr val="black"/>
                    </a:solidFill>
                    <a:latin typeface="Cambria Math" panose="02040503050406030204" pitchFamily="18" charset="0"/>
                    <a:ea typeface="Cambria Math" panose="02040503050406030204" pitchFamily="18" charset="0"/>
                  </a:rPr>
                  <a:t>)(y+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y) + 2</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y</m:t>
                        </m:r>
                        <m:r>
                          <m:rPr>
                            <m:nor/>
                          </m:rPr>
                          <a:rPr lang="en-US" altLang="ko-KR" sz="1400" dirty="0">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y</m:t>
                        </m:r>
                        <m:r>
                          <a:rPr lang="en-US" altLang="ko-KR" sz="1400" i="1">
                            <a:solidFill>
                              <a:prstClr val="black"/>
                            </a:solidFill>
                            <a:latin typeface="Cambria Math" panose="02040503050406030204" pitchFamily="18" charset="0"/>
                            <a:ea typeface="Cambria Math" panose="02040503050406030204" pitchFamily="18" charset="0"/>
                          </a:rPr>
                          <m:t>)</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 −(</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𝑥</m:t>
                        </m:r>
                      </m:e>
                      <m:sup>
                        <m:r>
                          <a:rPr lang="en-US" altLang="ko-KR" sz="1400" i="1">
                            <a:solidFill>
                              <a:prstClr val="black"/>
                            </a:solidFill>
                            <a:latin typeface="Cambria Math" panose="02040503050406030204" pitchFamily="18" charset="0"/>
                            <a:ea typeface="Cambria Math" panose="02040503050406030204" pitchFamily="18" charset="0"/>
                          </a:rPr>
                          <m:t>2 </m:t>
                        </m:r>
                      </m:sup>
                    </m:sSup>
                    <m:r>
                      <a:rPr lang="en-US" altLang="ko-KR" sz="1400" i="1">
                        <a:solidFill>
                          <a:prstClr val="black"/>
                        </a:solidFill>
                        <a:latin typeface="Cambria Math" panose="02040503050406030204" pitchFamily="18" charset="0"/>
                        <a:ea typeface="Cambria Math" panose="02040503050406030204" pitchFamily="18" charset="0"/>
                      </a:rPr>
                      <m:t>+2</m:t>
                    </m:r>
                    <m:r>
                      <a:rPr lang="en-US" altLang="ko-KR" sz="1400" i="1">
                        <a:solidFill>
                          <a:prstClr val="black"/>
                        </a:solidFill>
                        <a:latin typeface="Cambria Math" panose="02040503050406030204" pitchFamily="18" charset="0"/>
                        <a:ea typeface="Cambria Math" panose="02040503050406030204" pitchFamily="18" charset="0"/>
                      </a:rPr>
                      <m:t>𝑥𝑦</m:t>
                    </m:r>
                    <m:r>
                      <a:rPr lang="en-US" altLang="ko-KR" sz="1400" i="1">
                        <a:solidFill>
                          <a:prstClr val="black"/>
                        </a:solidFill>
                        <a:latin typeface="Cambria Math" panose="02040503050406030204" pitchFamily="18" charset="0"/>
                        <a:ea typeface="Cambria Math" panose="02040503050406030204" pitchFamily="18" charset="0"/>
                      </a:rPr>
                      <m:t>+</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2</m:t>
                        </m:r>
                        <m:r>
                          <a:rPr lang="en-US" altLang="ko-KR" sz="1400" i="1">
                            <a:solidFill>
                              <a:prstClr val="black"/>
                            </a:solidFill>
                            <a:latin typeface="Cambria Math" panose="02040503050406030204" pitchFamily="18" charset="0"/>
                            <a:ea typeface="Cambria Math" panose="02040503050406030204" pitchFamily="18" charset="0"/>
                          </a:rPr>
                          <m:t>𝑦</m:t>
                        </m:r>
                      </m:e>
                      <m:sup>
                        <m:r>
                          <a:rPr lang="en-US" altLang="ko-KR" sz="1400" i="1">
                            <a:solidFill>
                              <a:prstClr val="black"/>
                            </a:solidFill>
                            <a:latin typeface="Cambria Math" panose="02040503050406030204" pitchFamily="18" charset="0"/>
                            <a:ea typeface="Cambria Math" panose="02040503050406030204" pitchFamily="18" charset="0"/>
                          </a:rPr>
                          <m:t>2 </m:t>
                        </m:r>
                      </m:sup>
                    </m:sSup>
                  </m:oMath>
                </a14:m>
                <a:r>
                  <a:rPr lang="en-US" altLang="ko-KR" sz="1400" dirty="0">
                    <a:solidFill>
                      <a:prstClr val="black"/>
                    </a:solidFill>
                    <a:latin typeface="Cambria Math" panose="02040503050406030204" pitchFamily="18" charset="0"/>
                    <a:ea typeface="Cambria Math" panose="02040503050406030204" pitchFamily="18" charset="0"/>
                  </a:rPr>
                  <a:t>)</a:t>
                </a:r>
              </a:p>
              <a:p>
                <a:pPr lvl="0" defTabSz="914400" latinLnBrk="1"/>
                <a:r>
                  <a:rPr lang="en-US" altLang="ko-KR" sz="1400" dirty="0">
                    <a:solidFill>
                      <a:prstClr val="black"/>
                    </a:solidFill>
                    <a:latin typeface="Cambria Math" panose="02040503050406030204" pitchFamily="18" charset="0"/>
                    <a:ea typeface="Cambria Math" panose="02040503050406030204" pitchFamily="18" charset="0"/>
                  </a:rPr>
                  <a:t>     	      = (6x + 2y)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oMath>
                </a14:m>
                <a:r>
                  <a:rPr lang="en-US" altLang="ko-KR" sz="1400" dirty="0">
                    <a:solidFill>
                      <a:prstClr val="black"/>
                    </a:solidFill>
                    <a:latin typeface="Cambria Math" panose="02040503050406030204" pitchFamily="18" charset="0"/>
                    <a:ea typeface="Cambria Math" panose="02040503050406030204" pitchFamily="18" charset="0"/>
                  </a:rPr>
                  <a:t> + (2x + 4y)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y + </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𝑥</m:t>
                        </m:r>
                      </m:e>
                      <m:sup>
                        <m:r>
                          <a:rPr lang="en-US" altLang="ko-KR" sz="1400" i="1">
                            <a:solidFill>
                              <a:prstClr val="black"/>
                            </a:solidFill>
                            <a:latin typeface="Cambria Math" panose="02040503050406030204" pitchFamily="18" charset="0"/>
                            <a:ea typeface="Cambria Math" panose="02040503050406030204" pitchFamily="18" charset="0"/>
                          </a:rPr>
                          <m:t>2</m:t>
                        </m:r>
                      </m:sup>
                    </m:sSup>
                  </m:oMath>
                </a14:m>
                <a:r>
                  <a:rPr lang="en-US" altLang="ko-KR" sz="1400" dirty="0">
                    <a:solidFill>
                      <a:prstClr val="black"/>
                    </a:solidFill>
                    <a:latin typeface="Cambria Math" panose="02040503050406030204" pitchFamily="18" charset="0"/>
                    <a:ea typeface="Cambria Math" panose="02040503050406030204" pitchFamily="18" charset="0"/>
                  </a:rPr>
                  <a:t> + 2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oMath>
                </a14:m>
                <a:r>
                  <a:rPr lang="en-US" altLang="ko-KR" sz="14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𝑦</m:t>
                    </m:r>
                    <m:r>
                      <a:rPr lang="en-US" altLang="ko-KR" sz="1400" i="1">
                        <a:solidFill>
                          <a:prstClr val="black"/>
                        </a:solidFill>
                        <a:latin typeface="Cambria Math" panose="02040503050406030204" pitchFamily="18" charset="0"/>
                        <a:ea typeface="Cambria Math" panose="02040503050406030204" pitchFamily="18" charset="0"/>
                      </a:rPr>
                      <m:t>+2</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𝑦</m:t>
                        </m:r>
                      </m:e>
                      <m:sup>
                        <m:r>
                          <a:rPr lang="en-US" altLang="ko-KR" sz="1400" i="1">
                            <a:solidFill>
                              <a:prstClr val="black"/>
                            </a:solidFill>
                            <a:latin typeface="Cambria Math" panose="02040503050406030204" pitchFamily="18" charset="0"/>
                            <a:ea typeface="Cambria Math" panose="02040503050406030204" pitchFamily="18" charset="0"/>
                          </a:rPr>
                          <m:t>2 </m:t>
                        </m:r>
                      </m:sup>
                    </m:sSup>
                  </m:oMath>
                </a14:m>
                <a:endParaRPr lang="en-US" altLang="ko-KR" sz="160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Then, we can find the function’s derivative f(</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by calculating the limit value, such as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∆y →0.</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order to obtain the limit value of this function, the point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(x+∆x, y+∆y) must be approached as close as possible to point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There are various approaches as shown below.</a:t>
                </a:r>
              </a:p>
            </p:txBody>
          </p:sp>
        </mc:Choice>
        <mc:Fallback xmlns="">
          <p:sp>
            <p:nvSpPr>
              <p:cNvPr id="10" name="직사각형 9">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20488" y="2348880"/>
                <a:ext cx="8861633" cy="2581971"/>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41" name="직사각형 40">
            <a:extLst>
              <a:ext uri="{FF2B5EF4-FFF2-40B4-BE49-F238E27FC236}">
                <a16:creationId xmlns:a16="http://schemas.microsoft.com/office/drawing/2014/main" xmlns="" id="{6B49776A-7168-4D93-A810-9074DB4F639E}"/>
              </a:ext>
            </a:extLst>
          </p:cNvPr>
          <p:cNvSpPr/>
          <p:nvPr/>
        </p:nvSpPr>
        <p:spPr>
          <a:xfrm>
            <a:off x="491859" y="1879826"/>
            <a:ext cx="899026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 far, we have dealt with the function’s derivatives with only one variable, x. These derivatives are called ordinary derivatives.</a:t>
            </a:r>
          </a:p>
        </p:txBody>
      </p:sp>
      <p:grpSp>
        <p:nvGrpSpPr>
          <p:cNvPr id="43" name="그룹 42">
            <a:extLst>
              <a:ext uri="{FF2B5EF4-FFF2-40B4-BE49-F238E27FC236}">
                <a16:creationId xmlns:a16="http://schemas.microsoft.com/office/drawing/2014/main" xmlns="" id="{980ED307-C5C5-4445-A295-7E393732F619}"/>
              </a:ext>
            </a:extLst>
          </p:cNvPr>
          <p:cNvGrpSpPr/>
          <p:nvPr/>
        </p:nvGrpSpPr>
        <p:grpSpPr>
          <a:xfrm>
            <a:off x="2002169" y="4964730"/>
            <a:ext cx="5898486" cy="1272582"/>
            <a:chOff x="832459" y="1783576"/>
            <a:chExt cx="5898486" cy="1272582"/>
          </a:xfrm>
        </p:grpSpPr>
        <p:grpSp>
          <p:nvGrpSpPr>
            <p:cNvPr id="45" name="그룹 44">
              <a:extLst>
                <a:ext uri="{FF2B5EF4-FFF2-40B4-BE49-F238E27FC236}">
                  <a16:creationId xmlns:a16="http://schemas.microsoft.com/office/drawing/2014/main" xmlns="" id="{9FD3DBA6-6A36-466A-B7D4-8BE98E74ED03}"/>
                </a:ext>
              </a:extLst>
            </p:cNvPr>
            <p:cNvGrpSpPr/>
            <p:nvPr/>
          </p:nvGrpSpPr>
          <p:grpSpPr>
            <a:xfrm>
              <a:off x="832459" y="1783576"/>
              <a:ext cx="1600190" cy="1272582"/>
              <a:chOff x="832459" y="1783576"/>
              <a:chExt cx="1600190" cy="1272582"/>
            </a:xfrm>
          </p:grpSpPr>
          <p:grpSp>
            <p:nvGrpSpPr>
              <p:cNvPr id="68" name="그룹 67">
                <a:extLst>
                  <a:ext uri="{FF2B5EF4-FFF2-40B4-BE49-F238E27FC236}">
                    <a16:creationId xmlns:a16="http://schemas.microsoft.com/office/drawing/2014/main" xmlns="" id="{076A7B25-3620-48C9-B7DE-43D90DEAF04E}"/>
                  </a:ext>
                </a:extLst>
              </p:cNvPr>
              <p:cNvGrpSpPr/>
              <p:nvPr/>
            </p:nvGrpSpPr>
            <p:grpSpPr>
              <a:xfrm>
                <a:off x="1062980" y="1916832"/>
                <a:ext cx="1152128" cy="936104"/>
                <a:chOff x="1062980" y="1916832"/>
                <a:chExt cx="1152128" cy="936104"/>
              </a:xfrm>
            </p:grpSpPr>
            <p:cxnSp>
              <p:nvCxnSpPr>
                <p:cNvPr id="76" name="직선 연결선 75">
                  <a:extLst>
                    <a:ext uri="{FF2B5EF4-FFF2-40B4-BE49-F238E27FC236}">
                      <a16:creationId xmlns:a16="http://schemas.microsoft.com/office/drawing/2014/main" xmlns="" id="{9C2DFC9B-C159-4B6F-A6BD-21D36980132F}"/>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xmlns="" id="{011DECDB-D95D-4421-9D4A-07B462C83DCB}"/>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xmlns="" id="{D80E4D33-4D3B-4057-A06B-766F96801749}"/>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49" name="TextBox 48">
                    <a:extLst>
                      <a:ext uri="{FF2B5EF4-FFF2-40B4-BE49-F238E27FC236}">
                        <a16:creationId xmlns:a16="http://schemas.microsoft.com/office/drawing/2014/main" id="{6EA3F654-9E40-409C-BF66-237B481D2610}"/>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xmlns="" id="{231AE2E2-B74F-491A-B9BD-2B9F11E02B70}"/>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50" name="TextBox 49">
                    <a:extLst>
                      <a:ext uri="{FF2B5EF4-FFF2-40B4-BE49-F238E27FC236}">
                        <a16:creationId xmlns:a16="http://schemas.microsoft.com/office/drawing/2014/main" id="{6F963C43-376E-4D80-AEC8-AF65515DBF28}"/>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xmlns="" id="{9E00BFA5-3B3A-48A5-8540-D2E4D427E4D4}"/>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51" name="TextBox 50">
                    <a:extLst>
                      <a:ext uri="{FF2B5EF4-FFF2-40B4-BE49-F238E27FC236}">
                        <a16:creationId xmlns:a16="http://schemas.microsoft.com/office/drawing/2014/main" id="{031079DB-D46D-4B44-9A86-6A1117AF120E}"/>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72" name="직선 연결선 71">
                <a:extLst>
                  <a:ext uri="{FF2B5EF4-FFF2-40B4-BE49-F238E27FC236}">
                    <a16:creationId xmlns:a16="http://schemas.microsoft.com/office/drawing/2014/main" xmlns="" id="{B1CEE7A6-23EC-4803-A1E7-0C138F0D3B09}"/>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0189014B-FC97-474F-8172-9B66751FC7AB}"/>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4" name="타원 73">
                <a:extLst>
                  <a:ext uri="{FF2B5EF4-FFF2-40B4-BE49-F238E27FC236}">
                    <a16:creationId xmlns:a16="http://schemas.microsoft.com/office/drawing/2014/main" xmlns="" id="{3EBB8D3D-078E-40D1-977D-51F291538F94}"/>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75" name="직선 화살표 연결선 74">
                <a:extLst>
                  <a:ext uri="{FF2B5EF4-FFF2-40B4-BE49-F238E27FC236}">
                    <a16:creationId xmlns:a16="http://schemas.microsoft.com/office/drawing/2014/main" xmlns="" id="{369FF7FB-123B-4232-B565-2DCE979413FA}"/>
                  </a:ext>
                </a:extLst>
              </p:cNvPr>
              <p:cNvCxnSpPr/>
              <p:nvPr/>
            </p:nvCxnSpPr>
            <p:spPr>
              <a:xfrm flipH="1">
                <a:off x="1493604" y="241775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그룹 45">
              <a:extLst>
                <a:ext uri="{FF2B5EF4-FFF2-40B4-BE49-F238E27FC236}">
                  <a16:creationId xmlns:a16="http://schemas.microsoft.com/office/drawing/2014/main" xmlns="" id="{96C9BB91-380E-447F-8DB6-4B81E43C27C6}"/>
                </a:ext>
              </a:extLst>
            </p:cNvPr>
            <p:cNvGrpSpPr/>
            <p:nvPr/>
          </p:nvGrpSpPr>
          <p:grpSpPr>
            <a:xfrm>
              <a:off x="3004480" y="1783576"/>
              <a:ext cx="1600190" cy="1272582"/>
              <a:chOff x="832459" y="1783576"/>
              <a:chExt cx="1600190" cy="1272582"/>
            </a:xfrm>
          </p:grpSpPr>
          <p:grpSp>
            <p:nvGrpSpPr>
              <p:cNvPr id="58" name="그룹 57">
                <a:extLst>
                  <a:ext uri="{FF2B5EF4-FFF2-40B4-BE49-F238E27FC236}">
                    <a16:creationId xmlns:a16="http://schemas.microsoft.com/office/drawing/2014/main" xmlns="" id="{F9ED94B2-4889-438C-8311-E71C34BB9679}"/>
                  </a:ext>
                </a:extLst>
              </p:cNvPr>
              <p:cNvGrpSpPr/>
              <p:nvPr/>
            </p:nvGrpSpPr>
            <p:grpSpPr>
              <a:xfrm>
                <a:off x="1062980" y="1916832"/>
                <a:ext cx="1152128" cy="936104"/>
                <a:chOff x="1062980" y="1916832"/>
                <a:chExt cx="1152128" cy="936104"/>
              </a:xfrm>
            </p:grpSpPr>
            <p:cxnSp>
              <p:nvCxnSpPr>
                <p:cNvPr id="66" name="직선 연결선 65">
                  <a:extLst>
                    <a:ext uri="{FF2B5EF4-FFF2-40B4-BE49-F238E27FC236}">
                      <a16:creationId xmlns:a16="http://schemas.microsoft.com/office/drawing/2014/main" xmlns="" id="{0AC0948D-26A0-4628-96A1-3D201E1EBF28}"/>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xmlns="" id="{B1F128F5-90B1-4B6A-A29B-F057085DE220}"/>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xmlns="" id="{3A075DC2-5017-4439-BB02-4B97332A57D9}"/>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39" name="TextBox 38">
                    <a:extLst>
                      <a:ext uri="{FF2B5EF4-FFF2-40B4-BE49-F238E27FC236}">
                        <a16:creationId xmlns:a16="http://schemas.microsoft.com/office/drawing/2014/main" id="{76057853-BDD7-4A3C-83DC-EBFAAE8B2B31}"/>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xmlns="" id="{DD285276-0B2B-437A-ACFE-6C5744C3194A}"/>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40" name="TextBox 39">
                    <a:extLst>
                      <a:ext uri="{FF2B5EF4-FFF2-40B4-BE49-F238E27FC236}">
                        <a16:creationId xmlns:a16="http://schemas.microsoft.com/office/drawing/2014/main" id="{617113EE-2984-48FD-AB0C-7741288B4EE3}"/>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xmlns="" id="{5D9DDB44-2AA8-4905-B5A4-4E9357633160}"/>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41" name="TextBox 40">
                    <a:extLst>
                      <a:ext uri="{FF2B5EF4-FFF2-40B4-BE49-F238E27FC236}">
                        <a16:creationId xmlns:a16="http://schemas.microsoft.com/office/drawing/2014/main" id="{929C062E-4538-4461-842C-F14A90C919B4}"/>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8"/>
                    <a:stretch>
                      <a:fillRect/>
                    </a:stretch>
                  </a:blipFill>
                </p:spPr>
                <p:txBody>
                  <a:bodyPr/>
                  <a:lstStyle/>
                  <a:p>
                    <a:r>
                      <a:rPr lang="ko-KR" altLang="en-US">
                        <a:noFill/>
                      </a:rPr>
                      <a:t> </a:t>
                    </a:r>
                  </a:p>
                </p:txBody>
              </p:sp>
            </mc:Fallback>
          </mc:AlternateContent>
          <p:cxnSp>
            <p:nvCxnSpPr>
              <p:cNvPr id="62" name="직선 연결선 61">
                <a:extLst>
                  <a:ext uri="{FF2B5EF4-FFF2-40B4-BE49-F238E27FC236}">
                    <a16:creationId xmlns:a16="http://schemas.microsoft.com/office/drawing/2014/main" xmlns="" id="{14C711D4-375A-45D1-847E-D8C4363C72B6}"/>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xmlns="" id="{33924366-89FB-44E9-A012-0816FAFCB895}"/>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xmlns="" id="{35867C68-5040-4393-B5B6-0726D6004B52}"/>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65" name="직선 화살표 연결선 64">
                <a:extLst>
                  <a:ext uri="{FF2B5EF4-FFF2-40B4-BE49-F238E27FC236}">
                    <a16:creationId xmlns:a16="http://schemas.microsoft.com/office/drawing/2014/main" xmlns="" id="{D366636B-D277-4C68-B61D-3FD8194D04FD}"/>
                  </a:ext>
                </a:extLst>
              </p:cNvPr>
              <p:cNvCxnSpPr>
                <a:cxnSpLocks/>
              </p:cNvCxnSpPr>
              <p:nvPr/>
            </p:nvCxnSpPr>
            <p:spPr>
              <a:xfrm rot="16200000" flipH="1">
                <a:off x="1242288" y="218184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그룹 46">
              <a:extLst>
                <a:ext uri="{FF2B5EF4-FFF2-40B4-BE49-F238E27FC236}">
                  <a16:creationId xmlns:a16="http://schemas.microsoft.com/office/drawing/2014/main" xmlns="" id="{16D55D0B-698B-4E45-979F-C63269DE2DF5}"/>
                </a:ext>
              </a:extLst>
            </p:cNvPr>
            <p:cNvGrpSpPr/>
            <p:nvPr/>
          </p:nvGrpSpPr>
          <p:grpSpPr>
            <a:xfrm>
              <a:off x="5130755" y="1783576"/>
              <a:ext cx="1600190" cy="1272582"/>
              <a:chOff x="832459" y="1783576"/>
              <a:chExt cx="1600190" cy="1272582"/>
            </a:xfrm>
          </p:grpSpPr>
          <p:grpSp>
            <p:nvGrpSpPr>
              <p:cNvPr id="49" name="그룹 48">
                <a:extLst>
                  <a:ext uri="{FF2B5EF4-FFF2-40B4-BE49-F238E27FC236}">
                    <a16:creationId xmlns:a16="http://schemas.microsoft.com/office/drawing/2014/main" xmlns="" id="{02884A22-0EFA-480A-81A9-E354F6C4E96F}"/>
                  </a:ext>
                </a:extLst>
              </p:cNvPr>
              <p:cNvGrpSpPr/>
              <p:nvPr/>
            </p:nvGrpSpPr>
            <p:grpSpPr>
              <a:xfrm>
                <a:off x="1062980" y="1916832"/>
                <a:ext cx="1152128" cy="936104"/>
                <a:chOff x="1062980" y="1916832"/>
                <a:chExt cx="1152128" cy="936104"/>
              </a:xfrm>
            </p:grpSpPr>
            <p:cxnSp>
              <p:nvCxnSpPr>
                <p:cNvPr id="56" name="직선 연결선 55">
                  <a:extLst>
                    <a:ext uri="{FF2B5EF4-FFF2-40B4-BE49-F238E27FC236}">
                      <a16:creationId xmlns:a16="http://schemas.microsoft.com/office/drawing/2014/main" xmlns="" id="{0B5FCFA5-E0CD-4BA0-83EF-BB6146A0F189}"/>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xmlns="" id="{754446E8-3AE2-42AE-9194-8A6491CBEDCE}"/>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xmlns="" id="{B61D421F-ED1E-4F37-8DE3-EFCF712F6F12}"/>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30" name="TextBox 29">
                    <a:extLst>
                      <a:ext uri="{FF2B5EF4-FFF2-40B4-BE49-F238E27FC236}">
                        <a16:creationId xmlns:a16="http://schemas.microsoft.com/office/drawing/2014/main" id="{FD8EE4C3-B2B0-4BE5-A63E-EAAD3577E75A}"/>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73D508E1-E787-4384-AC5E-D2822F5A95C0}"/>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31" name="TextBox 30">
                    <a:extLst>
                      <a:ext uri="{FF2B5EF4-FFF2-40B4-BE49-F238E27FC236}">
                        <a16:creationId xmlns:a16="http://schemas.microsoft.com/office/drawing/2014/main" id="{CE455992-A498-4F19-87D9-0C9B5A598EAB}"/>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xmlns="" id="{7147A7CB-B14B-45EC-B90C-06F4B10E2579}"/>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32" name="TextBox 31">
                    <a:extLst>
                      <a:ext uri="{FF2B5EF4-FFF2-40B4-BE49-F238E27FC236}">
                        <a16:creationId xmlns:a16="http://schemas.microsoft.com/office/drawing/2014/main" id="{71D1A6E3-2F0D-4EEC-8AA4-59030A4278D7}"/>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53" name="직선 연결선 52">
                <a:extLst>
                  <a:ext uri="{FF2B5EF4-FFF2-40B4-BE49-F238E27FC236}">
                    <a16:creationId xmlns:a16="http://schemas.microsoft.com/office/drawing/2014/main" xmlns="" id="{0D73B98F-B958-44D8-A6DC-BCDDEC29CD29}"/>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xmlns="" id="{D5379D40-4CE4-48AF-9406-057C0B54CC65}"/>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xmlns="" id="{0C9F3F30-FD8B-4D2A-B8BC-79E1E9CDF52D}"/>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sp>
          <p:nvSpPr>
            <p:cNvPr id="48" name="자유형: 도형 47">
              <a:extLst>
                <a:ext uri="{FF2B5EF4-FFF2-40B4-BE49-F238E27FC236}">
                  <a16:creationId xmlns:a16="http://schemas.microsoft.com/office/drawing/2014/main" xmlns="" id="{4548271B-0E32-4CF3-8519-D942C7626090}"/>
                </a:ext>
              </a:extLst>
            </p:cNvPr>
            <p:cNvSpPr/>
            <p:nvPr/>
          </p:nvSpPr>
          <p:spPr>
            <a:xfrm>
              <a:off x="5437012" y="2057400"/>
              <a:ext cx="605693" cy="660652"/>
            </a:xfrm>
            <a:custGeom>
              <a:avLst/>
              <a:gdLst>
                <a:gd name="connsiteX0" fmla="*/ 316088 w 605693"/>
                <a:gd name="connsiteY0" fmla="*/ 289560 h 660652"/>
                <a:gd name="connsiteX1" fmla="*/ 354188 w 605693"/>
                <a:gd name="connsiteY1" fmla="*/ 228600 h 660652"/>
                <a:gd name="connsiteX2" fmla="*/ 460868 w 605693"/>
                <a:gd name="connsiteY2" fmla="*/ 281940 h 660652"/>
                <a:gd name="connsiteX3" fmla="*/ 422768 w 605693"/>
                <a:gd name="connsiteY3" fmla="*/ 419100 h 660652"/>
                <a:gd name="connsiteX4" fmla="*/ 361808 w 605693"/>
                <a:gd name="connsiteY4" fmla="*/ 502920 h 660652"/>
                <a:gd name="connsiteX5" fmla="*/ 201788 w 605693"/>
                <a:gd name="connsiteY5" fmla="*/ 502920 h 660652"/>
                <a:gd name="connsiteX6" fmla="*/ 117968 w 605693"/>
                <a:gd name="connsiteY6" fmla="*/ 373380 h 660652"/>
                <a:gd name="connsiteX7" fmla="*/ 110348 w 605693"/>
                <a:gd name="connsiteY7" fmla="*/ 320040 h 660652"/>
                <a:gd name="connsiteX8" fmla="*/ 178928 w 605693"/>
                <a:gd name="connsiteY8" fmla="*/ 190500 h 660652"/>
                <a:gd name="connsiteX9" fmla="*/ 239888 w 605693"/>
                <a:gd name="connsiteY9" fmla="*/ 129540 h 660652"/>
                <a:gd name="connsiteX10" fmla="*/ 308468 w 605693"/>
                <a:gd name="connsiteY10" fmla="*/ 99060 h 660652"/>
                <a:gd name="connsiteX11" fmla="*/ 407528 w 605693"/>
                <a:gd name="connsiteY11" fmla="*/ 99060 h 660652"/>
                <a:gd name="connsiteX12" fmla="*/ 476108 w 605693"/>
                <a:gd name="connsiteY12" fmla="*/ 106680 h 660652"/>
                <a:gd name="connsiteX13" fmla="*/ 559928 w 605693"/>
                <a:gd name="connsiteY13" fmla="*/ 205740 h 660652"/>
                <a:gd name="connsiteX14" fmla="*/ 605648 w 605693"/>
                <a:gd name="connsiteY14" fmla="*/ 342900 h 660652"/>
                <a:gd name="connsiteX15" fmla="*/ 552308 w 605693"/>
                <a:gd name="connsiteY15" fmla="*/ 480060 h 660652"/>
                <a:gd name="connsiteX16" fmla="*/ 468488 w 605693"/>
                <a:gd name="connsiteY16" fmla="*/ 601980 h 660652"/>
                <a:gd name="connsiteX17" fmla="*/ 331328 w 605693"/>
                <a:gd name="connsiteY17" fmla="*/ 655320 h 660652"/>
                <a:gd name="connsiteX18" fmla="*/ 232268 w 605693"/>
                <a:gd name="connsiteY18" fmla="*/ 655320 h 660652"/>
                <a:gd name="connsiteX19" fmla="*/ 133208 w 605693"/>
                <a:gd name="connsiteY19" fmla="*/ 624840 h 660652"/>
                <a:gd name="connsiteX20" fmla="*/ 57008 w 605693"/>
                <a:gd name="connsiteY20" fmla="*/ 556260 h 660652"/>
                <a:gd name="connsiteX21" fmla="*/ 3668 w 605693"/>
                <a:gd name="connsiteY21" fmla="*/ 411480 h 660652"/>
                <a:gd name="connsiteX22" fmla="*/ 11288 w 605693"/>
                <a:gd name="connsiteY22" fmla="*/ 220980 h 660652"/>
                <a:gd name="connsiteX23" fmla="*/ 64628 w 605693"/>
                <a:gd name="connsiteY23" fmla="*/ 121920 h 660652"/>
                <a:gd name="connsiteX24" fmla="*/ 148448 w 605693"/>
                <a:gd name="connsiteY24" fmla="*/ 45720 h 660652"/>
                <a:gd name="connsiteX25" fmla="*/ 217028 w 605693"/>
                <a:gd name="connsiteY25" fmla="*/ 0 h 6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5693" h="660652">
                  <a:moveTo>
                    <a:pt x="316088" y="289560"/>
                  </a:moveTo>
                  <a:cubicBezTo>
                    <a:pt x="323073" y="259715"/>
                    <a:pt x="330058" y="229870"/>
                    <a:pt x="354188" y="228600"/>
                  </a:cubicBezTo>
                  <a:cubicBezTo>
                    <a:pt x="378318" y="227330"/>
                    <a:pt x="449438" y="250190"/>
                    <a:pt x="460868" y="281940"/>
                  </a:cubicBezTo>
                  <a:cubicBezTo>
                    <a:pt x="472298" y="313690"/>
                    <a:pt x="439278" y="382270"/>
                    <a:pt x="422768" y="419100"/>
                  </a:cubicBezTo>
                  <a:cubicBezTo>
                    <a:pt x="406258" y="455930"/>
                    <a:pt x="398638" y="488950"/>
                    <a:pt x="361808" y="502920"/>
                  </a:cubicBezTo>
                  <a:cubicBezTo>
                    <a:pt x="324978" y="516890"/>
                    <a:pt x="242428" y="524510"/>
                    <a:pt x="201788" y="502920"/>
                  </a:cubicBezTo>
                  <a:cubicBezTo>
                    <a:pt x="161148" y="481330"/>
                    <a:pt x="133208" y="403860"/>
                    <a:pt x="117968" y="373380"/>
                  </a:cubicBezTo>
                  <a:cubicBezTo>
                    <a:pt x="102728" y="342900"/>
                    <a:pt x="100188" y="350520"/>
                    <a:pt x="110348" y="320040"/>
                  </a:cubicBezTo>
                  <a:cubicBezTo>
                    <a:pt x="120508" y="289560"/>
                    <a:pt x="157338" y="222250"/>
                    <a:pt x="178928" y="190500"/>
                  </a:cubicBezTo>
                  <a:cubicBezTo>
                    <a:pt x="200518" y="158750"/>
                    <a:pt x="218298" y="144780"/>
                    <a:pt x="239888" y="129540"/>
                  </a:cubicBezTo>
                  <a:cubicBezTo>
                    <a:pt x="261478" y="114300"/>
                    <a:pt x="280528" y="104140"/>
                    <a:pt x="308468" y="99060"/>
                  </a:cubicBezTo>
                  <a:cubicBezTo>
                    <a:pt x="336408" y="93980"/>
                    <a:pt x="379588" y="97790"/>
                    <a:pt x="407528" y="99060"/>
                  </a:cubicBezTo>
                  <a:cubicBezTo>
                    <a:pt x="435468" y="100330"/>
                    <a:pt x="450708" y="88900"/>
                    <a:pt x="476108" y="106680"/>
                  </a:cubicBezTo>
                  <a:cubicBezTo>
                    <a:pt x="501508" y="124460"/>
                    <a:pt x="538338" y="166370"/>
                    <a:pt x="559928" y="205740"/>
                  </a:cubicBezTo>
                  <a:cubicBezTo>
                    <a:pt x="581518" y="245110"/>
                    <a:pt x="606918" y="297180"/>
                    <a:pt x="605648" y="342900"/>
                  </a:cubicBezTo>
                  <a:cubicBezTo>
                    <a:pt x="604378" y="388620"/>
                    <a:pt x="575168" y="436880"/>
                    <a:pt x="552308" y="480060"/>
                  </a:cubicBezTo>
                  <a:cubicBezTo>
                    <a:pt x="529448" y="523240"/>
                    <a:pt x="505318" y="572770"/>
                    <a:pt x="468488" y="601980"/>
                  </a:cubicBezTo>
                  <a:cubicBezTo>
                    <a:pt x="431658" y="631190"/>
                    <a:pt x="370698" y="646430"/>
                    <a:pt x="331328" y="655320"/>
                  </a:cubicBezTo>
                  <a:cubicBezTo>
                    <a:pt x="291958" y="664210"/>
                    <a:pt x="265288" y="660400"/>
                    <a:pt x="232268" y="655320"/>
                  </a:cubicBezTo>
                  <a:cubicBezTo>
                    <a:pt x="199248" y="650240"/>
                    <a:pt x="162418" y="641350"/>
                    <a:pt x="133208" y="624840"/>
                  </a:cubicBezTo>
                  <a:cubicBezTo>
                    <a:pt x="103998" y="608330"/>
                    <a:pt x="78598" y="591820"/>
                    <a:pt x="57008" y="556260"/>
                  </a:cubicBezTo>
                  <a:cubicBezTo>
                    <a:pt x="35418" y="520700"/>
                    <a:pt x="11288" y="467360"/>
                    <a:pt x="3668" y="411480"/>
                  </a:cubicBezTo>
                  <a:cubicBezTo>
                    <a:pt x="-3952" y="355600"/>
                    <a:pt x="1128" y="269240"/>
                    <a:pt x="11288" y="220980"/>
                  </a:cubicBezTo>
                  <a:cubicBezTo>
                    <a:pt x="21448" y="172720"/>
                    <a:pt x="41768" y="151130"/>
                    <a:pt x="64628" y="121920"/>
                  </a:cubicBezTo>
                  <a:cubicBezTo>
                    <a:pt x="87488" y="92710"/>
                    <a:pt x="123048" y="66040"/>
                    <a:pt x="148448" y="45720"/>
                  </a:cubicBezTo>
                  <a:cubicBezTo>
                    <a:pt x="173848" y="25400"/>
                    <a:pt x="195438" y="12700"/>
                    <a:pt x="217028" y="0"/>
                  </a:cubicBezTo>
                </a:path>
              </a:pathLst>
            </a:cu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25727616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5.6. High Order Derivatives and Partial Derivatives</a:t>
              </a:r>
              <a:endParaRPr lang="ko-KR" altLang="en-US" dirty="0">
                <a:solidFill>
                  <a:schemeClr val="bg1"/>
                </a:solidFill>
                <a:latin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xmlns="" id="{D8BF98C4-B566-4812-B5F0-560CFBA969E7}"/>
                  </a:ext>
                </a:extLst>
              </p:cNvPr>
              <p:cNvSpPr/>
              <p:nvPr/>
            </p:nvSpPr>
            <p:spPr>
              <a:xfrm>
                <a:off x="702940" y="3206711"/>
                <a:ext cx="8352928" cy="19151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case of the figure on the right, the limit value is difficult to calculate because x and y move together.</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fix y as a constant as shown in the figure on the left.</a:t>
                </a:r>
              </a:p>
              <a:p>
                <a:pPr marL="182563" indent="-182563">
                  <a:spcAft>
                    <a:spcPts val="1000"/>
                  </a:spcAft>
                  <a:buClr>
                    <a:srgbClr val="193EB0"/>
                  </a:buClr>
                  <a:buFont typeface="SamsungOne 400" panose="020B0503030303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rPr>
                  <a:t>Changing x when </a:t>
                </a:r>
                <a14:m>
                  <m:oMath xmlns:m="http://schemas.openxmlformats.org/officeDocument/2006/math">
                    <m:r>
                      <a:rPr lang="en-US" altLang="ko-KR" sz="1300" i="1">
                        <a:solidFill>
                          <a:prstClr val="black"/>
                        </a:solidFill>
                        <a:latin typeface="Cambria Math" panose="02040503050406030204" pitchFamily="18" charset="0"/>
                        <a:ea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y=0 can be considered as </a:t>
                </a:r>
                <a14:m>
                  <m:oMath xmlns:m="http://schemas.openxmlformats.org/officeDocument/2006/math">
                    <m:r>
                      <a:rPr lang="en-US" altLang="ko-KR" sz="1300" i="1">
                        <a:solidFill>
                          <a:prstClr val="black"/>
                        </a:solidFill>
                        <a:latin typeface="Cambria Math" panose="02040503050406030204" pitchFamily="18" charset="0"/>
                        <a:ea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a:t>
                </a:r>
                <a:r>
                  <a:rPr lang="ko-KR" altLang="en-US" sz="1300" dirty="0">
                    <a:solidFill>
                      <a:prstClr val="black">
                        <a:lumMod val="85000"/>
                        <a:lumOff val="15000"/>
                      </a:prstClr>
                    </a:solidFill>
                    <a:latin typeface="SamsungOne 400" panose="020B0503030303020204" pitchFamily="34" charset="0"/>
                    <a:ea typeface="Cambria Math" panose="02040503050406030204" pitchFamily="18"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 and this approach is called the partial derivative of x.</a:t>
                </a:r>
              </a:p>
              <a:p>
                <a:pPr>
                  <a:spcAft>
                    <a:spcPts val="800"/>
                  </a:spcAft>
                  <a:buClr>
                    <a:srgbClr val="193EB0"/>
                  </a:buClr>
                </a:pP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time, fix x as the constant, and then solve for the partial derivative of y. It will look as follows.</a:t>
                </a:r>
              </a:p>
            </p:txBody>
          </p:sp>
        </mc:Choice>
        <mc:Fallback xmlns="">
          <p:sp>
            <p:nvSpPr>
              <p:cNvPr id="40" name="직사각형 39">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3206711"/>
                <a:ext cx="8352928" cy="1915121"/>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42" name="직사각형 41">
            <a:extLst>
              <a:ext uri="{FF2B5EF4-FFF2-40B4-BE49-F238E27FC236}">
                <a16:creationId xmlns:a16="http://schemas.microsoft.com/office/drawing/2014/main" xmlns="" id="{86C5E2F6-E4A6-4EB2-A52D-5D09AC9E163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High Order Derivatives and Partial Derivatives</a:t>
            </a:r>
            <a:endParaRPr kumimoji="1" lang="ko-KR" altLang="en-US" sz="1400" dirty="0">
              <a:solidFill>
                <a:schemeClr val="tx1"/>
              </a:solidFill>
              <a:latin typeface="SamsungOne 400" panose="020B0503030303020204" pitchFamily="34" charset="0"/>
            </a:endParaRPr>
          </a:p>
        </p:txBody>
      </p:sp>
      <p:grpSp>
        <p:nvGrpSpPr>
          <p:cNvPr id="43" name="그룹 42">
            <a:extLst>
              <a:ext uri="{FF2B5EF4-FFF2-40B4-BE49-F238E27FC236}">
                <a16:creationId xmlns:a16="http://schemas.microsoft.com/office/drawing/2014/main" xmlns="" id="{9F904174-EFF8-4026-8D63-C9783B79DEC5}"/>
              </a:ext>
            </a:extLst>
          </p:cNvPr>
          <p:cNvGrpSpPr/>
          <p:nvPr/>
        </p:nvGrpSpPr>
        <p:grpSpPr>
          <a:xfrm>
            <a:off x="1602775" y="1772816"/>
            <a:ext cx="6697272" cy="1289879"/>
            <a:chOff x="558396" y="1772816"/>
            <a:chExt cx="6697272" cy="1289879"/>
          </a:xfrm>
        </p:grpSpPr>
        <p:sp>
          <p:nvSpPr>
            <p:cNvPr id="44" name="모서리가 둥근 직사각형 4">
              <a:extLst>
                <a:ext uri="{FF2B5EF4-FFF2-40B4-BE49-F238E27FC236}">
                  <a16:creationId xmlns:a16="http://schemas.microsoft.com/office/drawing/2014/main" xmlns="" id="{771DA8D4-FE3B-450C-872D-3BD85C1BBD2D}"/>
                </a:ext>
              </a:extLst>
            </p:cNvPr>
            <p:cNvSpPr/>
            <p:nvPr/>
          </p:nvSpPr>
          <p:spPr>
            <a:xfrm>
              <a:off x="558396" y="1772816"/>
              <a:ext cx="6697272" cy="12898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45" name="그룹 44">
              <a:extLst>
                <a:ext uri="{FF2B5EF4-FFF2-40B4-BE49-F238E27FC236}">
                  <a16:creationId xmlns:a16="http://schemas.microsoft.com/office/drawing/2014/main" xmlns="" id="{9C070281-0D80-4B3C-A23E-D2D83488C1EF}"/>
                </a:ext>
              </a:extLst>
            </p:cNvPr>
            <p:cNvGrpSpPr/>
            <p:nvPr/>
          </p:nvGrpSpPr>
          <p:grpSpPr>
            <a:xfrm>
              <a:off x="832459" y="1783576"/>
              <a:ext cx="1600190" cy="1272582"/>
              <a:chOff x="832459" y="1783576"/>
              <a:chExt cx="1600190" cy="1272582"/>
            </a:xfrm>
          </p:grpSpPr>
          <p:grpSp>
            <p:nvGrpSpPr>
              <p:cNvPr id="68" name="그룹 67">
                <a:extLst>
                  <a:ext uri="{FF2B5EF4-FFF2-40B4-BE49-F238E27FC236}">
                    <a16:creationId xmlns:a16="http://schemas.microsoft.com/office/drawing/2014/main" xmlns="" id="{44680D6F-4843-4933-B38A-FBA3BF731935}"/>
                  </a:ext>
                </a:extLst>
              </p:cNvPr>
              <p:cNvGrpSpPr/>
              <p:nvPr/>
            </p:nvGrpSpPr>
            <p:grpSpPr>
              <a:xfrm>
                <a:off x="1062980" y="1916832"/>
                <a:ext cx="1152128" cy="936104"/>
                <a:chOff x="1062980" y="1916832"/>
                <a:chExt cx="1152128" cy="936104"/>
              </a:xfrm>
            </p:grpSpPr>
            <p:cxnSp>
              <p:nvCxnSpPr>
                <p:cNvPr id="76" name="직선 연결선 75">
                  <a:extLst>
                    <a:ext uri="{FF2B5EF4-FFF2-40B4-BE49-F238E27FC236}">
                      <a16:creationId xmlns:a16="http://schemas.microsoft.com/office/drawing/2014/main" xmlns="" id="{6680A223-7546-47C8-A211-C99AD66051F1}"/>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xmlns="" id="{F89C7857-1099-4DE8-AC87-41F044D4F431}"/>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xmlns="" id="{6CD88D0E-BF5F-4BE0-940E-7672A89EDAD0}"/>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23" name="TextBox 22">
                    <a:extLst>
                      <a:ext uri="{FF2B5EF4-FFF2-40B4-BE49-F238E27FC236}">
                        <a16:creationId xmlns:a16="http://schemas.microsoft.com/office/drawing/2014/main" id="{BEC0C9EE-61FB-472E-9BEE-2B00DBA66B5F}"/>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xmlns="" id="{A00C09A9-39FD-4BBF-B2CA-6D6066B12A44}"/>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24" name="TextBox 23">
                    <a:extLst>
                      <a:ext uri="{FF2B5EF4-FFF2-40B4-BE49-F238E27FC236}">
                        <a16:creationId xmlns:a16="http://schemas.microsoft.com/office/drawing/2014/main" id="{721BF1DA-9F43-4AE0-B253-FBFE6DA345FF}"/>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xmlns="" id="{1461CABB-AE92-4F4B-82D6-865E708139C9}"/>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25" name="TextBox 24">
                    <a:extLst>
                      <a:ext uri="{FF2B5EF4-FFF2-40B4-BE49-F238E27FC236}">
                        <a16:creationId xmlns:a16="http://schemas.microsoft.com/office/drawing/2014/main" id="{9E0E5CAC-7F27-44ED-9CFD-0D870D1782E9}"/>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72" name="직선 연결선 71">
                <a:extLst>
                  <a:ext uri="{FF2B5EF4-FFF2-40B4-BE49-F238E27FC236}">
                    <a16:creationId xmlns:a16="http://schemas.microsoft.com/office/drawing/2014/main" xmlns="" id="{00B739B5-6EC2-4435-B42D-8DDEE423D6D3}"/>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03EB6812-53C0-4474-B838-E7BE277509F8}"/>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4" name="타원 73">
                <a:extLst>
                  <a:ext uri="{FF2B5EF4-FFF2-40B4-BE49-F238E27FC236}">
                    <a16:creationId xmlns:a16="http://schemas.microsoft.com/office/drawing/2014/main" xmlns="" id="{6B08A091-8505-4DDC-8820-A567D2E0FBB1}"/>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75" name="직선 화살표 연결선 74">
                <a:extLst>
                  <a:ext uri="{FF2B5EF4-FFF2-40B4-BE49-F238E27FC236}">
                    <a16:creationId xmlns:a16="http://schemas.microsoft.com/office/drawing/2014/main" xmlns="" id="{7AB21C0A-E26A-4F0C-93DC-1831A8D28B39}"/>
                  </a:ext>
                </a:extLst>
              </p:cNvPr>
              <p:cNvCxnSpPr/>
              <p:nvPr/>
            </p:nvCxnSpPr>
            <p:spPr>
              <a:xfrm flipH="1">
                <a:off x="1493604" y="241775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그룹 45">
              <a:extLst>
                <a:ext uri="{FF2B5EF4-FFF2-40B4-BE49-F238E27FC236}">
                  <a16:creationId xmlns:a16="http://schemas.microsoft.com/office/drawing/2014/main" xmlns="" id="{D981787E-5120-43C0-9408-2C19729211DF}"/>
                </a:ext>
              </a:extLst>
            </p:cNvPr>
            <p:cNvGrpSpPr/>
            <p:nvPr/>
          </p:nvGrpSpPr>
          <p:grpSpPr>
            <a:xfrm>
              <a:off x="3004480" y="1783576"/>
              <a:ext cx="1600190" cy="1272582"/>
              <a:chOff x="832459" y="1783576"/>
              <a:chExt cx="1600190" cy="1272582"/>
            </a:xfrm>
          </p:grpSpPr>
          <p:grpSp>
            <p:nvGrpSpPr>
              <p:cNvPr id="58" name="그룹 57">
                <a:extLst>
                  <a:ext uri="{FF2B5EF4-FFF2-40B4-BE49-F238E27FC236}">
                    <a16:creationId xmlns:a16="http://schemas.microsoft.com/office/drawing/2014/main" xmlns="" id="{A3533B00-109B-4190-9591-95529993F58F}"/>
                  </a:ext>
                </a:extLst>
              </p:cNvPr>
              <p:cNvGrpSpPr/>
              <p:nvPr/>
            </p:nvGrpSpPr>
            <p:grpSpPr>
              <a:xfrm>
                <a:off x="1062980" y="1916832"/>
                <a:ext cx="1152128" cy="936104"/>
                <a:chOff x="1062980" y="1916832"/>
                <a:chExt cx="1152128" cy="936104"/>
              </a:xfrm>
            </p:grpSpPr>
            <p:cxnSp>
              <p:nvCxnSpPr>
                <p:cNvPr id="66" name="직선 연결선 65">
                  <a:extLst>
                    <a:ext uri="{FF2B5EF4-FFF2-40B4-BE49-F238E27FC236}">
                      <a16:creationId xmlns:a16="http://schemas.microsoft.com/office/drawing/2014/main" xmlns="" id="{B597DA5B-9E94-4D0F-914A-25951FF26A82}"/>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xmlns="" id="{60F82454-1B8B-4FEB-BEDF-30C38B404D37}"/>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xmlns="" id="{5D8CFA29-BEA7-4437-B681-87677B62AC28}"/>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34" name="TextBox 33">
                    <a:extLst>
                      <a:ext uri="{FF2B5EF4-FFF2-40B4-BE49-F238E27FC236}">
                        <a16:creationId xmlns:a16="http://schemas.microsoft.com/office/drawing/2014/main" id="{2DC1CAFC-ABAE-4683-BEE2-D57A4EBE2FD4}"/>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xmlns="" id="{9B6D7819-609A-4330-8CD6-3EEA1D759584}"/>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35" name="TextBox 34">
                    <a:extLst>
                      <a:ext uri="{FF2B5EF4-FFF2-40B4-BE49-F238E27FC236}">
                        <a16:creationId xmlns:a16="http://schemas.microsoft.com/office/drawing/2014/main" id="{95C9A9BE-872A-4C9A-B93F-CD8C2165D3F2}"/>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xmlns="" id="{7905B49D-F198-4601-867A-FD8DD074280D}"/>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36" name="TextBox 35">
                    <a:extLst>
                      <a:ext uri="{FF2B5EF4-FFF2-40B4-BE49-F238E27FC236}">
                        <a16:creationId xmlns:a16="http://schemas.microsoft.com/office/drawing/2014/main" id="{23A2E663-270A-4E38-9726-F11E5E25A2C8}"/>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8"/>
                    <a:stretch>
                      <a:fillRect/>
                    </a:stretch>
                  </a:blipFill>
                </p:spPr>
                <p:txBody>
                  <a:bodyPr/>
                  <a:lstStyle/>
                  <a:p>
                    <a:r>
                      <a:rPr lang="ko-KR" altLang="en-US">
                        <a:noFill/>
                      </a:rPr>
                      <a:t> </a:t>
                    </a:r>
                  </a:p>
                </p:txBody>
              </p:sp>
            </mc:Fallback>
          </mc:AlternateContent>
          <p:cxnSp>
            <p:nvCxnSpPr>
              <p:cNvPr id="62" name="직선 연결선 61">
                <a:extLst>
                  <a:ext uri="{FF2B5EF4-FFF2-40B4-BE49-F238E27FC236}">
                    <a16:creationId xmlns:a16="http://schemas.microsoft.com/office/drawing/2014/main" xmlns="" id="{28C587D2-D013-4708-BEC0-C23D115DC5BB}"/>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xmlns="" id="{A2EE5625-F500-4BEC-AEC1-EADBDE83C4D9}"/>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xmlns="" id="{CF385C97-EFDE-4359-8AC8-6785AF7A8D0F}"/>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65" name="직선 화살표 연결선 64">
                <a:extLst>
                  <a:ext uri="{FF2B5EF4-FFF2-40B4-BE49-F238E27FC236}">
                    <a16:creationId xmlns:a16="http://schemas.microsoft.com/office/drawing/2014/main" xmlns="" id="{8849B289-324E-4326-8D5C-CACFA91248AE}"/>
                  </a:ext>
                </a:extLst>
              </p:cNvPr>
              <p:cNvCxnSpPr>
                <a:cxnSpLocks/>
              </p:cNvCxnSpPr>
              <p:nvPr/>
            </p:nvCxnSpPr>
            <p:spPr>
              <a:xfrm rot="16200000" flipH="1">
                <a:off x="1242288" y="218184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그룹 46">
              <a:extLst>
                <a:ext uri="{FF2B5EF4-FFF2-40B4-BE49-F238E27FC236}">
                  <a16:creationId xmlns:a16="http://schemas.microsoft.com/office/drawing/2014/main" xmlns="" id="{19967614-499C-448B-A4AC-39EB62FE4DC3}"/>
                </a:ext>
              </a:extLst>
            </p:cNvPr>
            <p:cNvGrpSpPr/>
            <p:nvPr/>
          </p:nvGrpSpPr>
          <p:grpSpPr>
            <a:xfrm>
              <a:off x="5130755" y="1783576"/>
              <a:ext cx="1600190" cy="1272582"/>
              <a:chOff x="832459" y="1783576"/>
              <a:chExt cx="1600190" cy="1272582"/>
            </a:xfrm>
          </p:grpSpPr>
          <p:grpSp>
            <p:nvGrpSpPr>
              <p:cNvPr id="49" name="그룹 48">
                <a:extLst>
                  <a:ext uri="{FF2B5EF4-FFF2-40B4-BE49-F238E27FC236}">
                    <a16:creationId xmlns:a16="http://schemas.microsoft.com/office/drawing/2014/main" xmlns="" id="{77543B18-433F-455E-B844-9AB40CE4945F}"/>
                  </a:ext>
                </a:extLst>
              </p:cNvPr>
              <p:cNvGrpSpPr/>
              <p:nvPr/>
            </p:nvGrpSpPr>
            <p:grpSpPr>
              <a:xfrm>
                <a:off x="1062980" y="1916832"/>
                <a:ext cx="1152128" cy="936104"/>
                <a:chOff x="1062980" y="1916832"/>
                <a:chExt cx="1152128" cy="936104"/>
              </a:xfrm>
            </p:grpSpPr>
            <p:cxnSp>
              <p:nvCxnSpPr>
                <p:cNvPr id="56" name="직선 연결선 55">
                  <a:extLst>
                    <a:ext uri="{FF2B5EF4-FFF2-40B4-BE49-F238E27FC236}">
                      <a16:creationId xmlns:a16="http://schemas.microsoft.com/office/drawing/2014/main" xmlns="" id="{D0D403D0-7916-4408-B895-B39C57AE1757}"/>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xmlns="" id="{244151E8-46DD-4D82-8B48-E61983013F7C}"/>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xmlns="" id="{BB7DFB68-57DB-422B-8995-754D2DEABAD9}"/>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45" name="TextBox 44">
                    <a:extLst>
                      <a:ext uri="{FF2B5EF4-FFF2-40B4-BE49-F238E27FC236}">
                        <a16:creationId xmlns:a16="http://schemas.microsoft.com/office/drawing/2014/main" id="{1F7CB205-B971-49EB-A388-96152743434D}"/>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4786CD5A-BFD1-44BC-8DA5-D3A52C44B234}"/>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46" name="TextBox 45">
                    <a:extLst>
                      <a:ext uri="{FF2B5EF4-FFF2-40B4-BE49-F238E27FC236}">
                        <a16:creationId xmlns:a16="http://schemas.microsoft.com/office/drawing/2014/main" id="{E5EC133D-BED0-4CE9-9C21-299F3591E1E7}"/>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xmlns="" id="{09029AF8-BD07-4AD4-9786-14F667CF191A}"/>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47" name="TextBox 46">
                    <a:extLst>
                      <a:ext uri="{FF2B5EF4-FFF2-40B4-BE49-F238E27FC236}">
                        <a16:creationId xmlns:a16="http://schemas.microsoft.com/office/drawing/2014/main" id="{013F725B-17D6-4534-9F59-5CEDF08FFCDA}"/>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53" name="직선 연결선 52">
                <a:extLst>
                  <a:ext uri="{FF2B5EF4-FFF2-40B4-BE49-F238E27FC236}">
                    <a16:creationId xmlns:a16="http://schemas.microsoft.com/office/drawing/2014/main" xmlns="" id="{AAC42C4D-C024-4C73-9108-D0E6395734E2}"/>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xmlns="" id="{5C47B007-1805-4884-8AFD-E7856E32EAEC}"/>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xmlns="" id="{1B8AB3BD-8519-4648-925A-2561F03E50D1}"/>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sp>
          <p:nvSpPr>
            <p:cNvPr id="48" name="자유형: 도형 47">
              <a:extLst>
                <a:ext uri="{FF2B5EF4-FFF2-40B4-BE49-F238E27FC236}">
                  <a16:creationId xmlns:a16="http://schemas.microsoft.com/office/drawing/2014/main" xmlns="" id="{362DD2D0-C68B-4805-AC78-E86568E7D3B7}"/>
                </a:ext>
              </a:extLst>
            </p:cNvPr>
            <p:cNvSpPr/>
            <p:nvPr/>
          </p:nvSpPr>
          <p:spPr>
            <a:xfrm>
              <a:off x="5437012" y="2057400"/>
              <a:ext cx="605693" cy="660652"/>
            </a:xfrm>
            <a:custGeom>
              <a:avLst/>
              <a:gdLst>
                <a:gd name="connsiteX0" fmla="*/ 316088 w 605693"/>
                <a:gd name="connsiteY0" fmla="*/ 289560 h 660652"/>
                <a:gd name="connsiteX1" fmla="*/ 354188 w 605693"/>
                <a:gd name="connsiteY1" fmla="*/ 228600 h 660652"/>
                <a:gd name="connsiteX2" fmla="*/ 460868 w 605693"/>
                <a:gd name="connsiteY2" fmla="*/ 281940 h 660652"/>
                <a:gd name="connsiteX3" fmla="*/ 422768 w 605693"/>
                <a:gd name="connsiteY3" fmla="*/ 419100 h 660652"/>
                <a:gd name="connsiteX4" fmla="*/ 361808 w 605693"/>
                <a:gd name="connsiteY4" fmla="*/ 502920 h 660652"/>
                <a:gd name="connsiteX5" fmla="*/ 201788 w 605693"/>
                <a:gd name="connsiteY5" fmla="*/ 502920 h 660652"/>
                <a:gd name="connsiteX6" fmla="*/ 117968 w 605693"/>
                <a:gd name="connsiteY6" fmla="*/ 373380 h 660652"/>
                <a:gd name="connsiteX7" fmla="*/ 110348 w 605693"/>
                <a:gd name="connsiteY7" fmla="*/ 320040 h 660652"/>
                <a:gd name="connsiteX8" fmla="*/ 178928 w 605693"/>
                <a:gd name="connsiteY8" fmla="*/ 190500 h 660652"/>
                <a:gd name="connsiteX9" fmla="*/ 239888 w 605693"/>
                <a:gd name="connsiteY9" fmla="*/ 129540 h 660652"/>
                <a:gd name="connsiteX10" fmla="*/ 308468 w 605693"/>
                <a:gd name="connsiteY10" fmla="*/ 99060 h 660652"/>
                <a:gd name="connsiteX11" fmla="*/ 407528 w 605693"/>
                <a:gd name="connsiteY11" fmla="*/ 99060 h 660652"/>
                <a:gd name="connsiteX12" fmla="*/ 476108 w 605693"/>
                <a:gd name="connsiteY12" fmla="*/ 106680 h 660652"/>
                <a:gd name="connsiteX13" fmla="*/ 559928 w 605693"/>
                <a:gd name="connsiteY13" fmla="*/ 205740 h 660652"/>
                <a:gd name="connsiteX14" fmla="*/ 605648 w 605693"/>
                <a:gd name="connsiteY14" fmla="*/ 342900 h 660652"/>
                <a:gd name="connsiteX15" fmla="*/ 552308 w 605693"/>
                <a:gd name="connsiteY15" fmla="*/ 480060 h 660652"/>
                <a:gd name="connsiteX16" fmla="*/ 468488 w 605693"/>
                <a:gd name="connsiteY16" fmla="*/ 601980 h 660652"/>
                <a:gd name="connsiteX17" fmla="*/ 331328 w 605693"/>
                <a:gd name="connsiteY17" fmla="*/ 655320 h 660652"/>
                <a:gd name="connsiteX18" fmla="*/ 232268 w 605693"/>
                <a:gd name="connsiteY18" fmla="*/ 655320 h 660652"/>
                <a:gd name="connsiteX19" fmla="*/ 133208 w 605693"/>
                <a:gd name="connsiteY19" fmla="*/ 624840 h 660652"/>
                <a:gd name="connsiteX20" fmla="*/ 57008 w 605693"/>
                <a:gd name="connsiteY20" fmla="*/ 556260 h 660652"/>
                <a:gd name="connsiteX21" fmla="*/ 3668 w 605693"/>
                <a:gd name="connsiteY21" fmla="*/ 411480 h 660652"/>
                <a:gd name="connsiteX22" fmla="*/ 11288 w 605693"/>
                <a:gd name="connsiteY22" fmla="*/ 220980 h 660652"/>
                <a:gd name="connsiteX23" fmla="*/ 64628 w 605693"/>
                <a:gd name="connsiteY23" fmla="*/ 121920 h 660652"/>
                <a:gd name="connsiteX24" fmla="*/ 148448 w 605693"/>
                <a:gd name="connsiteY24" fmla="*/ 45720 h 660652"/>
                <a:gd name="connsiteX25" fmla="*/ 217028 w 605693"/>
                <a:gd name="connsiteY25" fmla="*/ 0 h 6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5693" h="660652">
                  <a:moveTo>
                    <a:pt x="316088" y="289560"/>
                  </a:moveTo>
                  <a:cubicBezTo>
                    <a:pt x="323073" y="259715"/>
                    <a:pt x="330058" y="229870"/>
                    <a:pt x="354188" y="228600"/>
                  </a:cubicBezTo>
                  <a:cubicBezTo>
                    <a:pt x="378318" y="227330"/>
                    <a:pt x="449438" y="250190"/>
                    <a:pt x="460868" y="281940"/>
                  </a:cubicBezTo>
                  <a:cubicBezTo>
                    <a:pt x="472298" y="313690"/>
                    <a:pt x="439278" y="382270"/>
                    <a:pt x="422768" y="419100"/>
                  </a:cubicBezTo>
                  <a:cubicBezTo>
                    <a:pt x="406258" y="455930"/>
                    <a:pt x="398638" y="488950"/>
                    <a:pt x="361808" y="502920"/>
                  </a:cubicBezTo>
                  <a:cubicBezTo>
                    <a:pt x="324978" y="516890"/>
                    <a:pt x="242428" y="524510"/>
                    <a:pt x="201788" y="502920"/>
                  </a:cubicBezTo>
                  <a:cubicBezTo>
                    <a:pt x="161148" y="481330"/>
                    <a:pt x="133208" y="403860"/>
                    <a:pt x="117968" y="373380"/>
                  </a:cubicBezTo>
                  <a:cubicBezTo>
                    <a:pt x="102728" y="342900"/>
                    <a:pt x="100188" y="350520"/>
                    <a:pt x="110348" y="320040"/>
                  </a:cubicBezTo>
                  <a:cubicBezTo>
                    <a:pt x="120508" y="289560"/>
                    <a:pt x="157338" y="222250"/>
                    <a:pt x="178928" y="190500"/>
                  </a:cubicBezTo>
                  <a:cubicBezTo>
                    <a:pt x="200518" y="158750"/>
                    <a:pt x="218298" y="144780"/>
                    <a:pt x="239888" y="129540"/>
                  </a:cubicBezTo>
                  <a:cubicBezTo>
                    <a:pt x="261478" y="114300"/>
                    <a:pt x="280528" y="104140"/>
                    <a:pt x="308468" y="99060"/>
                  </a:cubicBezTo>
                  <a:cubicBezTo>
                    <a:pt x="336408" y="93980"/>
                    <a:pt x="379588" y="97790"/>
                    <a:pt x="407528" y="99060"/>
                  </a:cubicBezTo>
                  <a:cubicBezTo>
                    <a:pt x="435468" y="100330"/>
                    <a:pt x="450708" y="88900"/>
                    <a:pt x="476108" y="106680"/>
                  </a:cubicBezTo>
                  <a:cubicBezTo>
                    <a:pt x="501508" y="124460"/>
                    <a:pt x="538338" y="166370"/>
                    <a:pt x="559928" y="205740"/>
                  </a:cubicBezTo>
                  <a:cubicBezTo>
                    <a:pt x="581518" y="245110"/>
                    <a:pt x="606918" y="297180"/>
                    <a:pt x="605648" y="342900"/>
                  </a:cubicBezTo>
                  <a:cubicBezTo>
                    <a:pt x="604378" y="388620"/>
                    <a:pt x="575168" y="436880"/>
                    <a:pt x="552308" y="480060"/>
                  </a:cubicBezTo>
                  <a:cubicBezTo>
                    <a:pt x="529448" y="523240"/>
                    <a:pt x="505318" y="572770"/>
                    <a:pt x="468488" y="601980"/>
                  </a:cubicBezTo>
                  <a:cubicBezTo>
                    <a:pt x="431658" y="631190"/>
                    <a:pt x="370698" y="646430"/>
                    <a:pt x="331328" y="655320"/>
                  </a:cubicBezTo>
                  <a:cubicBezTo>
                    <a:pt x="291958" y="664210"/>
                    <a:pt x="265288" y="660400"/>
                    <a:pt x="232268" y="655320"/>
                  </a:cubicBezTo>
                  <a:cubicBezTo>
                    <a:pt x="199248" y="650240"/>
                    <a:pt x="162418" y="641350"/>
                    <a:pt x="133208" y="624840"/>
                  </a:cubicBezTo>
                  <a:cubicBezTo>
                    <a:pt x="103998" y="608330"/>
                    <a:pt x="78598" y="591820"/>
                    <a:pt x="57008" y="556260"/>
                  </a:cubicBezTo>
                  <a:cubicBezTo>
                    <a:pt x="35418" y="520700"/>
                    <a:pt x="11288" y="467360"/>
                    <a:pt x="3668" y="411480"/>
                  </a:cubicBezTo>
                  <a:cubicBezTo>
                    <a:pt x="-3952" y="355600"/>
                    <a:pt x="1128" y="269240"/>
                    <a:pt x="11288" y="220980"/>
                  </a:cubicBezTo>
                  <a:cubicBezTo>
                    <a:pt x="21448" y="172720"/>
                    <a:pt x="41768" y="151130"/>
                    <a:pt x="64628" y="121920"/>
                  </a:cubicBezTo>
                  <a:cubicBezTo>
                    <a:pt x="87488" y="92710"/>
                    <a:pt x="123048" y="66040"/>
                    <a:pt x="148448" y="45720"/>
                  </a:cubicBezTo>
                  <a:cubicBezTo>
                    <a:pt x="173848" y="25400"/>
                    <a:pt x="195438" y="12700"/>
                    <a:pt x="217028" y="0"/>
                  </a:cubicBezTo>
                </a:path>
              </a:pathLst>
            </a:cu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80" name="직사각형 79">
                <a:extLst>
                  <a:ext uri="{FF2B5EF4-FFF2-40B4-BE49-F238E27FC236}">
                    <a16:creationId xmlns:a16="http://schemas.microsoft.com/office/drawing/2014/main" xmlns="" id="{F7F4FAC2-D9E9-439E-9AA3-BA7A017DF417}"/>
                  </a:ext>
                </a:extLst>
              </p:cNvPr>
              <p:cNvSpPr/>
              <p:nvPr/>
            </p:nvSpPr>
            <p:spPr>
              <a:xfrm>
                <a:off x="2433493" y="4149080"/>
                <a:ext cx="4248288" cy="59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f>
                        <m:f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Pr>
                        <m:num>
                          <m:r>
                            <a:rPr lang="ko-KR" altLang="en-US"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num>
                        <m:den>
                          <m:r>
                            <a:rPr lang="ko-KR" altLang="en-US"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den>
                      </m:f>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func>
                        <m:func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uncPr>
                        <m:fName>
                          <m:limLow>
                            <m:limLow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limLowPr>
                            <m:e>
                              <m:r>
                                <m:rPr>
                                  <m:sty m:val="p"/>
                                </m:rPr>
                                <a:rPr lang="en-US" altLang="ko-KR" sz="1400">
                                  <a:solidFill>
                                    <a:prstClr val="black">
                                      <a:lumMod val="85000"/>
                                      <a:lumOff val="15000"/>
                                    </a:prstClr>
                                  </a:solidFill>
                                  <a:latin typeface="Cambria Math" panose="02040503050406030204" pitchFamily="18" charset="0"/>
                                  <a:ea typeface="SamsungOne 400" panose="020B0503030303020204" pitchFamily="34" charset="0"/>
                                </a:rPr>
                                <m:t>lim</m:t>
                              </m:r>
                            </m:e>
                            <m:li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→0</m:t>
                              </m:r>
                            </m:lim>
                          </m:limLow>
                        </m:fName>
                        <m:e>
                          <m:f>
                            <m:f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𝑧</m:t>
                              </m:r>
                            </m:num>
                            <m:den>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den>
                          </m:f>
                        </m:e>
                      </m:func>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func>
                        <m:func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uncPr>
                        <m:fName>
                          <m:limLow>
                            <m:limLow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limLowPr>
                            <m:e>
                              <m:r>
                                <m:rPr>
                                  <m:sty m:val="p"/>
                                </m:rPr>
                                <a:rPr lang="en-US" altLang="ko-KR" sz="1400">
                                  <a:solidFill>
                                    <a:prstClr val="black">
                                      <a:lumMod val="85000"/>
                                      <a:lumOff val="15000"/>
                                    </a:prstClr>
                                  </a:solidFill>
                                  <a:latin typeface="Cambria Math" panose="02040503050406030204" pitchFamily="18" charset="0"/>
                                  <a:ea typeface="SamsungOne 400" panose="020B0503030303020204" pitchFamily="34" charset="0"/>
                                </a:rPr>
                                <m:t>lim</m:t>
                              </m:r>
                            </m:e>
                            <m:li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→0</m:t>
                              </m:r>
                            </m:lim>
                          </m:limLow>
                        </m:fName>
                        <m:e>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6</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+3∆</m:t>
                          </m:r>
                          <m:r>
                            <a:rPr lang="en-US" altLang="ko-KR" sz="1400" i="1">
                              <a:solidFill>
                                <a:prstClr val="black"/>
                              </a:solidFill>
                              <a:latin typeface="Cambria Math" panose="02040503050406030204" pitchFamily="18" charset="0"/>
                              <a:ea typeface="Cambria Math" panose="02040503050406030204" pitchFamily="18" charset="0"/>
                            </a:rPr>
                            <m:t>𝑥</m:t>
                          </m:r>
                        </m:e>
                      </m:func>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=6</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80" name="직사각형 79">
                <a:extLst>
                  <a:ext uri="{FF2B5EF4-FFF2-40B4-BE49-F238E27FC236}">
                    <a16:creationId xmlns="" xmlns:a16="http://schemas.microsoft.com/office/drawing/2014/main" xmlns:a14="http://schemas.microsoft.com/office/drawing/2010/main" id="{F7F4FAC2-D9E9-439E-9AA3-BA7A017DF417}"/>
                  </a:ext>
                </a:extLst>
              </p:cNvPr>
              <p:cNvSpPr>
                <a:spLocks noRot="1" noChangeAspect="1" noMove="1" noResize="1" noEditPoints="1" noAdjustHandles="1" noChangeArrowheads="1" noChangeShapeType="1" noTextEdit="1"/>
              </p:cNvSpPr>
              <p:nvPr/>
            </p:nvSpPr>
            <p:spPr>
              <a:xfrm>
                <a:off x="2433493" y="4149080"/>
                <a:ext cx="4248288" cy="595793"/>
              </a:xfrm>
              <a:prstGeom prst="rect">
                <a:avLst/>
              </a:prstGeom>
              <a:blipFill rotWithShape="0">
                <a:blip r:embed="rId9"/>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직사각형 80">
                <a:extLst>
                  <a:ext uri="{FF2B5EF4-FFF2-40B4-BE49-F238E27FC236}">
                    <a16:creationId xmlns:a16="http://schemas.microsoft.com/office/drawing/2014/main" xmlns="" id="{11D526A1-F6D6-4CCD-896A-57CC1DF8BDB0}"/>
                  </a:ext>
                </a:extLst>
              </p:cNvPr>
              <p:cNvSpPr/>
              <p:nvPr/>
            </p:nvSpPr>
            <p:spPr>
              <a:xfrm>
                <a:off x="3583260" y="5209471"/>
                <a:ext cx="1944868" cy="59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f>
                        <m:f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Pr>
                        <m:num>
                          <m:r>
                            <a:rPr lang="ko-KR" altLang="en-US"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num>
                        <m:den>
                          <m:r>
                            <a:rPr lang="ko-KR" altLang="en-US"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den>
                      </m:f>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+4</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81" name="직사각형 80">
                <a:extLst>
                  <a:ext uri="{FF2B5EF4-FFF2-40B4-BE49-F238E27FC236}">
                    <a16:creationId xmlns="" xmlns:a16="http://schemas.microsoft.com/office/drawing/2014/main" xmlns:a14="http://schemas.microsoft.com/office/drawing/2010/main" id="{11D526A1-F6D6-4CCD-896A-57CC1DF8BDB0}"/>
                  </a:ext>
                </a:extLst>
              </p:cNvPr>
              <p:cNvSpPr>
                <a:spLocks noRot="1" noChangeAspect="1" noMove="1" noResize="1" noEditPoints="1" noAdjustHandles="1" noChangeArrowheads="1" noChangeShapeType="1" noTextEdit="1"/>
              </p:cNvSpPr>
              <p:nvPr/>
            </p:nvSpPr>
            <p:spPr>
              <a:xfrm>
                <a:off x="3583260" y="5209471"/>
                <a:ext cx="1944868" cy="595793"/>
              </a:xfrm>
              <a:prstGeom prst="rect">
                <a:avLst/>
              </a:prstGeom>
              <a:blipFill rotWithShape="0">
                <a:blip r:embed="rId10"/>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1558262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a16="http://schemas.microsoft.com/office/drawing/2014/main" xmlns="" id="{CB199C45-CFD3-484D-BFCA-95B0D42BE4D2}"/>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a16="http://schemas.microsoft.com/office/drawing/2014/main" xmlns="" id="{739671CA-C390-42EF-B9BF-87F7350ADEF4}"/>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Limits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Differential Method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p>
          </p:txBody>
        </p:sp>
        <p:sp>
          <p:nvSpPr>
            <p:cNvPr id="31" name="직사각형 30">
              <a:extLst>
                <a:ext uri="{FF2B5EF4-FFF2-40B4-BE49-F238E27FC236}">
                  <a16:creationId xmlns:a16="http://schemas.microsoft.com/office/drawing/2014/main" xmlns="" id="{53F3CCF0-1146-4C61-9D8B-22B0D6B076AD}"/>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Derivatives of Composite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5.7. Derivative of the Sigmoid Function</a:t>
              </a:r>
            </a:p>
          </p:txBody>
        </p:sp>
      </p:grpSp>
      <p:sp>
        <p:nvSpPr>
          <p:cNvPr id="7" name="직사각형 133">
            <a:extLst>
              <a:ext uri="{FF2B5EF4-FFF2-40B4-BE49-F238E27FC236}">
                <a16:creationId xmlns:a16="http://schemas.microsoft.com/office/drawing/2014/main" xmlns=""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8240680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Derivative of the Sigmoid Function</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5.7. Derivative of the Sigmoid Function</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grpSp>
        <p:nvGrpSpPr>
          <p:cNvPr id="3" name="그룹 2">
            <a:extLst>
              <a:ext uri="{FF2B5EF4-FFF2-40B4-BE49-F238E27FC236}">
                <a16:creationId xmlns:a16="http://schemas.microsoft.com/office/drawing/2014/main" xmlns="" id="{2D3D0746-B295-4362-AE3C-880A187F0C83}"/>
              </a:ext>
            </a:extLst>
          </p:cNvPr>
          <p:cNvGrpSpPr/>
          <p:nvPr/>
        </p:nvGrpSpPr>
        <p:grpSpPr>
          <a:xfrm>
            <a:off x="630932" y="2132856"/>
            <a:ext cx="8280920" cy="1631454"/>
            <a:chOff x="630932" y="2234972"/>
            <a:chExt cx="7992887" cy="1631454"/>
          </a:xfrm>
        </p:grpSpPr>
        <p:sp>
          <p:nvSpPr>
            <p:cNvPr id="9" name="직사각형 8">
              <a:extLst>
                <a:ext uri="{FF2B5EF4-FFF2-40B4-BE49-F238E27FC236}">
                  <a16:creationId xmlns:a16="http://schemas.microsoft.com/office/drawing/2014/main" xmlns="" id="{2389DC93-257D-4687-9491-8E73E8DC0CFD}"/>
                </a:ext>
              </a:extLst>
            </p:cNvPr>
            <p:cNvSpPr/>
            <p:nvPr/>
          </p:nvSpPr>
          <p:spPr>
            <a:xfrm>
              <a:off x="3295228" y="2739028"/>
              <a:ext cx="2495972" cy="629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630932" y="2234972"/>
                  <a:ext cx="7992887" cy="1631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function </a:t>
                  </a:r>
                  <a14:m>
                    <m:oMath xmlns:m="http://schemas.openxmlformats.org/officeDocument/2006/math">
                      <m:r>
                        <a:rPr lang="ko-KR" altLang="en-US" sz="1300" i="1" smtClean="0">
                          <a:solidFill>
                            <a:prstClr val="black">
                              <a:lumMod val="85000"/>
                              <a:lumOff val="15000"/>
                            </a:prstClr>
                          </a:solidFill>
                          <a:latin typeface="Cambria Math" panose="02040503050406030204" pitchFamily="18" charset="0"/>
                          <a:ea typeface="SamsungOne 400" panose="020B0503030303020204" pitchFamily="34" charset="0"/>
                        </a:rPr>
                        <m:t>𝜎</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defined as sigmoid function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value of the differentiated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𝑑</m:t>
                          </m:r>
                          <m:r>
                            <a:rPr lang="ko-KR" altLang="en-US" sz="1600" b="0" i="1" smtClean="0">
                              <a:solidFill>
                                <a:prstClr val="black">
                                  <a:lumMod val="85000"/>
                                  <a:lumOff val="15000"/>
                                </a:prstClr>
                              </a:solidFill>
                              <a:latin typeface="Cambria Math" panose="02040503050406030204" pitchFamily="18" charset="0"/>
                              <a:ea typeface="SamsungOne 400" panose="020B0503030303020204" pitchFamily="34" charset="0"/>
                            </a:rPr>
                            <m:t>𝜎</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𝑑𝑥</m:t>
                          </m:r>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as follows.</a:t>
                  </a:r>
                </a:p>
                <a:p>
                  <a:pPr>
                    <a:spcAft>
                      <a:spcPts val="1000"/>
                    </a:spcAft>
                    <a:buClr>
                      <a:srgbClr val="193EB0"/>
                    </a:buClr>
                  </a:pPr>
                  <a14:m>
                    <m:oMathPara xmlns:m="http://schemas.openxmlformats.org/officeDocument/2006/math">
                      <m:oMathParaPr>
                        <m:jc m:val="centerGroup"/>
                      </m:oMathParaPr>
                      <m:oMath xmlns:m="http://schemas.openxmlformats.org/officeDocument/2006/math">
                        <m:f>
                          <m:fPr>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𝑑</m:t>
                            </m:r>
                            <m:r>
                              <a:rPr lang="ko-KR" altLang="en-US" sz="1600" i="1">
                                <a:solidFill>
                                  <a:prstClr val="black">
                                    <a:lumMod val="85000"/>
                                    <a:lumOff val="15000"/>
                                  </a:prstClr>
                                </a:solidFill>
                                <a:latin typeface="Cambria Math" panose="02040503050406030204" pitchFamily="18" charset="0"/>
                                <a:ea typeface="SamsungOne 400" panose="020B0503030303020204" pitchFamily="34" charset="0"/>
                              </a:rPr>
                              <m:t>𝜎</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num>
                          <m:den>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𝑑𝑥</m:t>
                            </m:r>
                          </m:den>
                        </m:f>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600" i="1">
                            <a:solidFill>
                              <a:prstClr val="black">
                                <a:lumMod val="85000"/>
                                <a:lumOff val="15000"/>
                              </a:prstClr>
                            </a:solidFill>
                            <a:latin typeface="Cambria Math" panose="02040503050406030204" pitchFamily="18" charset="0"/>
                            <a:ea typeface="SamsungOne 400" panose="020B0503030303020204" pitchFamily="34" charset="0"/>
                          </a:rPr>
                          <m:t>𝜎</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t>1−</m:t>
                            </m:r>
                            <m:r>
                              <a:rPr lang="ko-KR" altLang="en-US" sz="1600" i="1">
                                <a:solidFill>
                                  <a:prstClr val="black">
                                    <a:lumMod val="85000"/>
                                    <a:lumOff val="15000"/>
                                  </a:prstClr>
                                </a:solidFill>
                                <a:latin typeface="Cambria Math" panose="02040503050406030204" pitchFamily="18" charset="0"/>
                                <a:ea typeface="Cambria Math" panose="02040503050406030204" pitchFamily="18" charset="0"/>
                              </a:rPr>
                              <m:t>𝜎</m:t>
                            </m:r>
                            <m:d>
                              <m:dPr>
                                <m:ctrlP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t>𝑥</m:t>
                                </m:r>
                              </m:e>
                            </m:d>
                          </m:e>
                        </m:d>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10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0932" y="2234972"/>
                  <a:ext cx="7992887" cy="1631454"/>
                </a:xfrm>
                <a:prstGeom prst="rect">
                  <a:avLst/>
                </a:prstGeom>
                <a:blipFill rotWithShape="0">
                  <a:blip r:embed="rId3"/>
                  <a:stretch>
                    <a:fillRect/>
                  </a:stretch>
                </a:blipFill>
                <a:ln>
                  <a:noFill/>
                </a:ln>
              </p:spPr>
              <p:txBody>
                <a:bodyPr/>
                <a:lstStyle/>
                <a:p>
                  <a:r>
                    <a:rPr lang="ko-KR" altLang="en-US">
                      <a:noFill/>
                    </a:rPr>
                    <a:t> </a:t>
                  </a:r>
                </a:p>
              </p:txBody>
            </p:sp>
          </mc:Fallback>
        </mc:AlternateContent>
      </p:grpSp>
      <p:sp>
        <p:nvSpPr>
          <p:cNvPr id="8" name="직사각형 7">
            <a:extLst>
              <a:ext uri="{FF2B5EF4-FFF2-40B4-BE49-F238E27FC236}">
                <a16:creationId xmlns:a16="http://schemas.microsoft.com/office/drawing/2014/main" xmlns="" id="{FC7630E1-0304-47E2-99D3-D8450AC33A39}"/>
              </a:ext>
            </a:extLst>
          </p:cNvPr>
          <p:cNvSpPr/>
          <p:nvPr/>
        </p:nvSpPr>
        <p:spPr>
          <a:xfrm>
            <a:off x="495230" y="1899428"/>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Differentiate the sigmoid function.</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60720339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How to induce the derivative of the sigmoid function</a:t>
              </a:r>
              <a:endParaRPr lang="ko-KR" altLang="en-US" sz="1400" dirty="0">
                <a:solidFill>
                  <a:prstClr val="black">
                    <a:lumMod val="85000"/>
                    <a:lumOff val="15000"/>
                  </a:prstClr>
                </a:solidFill>
                <a:latin typeface="SamsungOne 400" panose="020B0503030303020204" pitchFamily="34" charset="0"/>
              </a:endParaRPr>
            </a:p>
          </p:txBody>
        </p:sp>
      </p:gr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5.7. Derivative of the Sigmoid Function</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B0969064-AB56-4C8F-A9B0-ACF574FE4885}"/>
                  </a:ext>
                </a:extLst>
              </p:cNvPr>
              <p:cNvSpPr txBox="1"/>
              <p:nvPr/>
            </p:nvSpPr>
            <p:spPr>
              <a:xfrm>
                <a:off x="608965" y="1844824"/>
                <a:ext cx="3390394" cy="4049378"/>
              </a:xfrm>
              <a:prstGeom prst="rect">
                <a:avLst/>
              </a:prstGeom>
              <a:noFill/>
            </p:spPr>
            <p:txBody>
              <a:bodyPr wrap="square" rtlCol="0">
                <a:spAutoFit/>
              </a:bodyPr>
              <a:lstStyle/>
              <a:p>
                <a:pPr>
                  <a:spcAft>
                    <a:spcPts val="600"/>
                  </a:spcAft>
                </a:pPr>
                <a:r>
                  <a:rPr lang="en-US" altLang="ko-KR" sz="1600" dirty="0">
                    <a:latin typeface="SamsungOne 400" panose="020B0503030303020204" pitchFamily="34" charset="0"/>
                    <a:ea typeface="SamsungOne 400" panose="020B0503030303020204" pitchFamily="34" charset="0"/>
                  </a:rPr>
                  <a:t>When </a:t>
                </a:r>
                <a14:m>
                  <m:oMath xmlns:m="http://schemas.openxmlformats.org/officeDocument/2006/math">
                    <m:r>
                      <a:rPr lang="ko-KR" altLang="en-US" sz="1600" i="1" smtClean="0">
                        <a:latin typeface="Cambria Math" panose="02040503050406030204" pitchFamily="18" charset="0"/>
                      </a:rPr>
                      <m:t>𝜎</m:t>
                    </m:r>
                  </m:oMath>
                </a14:m>
                <a:r>
                  <a:rPr lang="en-US" altLang="ko-KR" sz="1600" i="1" dirty="0">
                    <a:latin typeface="SamsungOne 400" panose="020B0503030303020204" pitchFamily="34" charset="0"/>
                    <a:ea typeface="SamsungOne 400" panose="020B0503030303020204" pitchFamily="34" charset="0"/>
                  </a:rPr>
                  <a:t>(x) = </a:t>
                </a:r>
                <a14:m>
                  <m:oMath xmlns:m="http://schemas.openxmlformats.org/officeDocument/2006/math">
                    <m:f>
                      <m:fPr>
                        <m:ctrlPr>
                          <a:rPr lang="en-US" altLang="ko-KR" sz="2000" i="1" smtClean="0">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smtClean="0">
                            <a:latin typeface="Cambria Math" panose="02040503050406030204" pitchFamily="18" charset="0"/>
                          </a:rPr>
                          <m:t>+</m:t>
                        </m:r>
                        <m:r>
                          <a:rPr lang="en-US" altLang="ko-KR" sz="2000" i="1" smtClean="0">
                            <a:latin typeface="Cambria Math" panose="02040503050406030204" pitchFamily="18" charset="0"/>
                          </a:rPr>
                          <m:t>𝑒</m:t>
                        </m:r>
                        <m:r>
                          <a:rPr lang="en-US" altLang="ko-KR" sz="2000" i="1" baseline="30000" smtClean="0">
                            <a:latin typeface="Cambria Math" panose="02040503050406030204" pitchFamily="18" charset="0"/>
                          </a:rPr>
                          <m:t>−</m:t>
                        </m:r>
                        <m:r>
                          <a:rPr lang="en-US" altLang="ko-KR" sz="2000" i="1" baseline="30000" smtClean="0">
                            <a:latin typeface="Cambria Math" panose="02040503050406030204" pitchFamily="18" charset="0"/>
                          </a:rPr>
                          <m:t>𝑥</m:t>
                        </m:r>
                      </m:den>
                    </m:f>
                  </m:oMath>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600"/>
                  </a:spcAft>
                </a:pPr>
                <a14:m>
                  <m:oMath xmlns:m="http://schemas.openxmlformats.org/officeDocument/2006/math">
                    <m:f>
                      <m:fPr>
                        <m:ctrlPr>
                          <a:rPr lang="en-US" altLang="ko-KR" sz="1600" i="1" smtClean="0">
                            <a:latin typeface="Cambria Math" panose="02040503050406030204" pitchFamily="18" charset="0"/>
                          </a:rPr>
                        </m:ctrlPr>
                      </m:fPr>
                      <m:num>
                        <m:r>
                          <a:rPr lang="en-US" altLang="ko-KR" sz="1600" i="1">
                            <a:latin typeface="Cambria Math" panose="02040503050406030204" pitchFamily="18" charset="0"/>
                          </a:rPr>
                          <m:t>𝑑</m:t>
                        </m:r>
                      </m:num>
                      <m:den>
                        <m:r>
                          <a:rPr lang="en-US" altLang="ko-KR" sz="1600" i="1">
                            <a:latin typeface="Cambria Math" panose="02040503050406030204" pitchFamily="18" charset="0"/>
                          </a:rPr>
                          <m:t>𝑑𝑥</m:t>
                        </m:r>
                      </m:den>
                    </m:f>
                  </m:oMath>
                </a14:m>
                <a:r>
                  <a:rPr lang="ko-KR" altLang="en-US" sz="1600" i="1" dirty="0">
                    <a:latin typeface="SamsungOne 400" panose="020B0503030303020204" pitchFamily="34" charset="0"/>
                  </a:rPr>
                  <a:t> </a:t>
                </a:r>
                <a14:m>
                  <m:oMath xmlns:m="http://schemas.openxmlformats.org/officeDocument/2006/math">
                    <m:r>
                      <a:rPr lang="ko-KR" altLang="en-US" sz="1600" i="1" smtClean="0">
                        <a:latin typeface="Cambria Math" panose="02040503050406030204" pitchFamily="18" charset="0"/>
                      </a:rPr>
                      <m:t>𝜎</m:t>
                    </m:r>
                  </m:oMath>
                </a14:m>
                <a:r>
                  <a:rPr lang="en-US" altLang="ko-KR" sz="1600" i="1" dirty="0">
                    <a:latin typeface="SamsungOne 400" panose="020B0503030303020204" pitchFamily="34" charset="0"/>
                    <a:ea typeface="SamsungOne 400" panose="020B0503030303020204" pitchFamily="34" charset="0"/>
                  </a:rPr>
                  <a:t>(x) </a:t>
                </a:r>
                <a:r>
                  <a:rPr lang="en-US" altLang="ko-KR" i="1" dirty="0">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𝑑</m:t>
                        </m:r>
                      </m:num>
                      <m:den>
                        <m:r>
                          <a:rPr lang="en-US" altLang="ko-KR" i="1">
                            <a:latin typeface="Cambria Math" panose="02040503050406030204" pitchFamily="18" charset="0"/>
                          </a:rPr>
                          <m:t>𝑑𝑥</m:t>
                        </m:r>
                      </m:den>
                    </m:f>
                  </m:oMath>
                </a14:m>
                <a:r>
                  <a:rPr lang="ko-KR" altLang="en-US" i="1" dirty="0">
                    <a:latin typeface="SamsungOne 400" panose="020B0503030303020204" pitchFamily="34" charset="0"/>
                  </a:rPr>
                  <a:t> </a:t>
                </a:r>
                <a14:m>
                  <m:oMath xmlns:m="http://schemas.openxmlformats.org/officeDocument/2006/math">
                    <m:d>
                      <m:dPr>
                        <m:begChr m:val="["/>
                        <m:endChr m:val="]"/>
                        <m:ctrlPr>
                          <a:rPr lang="en-US" altLang="ko-KR" i="1" dirty="0" smtClean="0">
                            <a:latin typeface="Cambria Math" panose="02040503050406030204" pitchFamily="18" charset="0"/>
                          </a:rPr>
                        </m:ctrlPr>
                      </m:dPr>
                      <m:e>
                        <m:f>
                          <m:fPr>
                            <m:ctrlPr>
                              <a:rPr lang="en-US" altLang="ko-KR" i="1" dirty="0" smtClean="0">
                                <a:latin typeface="Cambria Math" panose="02040503050406030204" pitchFamily="18" charset="0"/>
                              </a:rPr>
                            </m:ctrlPr>
                          </m:fPr>
                          <m:num>
                            <m:r>
                              <a:rPr lang="en-US" altLang="ko-KR" i="1" dirty="0">
                                <a:latin typeface="Cambria Math" panose="02040503050406030204" pitchFamily="18" charset="0"/>
                              </a:rPr>
                              <m:t>1</m:t>
                            </m:r>
                          </m:num>
                          <m:den>
                            <m:r>
                              <a:rPr lang="en-US" altLang="ko-KR" i="1">
                                <a:latin typeface="Cambria Math" panose="02040503050406030204" pitchFamily="18" charset="0"/>
                              </a:rPr>
                              <m:t>1+</m:t>
                            </m:r>
                            <m:r>
                              <a:rPr lang="en-US" altLang="ko-KR" i="1">
                                <a:latin typeface="Cambria Math" panose="02040503050406030204" pitchFamily="18" charset="0"/>
                              </a:rPr>
                              <m:t>𝑒</m:t>
                            </m:r>
                            <m:r>
                              <a:rPr lang="en-US" altLang="ko-KR" i="1" baseline="30000">
                                <a:latin typeface="Cambria Math" panose="02040503050406030204" pitchFamily="18" charset="0"/>
                              </a:rPr>
                              <m:t>−</m:t>
                            </m:r>
                            <m:r>
                              <a:rPr lang="en-US" altLang="ko-KR" i="1" baseline="30000">
                                <a:latin typeface="Cambria Math" panose="02040503050406030204" pitchFamily="18" charset="0"/>
                              </a:rPr>
                              <m:t>𝑥</m:t>
                            </m:r>
                          </m:den>
                        </m:f>
                      </m:e>
                    </m:d>
                  </m:oMath>
                </a14:m>
                <a:endParaRPr lang="en-US" altLang="ko-KR" i="1" dirty="0">
                  <a:latin typeface="SamsungOne 400" panose="020B0503030303020204" pitchFamily="34" charset="0"/>
                  <a:ea typeface="SamsungOne 400" panose="020B0503030303020204" pitchFamily="34" charset="0"/>
                </a:endParaRPr>
              </a:p>
              <a:p>
                <a:pPr>
                  <a:spcAft>
                    <a:spcPts val="600"/>
                  </a:spcAft>
                </a:pPr>
                <a:r>
                  <a:rPr lang="en-US" altLang="ko-KR" i="1" dirty="0">
                    <a:latin typeface="SamsungOne 400" panose="020B0503030303020204" pitchFamily="34" charset="0"/>
                    <a:ea typeface="SamsungOne 400" panose="020B0503030303020204" pitchFamily="34" charset="0"/>
                  </a:rPr>
                  <a:t>             =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𝑑</m:t>
                        </m:r>
                      </m:num>
                      <m:den>
                        <m:r>
                          <a:rPr lang="en-US" altLang="ko-KR" i="1">
                            <a:latin typeface="Cambria Math" panose="02040503050406030204" pitchFamily="18" charset="0"/>
                          </a:rPr>
                          <m:t>𝑑𝑥</m:t>
                        </m:r>
                      </m:den>
                    </m:f>
                  </m:oMath>
                </a14:m>
                <a:r>
                  <a:rPr lang="ko-KR" altLang="en-US" i="1" dirty="0">
                    <a:latin typeface="SamsungOne 400" panose="020B0503030303020204" pitchFamily="34" charset="0"/>
                  </a:rPr>
                  <a:t> </a:t>
                </a:r>
                <a:r>
                  <a:rPr lang="en-US" altLang="ko-KR" i="1" dirty="0">
                    <a:latin typeface="SamsungOne 400" panose="020B0503030303020204" pitchFamily="34" charset="0"/>
                    <a:ea typeface="SamsungOne 400" panose="020B0503030303020204" pitchFamily="34" charset="0"/>
                  </a:rPr>
                  <a:t>(1+e</a:t>
                </a:r>
                <a:r>
                  <a:rPr lang="en-US" altLang="ko-KR" i="1" baseline="30000" dirty="0">
                    <a:latin typeface="SamsungOne 400" panose="020B0503030303020204" pitchFamily="34" charset="0"/>
                    <a:ea typeface="SamsungOne 400" panose="020B0503030303020204" pitchFamily="34" charset="0"/>
                  </a:rPr>
                  <a:t>-x</a:t>
                </a:r>
                <a:r>
                  <a:rPr lang="en-US" altLang="ko-KR" i="1" dirty="0">
                    <a:latin typeface="SamsungOne 400" panose="020B0503030303020204" pitchFamily="34" charset="0"/>
                    <a:ea typeface="SamsungOne 400" panose="020B0503030303020204" pitchFamily="34" charset="0"/>
                  </a:rPr>
                  <a:t>)</a:t>
                </a:r>
                <a:r>
                  <a:rPr lang="en-US" altLang="ko-KR" i="1" baseline="30000" dirty="0">
                    <a:latin typeface="SamsungOne 400" panose="020B0503030303020204" pitchFamily="34" charset="0"/>
                    <a:ea typeface="SamsungOne 400" panose="020B0503030303020204" pitchFamily="34" charset="0"/>
                  </a:rPr>
                  <a:t>-1</a:t>
                </a:r>
              </a:p>
              <a:p>
                <a:pPr>
                  <a:spcAft>
                    <a:spcPts val="600"/>
                  </a:spcAft>
                </a:pPr>
                <a:r>
                  <a:rPr lang="en-US" altLang="ko-KR" i="1" baseline="30000" dirty="0">
                    <a:latin typeface="SamsungOne 400" panose="020B0503030303020204" pitchFamily="34" charset="0"/>
                    <a:ea typeface="SamsungOne 400" panose="020B0503030303020204" pitchFamily="34" charset="0"/>
                  </a:rPr>
                  <a:t>                   </a:t>
                </a:r>
                <a:r>
                  <a:rPr lang="en-US" altLang="ko-KR" i="1" dirty="0">
                    <a:latin typeface="SamsungOne 400" panose="020B0503030303020204" pitchFamily="34" charset="0"/>
                    <a:ea typeface="SamsungOne 400" panose="020B0503030303020204" pitchFamily="34" charset="0"/>
                  </a:rPr>
                  <a:t>=</a:t>
                </a:r>
                <a14:m>
                  <m:oMath xmlns:m="http://schemas.openxmlformats.org/officeDocument/2006/math">
                    <m:r>
                      <a:rPr lang="en-US" altLang="ko-KR" i="1" smtClean="0">
                        <a:latin typeface="Cambria Math" panose="02040503050406030204" pitchFamily="18" charset="0"/>
                        <a:ea typeface="Cambria Math" panose="02040503050406030204" pitchFamily="18" charset="0"/>
                      </a:rPr>
                      <m:t>−</m:t>
                    </m:r>
                  </m:oMath>
                </a14:m>
                <a:r>
                  <a:rPr lang="en-US" altLang="ko-KR" i="1" dirty="0">
                    <a:latin typeface="SamsungOne 400" panose="020B0503030303020204" pitchFamily="34" charset="0"/>
                    <a:ea typeface="SamsungOne 400" panose="020B0503030303020204" pitchFamily="34" charset="0"/>
                  </a:rPr>
                  <a:t>(1+e</a:t>
                </a:r>
                <a:r>
                  <a:rPr lang="en-US" altLang="ko-KR" i="1" baseline="30000" dirty="0">
                    <a:latin typeface="SamsungOne 400" panose="020B0503030303020204" pitchFamily="34" charset="0"/>
                    <a:ea typeface="SamsungOne 400" panose="020B0503030303020204" pitchFamily="34" charset="0"/>
                  </a:rPr>
                  <a:t>-x</a:t>
                </a:r>
                <a:r>
                  <a:rPr lang="en-US" altLang="ko-KR" i="1" dirty="0">
                    <a:latin typeface="SamsungOne 400" panose="020B0503030303020204" pitchFamily="34" charset="0"/>
                    <a:ea typeface="SamsungOne 400" panose="020B0503030303020204" pitchFamily="34" charset="0"/>
                  </a:rPr>
                  <a:t>)</a:t>
                </a:r>
                <a:r>
                  <a:rPr lang="en-US" altLang="ko-KR" i="1" baseline="30000" dirty="0">
                    <a:latin typeface="SamsungOne 400" panose="020B0503030303020204" pitchFamily="34" charset="0"/>
                    <a:ea typeface="SamsungOne 400" panose="020B0503030303020204" pitchFamily="34" charset="0"/>
                  </a:rPr>
                  <a:t>-2</a:t>
                </a:r>
                <a:r>
                  <a:rPr lang="en-US" altLang="ko-KR" i="1" dirty="0">
                    <a:latin typeface="SamsungOne 400" panose="020B0503030303020204" pitchFamily="34" charset="0"/>
                    <a:ea typeface="SamsungOne 400" panose="020B0503030303020204" pitchFamily="34" charset="0"/>
                  </a:rPr>
                  <a:t>(</a:t>
                </a:r>
                <a14:m>
                  <m:oMath xmlns:m="http://schemas.openxmlformats.org/officeDocument/2006/math">
                    <m:r>
                      <a:rPr lang="en-US" altLang="ko-KR" i="1" smtClean="0">
                        <a:latin typeface="Cambria Math" panose="02040503050406030204" pitchFamily="18" charset="0"/>
                        <a:ea typeface="Cambria Math" panose="02040503050406030204" pitchFamily="18" charset="0"/>
                      </a:rPr>
                      <m:t>−</m:t>
                    </m:r>
                  </m:oMath>
                </a14:m>
                <a:r>
                  <a:rPr lang="en-US" altLang="ko-KR" i="1" dirty="0">
                    <a:latin typeface="SamsungOne 400" panose="020B0503030303020204" pitchFamily="34" charset="0"/>
                    <a:ea typeface="SamsungOne 400" panose="020B0503030303020204" pitchFamily="34" charset="0"/>
                  </a:rPr>
                  <a:t>e</a:t>
                </a:r>
                <a:r>
                  <a:rPr lang="en-US" altLang="ko-KR" i="1" baseline="30000" dirty="0">
                    <a:latin typeface="SamsungOne 400" panose="020B0503030303020204" pitchFamily="34" charset="0"/>
                    <a:ea typeface="SamsungOne 400" panose="020B0503030303020204" pitchFamily="34" charset="0"/>
                  </a:rPr>
                  <a:t>-x</a:t>
                </a:r>
                <a:r>
                  <a:rPr lang="en-US" altLang="ko-KR" i="1" dirty="0">
                    <a:latin typeface="SamsungOne 400" panose="020B0503030303020204" pitchFamily="34" charset="0"/>
                    <a:ea typeface="SamsungOne 400" panose="020B0503030303020204" pitchFamily="34" charset="0"/>
                  </a:rPr>
                  <a:t>)</a:t>
                </a:r>
              </a:p>
              <a:p>
                <a:pPr>
                  <a:spcAft>
                    <a:spcPts val="600"/>
                  </a:spcAft>
                </a:pPr>
                <a:r>
                  <a:rPr lang="en-US" altLang="ko-KR" i="1" dirty="0">
                    <a:latin typeface="SamsungOne 400" panose="020B0503030303020204" pitchFamily="34" charset="0"/>
                    <a:ea typeface="SamsungOne 400" panose="020B0503030303020204" pitchFamily="34" charset="0"/>
                  </a:rPr>
                  <a:t>             =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𝑒</m:t>
                        </m:r>
                        <m:r>
                          <a:rPr lang="en-US" altLang="ko-KR" i="1" baseline="30000" smtClean="0">
                            <a:latin typeface="Cambria Math" panose="02040503050406030204" pitchFamily="18" charset="0"/>
                          </a:rPr>
                          <m:t>−</m:t>
                        </m:r>
                        <m:r>
                          <a:rPr lang="en-US" altLang="ko-KR" i="1" baseline="30000" smtClean="0">
                            <a:latin typeface="Cambria Math" panose="02040503050406030204" pitchFamily="18" charset="0"/>
                          </a:rPr>
                          <m:t>𝑥</m:t>
                        </m:r>
                      </m:num>
                      <m:den>
                        <m:r>
                          <m:rPr>
                            <m:nor/>
                          </m:rPr>
                          <a:rPr lang="en-US" altLang="ko-KR" i="1" dirty="0">
                            <a:latin typeface="SamsungOne 400" panose="020B0503030303020204" pitchFamily="34" charset="0"/>
                            <a:ea typeface="SamsungOne 400" panose="020B0503030303020204" pitchFamily="34" charset="0"/>
                          </a:rPr>
                          <m:t>(1+</m:t>
                        </m:r>
                        <m:r>
                          <m:rPr>
                            <m:nor/>
                          </m:rPr>
                          <a:rPr lang="en-US" altLang="ko-KR" i="1" dirty="0">
                            <a:latin typeface="SamsungOne 400" panose="020B0503030303020204" pitchFamily="34" charset="0"/>
                            <a:ea typeface="SamsungOne 400" panose="020B0503030303020204" pitchFamily="34" charset="0"/>
                          </a:rPr>
                          <m:t>e</m:t>
                        </m:r>
                        <m:r>
                          <m:rPr>
                            <m:nor/>
                          </m:rPr>
                          <a:rPr lang="en-US" altLang="ko-KR" i="1" baseline="30000"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x</m:t>
                        </m:r>
                        <m:r>
                          <m:rPr>
                            <m:nor/>
                          </m:rPr>
                          <a:rPr lang="en-US" altLang="ko-KR" i="1"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2</m:t>
                        </m:r>
                      </m:den>
                    </m:f>
                  </m:oMath>
                </a14:m>
                <a:endParaRPr lang="en-US" altLang="ko-KR" i="1" dirty="0">
                  <a:latin typeface="SamsungOne 400" panose="020B0503030303020204" pitchFamily="34" charset="0"/>
                  <a:ea typeface="SamsungOne 400" panose="020B0503030303020204" pitchFamily="34" charset="0"/>
                </a:endParaRPr>
              </a:p>
              <a:p>
                <a:pPr>
                  <a:spcAft>
                    <a:spcPts val="600"/>
                  </a:spcAft>
                </a:pPr>
                <a:r>
                  <a:rPr lang="en-US" altLang="ko-KR" i="1" dirty="0">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1</m:t>
                        </m:r>
                      </m:num>
                      <m:den>
                        <m:r>
                          <m:rPr>
                            <m:nor/>
                          </m:rPr>
                          <a:rPr lang="en-US" altLang="ko-KR" i="1" dirty="0">
                            <a:latin typeface="SamsungOne 400" panose="020B0503030303020204" pitchFamily="34" charset="0"/>
                            <a:ea typeface="SamsungOne 400" panose="020B0503030303020204" pitchFamily="34" charset="0"/>
                          </a:rPr>
                          <m:t>1+</m:t>
                        </m:r>
                        <m:r>
                          <m:rPr>
                            <m:nor/>
                          </m:rPr>
                          <a:rPr lang="en-US" altLang="ko-KR" i="1" dirty="0">
                            <a:latin typeface="SamsungOne 400" panose="020B0503030303020204" pitchFamily="34" charset="0"/>
                            <a:ea typeface="SamsungOne 400" panose="020B0503030303020204" pitchFamily="34" charset="0"/>
                          </a:rPr>
                          <m:t>e</m:t>
                        </m:r>
                        <m:r>
                          <m:rPr>
                            <m:nor/>
                          </m:rPr>
                          <a:rPr lang="en-US" altLang="ko-KR" i="1" baseline="30000"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x</m:t>
                        </m:r>
                      </m:den>
                    </m:f>
                    <m:r>
                      <a:rPr lang="en-US" altLang="ko-KR" i="1" smtClean="0">
                        <a:latin typeface="Cambria Math" panose="02040503050406030204" pitchFamily="18" charset="0"/>
                        <a:ea typeface="Cambria Math" panose="02040503050406030204" pitchFamily="18" charset="0"/>
                      </a:rPr>
                      <m:t>∙</m:t>
                    </m:r>
                  </m:oMath>
                </a14:m>
                <a:r>
                  <a:rPr lang="en-US" altLang="ko-KR" i="1" dirty="0">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𝑒</m:t>
                        </m:r>
                        <m:r>
                          <a:rPr lang="en-US" altLang="ko-KR" i="1" baseline="30000" smtClean="0">
                            <a:latin typeface="Cambria Math" panose="02040503050406030204" pitchFamily="18" charset="0"/>
                          </a:rPr>
                          <m:t>−</m:t>
                        </m:r>
                        <m:r>
                          <a:rPr lang="en-US" altLang="ko-KR" i="1" baseline="30000" smtClean="0">
                            <a:latin typeface="Cambria Math" panose="02040503050406030204" pitchFamily="18" charset="0"/>
                          </a:rPr>
                          <m:t>𝑥</m:t>
                        </m:r>
                      </m:num>
                      <m:den>
                        <m:r>
                          <m:rPr>
                            <m:nor/>
                          </m:rPr>
                          <a:rPr lang="en-US" altLang="ko-KR" i="1" dirty="0">
                            <a:latin typeface="SamsungOne 400" panose="020B0503030303020204" pitchFamily="34" charset="0"/>
                            <a:ea typeface="SamsungOne 400" panose="020B0503030303020204" pitchFamily="34" charset="0"/>
                          </a:rPr>
                          <m:t>1+</m:t>
                        </m:r>
                        <m:r>
                          <m:rPr>
                            <m:nor/>
                          </m:rPr>
                          <a:rPr lang="en-US" altLang="ko-KR" i="1" dirty="0">
                            <a:latin typeface="SamsungOne 400" panose="020B0503030303020204" pitchFamily="34" charset="0"/>
                            <a:ea typeface="SamsungOne 400" panose="020B0503030303020204" pitchFamily="34" charset="0"/>
                          </a:rPr>
                          <m:t>e</m:t>
                        </m:r>
                        <m:r>
                          <m:rPr>
                            <m:nor/>
                          </m:rPr>
                          <a:rPr lang="en-US" altLang="ko-KR" i="1" baseline="30000"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x</m:t>
                        </m:r>
                      </m:den>
                    </m:f>
                  </m:oMath>
                </a14:m>
                <a:endParaRPr lang="en-US" altLang="ko-KR" i="1" baseline="30000" dirty="0">
                  <a:latin typeface="SamsungOne 400" panose="020B0503030303020204" pitchFamily="34" charset="0"/>
                  <a:ea typeface="SamsungOne 400" panose="020B0503030303020204" pitchFamily="34" charset="0"/>
                </a:endParaRPr>
              </a:p>
              <a:p>
                <a:pPr>
                  <a:spcAft>
                    <a:spcPts val="600"/>
                  </a:spcAft>
                </a:pPr>
                <a:r>
                  <a:rPr lang="en-US" altLang="ko-KR" i="1" dirty="0">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1</m:t>
                        </m:r>
                      </m:num>
                      <m:den>
                        <m:r>
                          <m:rPr>
                            <m:nor/>
                          </m:rPr>
                          <a:rPr lang="en-US" altLang="ko-KR" i="1" dirty="0">
                            <a:latin typeface="SamsungOne 400" panose="020B0503030303020204" pitchFamily="34" charset="0"/>
                            <a:ea typeface="SamsungOne 400" panose="020B0503030303020204" pitchFamily="34" charset="0"/>
                          </a:rPr>
                          <m:t>1+</m:t>
                        </m:r>
                        <m:r>
                          <m:rPr>
                            <m:nor/>
                          </m:rPr>
                          <a:rPr lang="en-US" altLang="ko-KR" i="1" dirty="0">
                            <a:latin typeface="SamsungOne 400" panose="020B0503030303020204" pitchFamily="34" charset="0"/>
                            <a:ea typeface="SamsungOne 400" panose="020B0503030303020204" pitchFamily="34" charset="0"/>
                          </a:rPr>
                          <m:t>e</m:t>
                        </m:r>
                        <m:r>
                          <m:rPr>
                            <m:nor/>
                          </m:rPr>
                          <a:rPr lang="en-US" altLang="ko-KR" i="1" baseline="30000"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x</m:t>
                        </m:r>
                      </m:den>
                    </m:f>
                    <m:r>
                      <a:rPr lang="en-US" altLang="ko-KR" i="1" smtClean="0">
                        <a:latin typeface="Cambria Math" panose="02040503050406030204" pitchFamily="18" charset="0"/>
                        <a:ea typeface="Cambria Math" panose="02040503050406030204" pitchFamily="18" charset="0"/>
                      </a:rPr>
                      <m:t>∙</m:t>
                    </m:r>
                  </m:oMath>
                </a14:m>
                <a:r>
                  <a:rPr lang="en-US" altLang="ko-KR" i="1" dirty="0">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(1+</m:t>
                        </m:r>
                        <m:r>
                          <a:rPr lang="en-US" altLang="ko-KR" i="1">
                            <a:latin typeface="Cambria Math" panose="02040503050406030204" pitchFamily="18" charset="0"/>
                          </a:rPr>
                          <m:t>𝑒</m:t>
                        </m:r>
                        <m:r>
                          <a:rPr lang="en-US" altLang="ko-KR" i="1" baseline="30000">
                            <a:latin typeface="Cambria Math" panose="02040503050406030204" pitchFamily="18" charset="0"/>
                          </a:rPr>
                          <m:t>−</m:t>
                        </m:r>
                        <m:r>
                          <a:rPr lang="en-US" altLang="ko-KR" i="1" baseline="30000">
                            <a:latin typeface="Cambria Math" panose="02040503050406030204" pitchFamily="18" charset="0"/>
                          </a:rPr>
                          <m:t>𝑥</m:t>
                        </m:r>
                        <m:r>
                          <a:rPr lang="en-US" altLang="ko-KR" i="1">
                            <a:latin typeface="Cambria Math" panose="02040503050406030204" pitchFamily="18" charset="0"/>
                          </a:rPr>
                          <m:t>)−1</m:t>
                        </m:r>
                      </m:num>
                      <m:den>
                        <m:r>
                          <m:rPr>
                            <m:nor/>
                          </m:rPr>
                          <a:rPr lang="en-US" altLang="ko-KR" i="1" dirty="0">
                            <a:latin typeface="SamsungOne 400" panose="020B0503030303020204" pitchFamily="34" charset="0"/>
                            <a:ea typeface="SamsungOne 400" panose="020B0503030303020204" pitchFamily="34" charset="0"/>
                          </a:rPr>
                          <m:t>1+</m:t>
                        </m:r>
                        <m:r>
                          <m:rPr>
                            <m:nor/>
                          </m:rPr>
                          <a:rPr lang="en-US" altLang="ko-KR" i="1" dirty="0">
                            <a:latin typeface="SamsungOne 400" panose="020B0503030303020204" pitchFamily="34" charset="0"/>
                            <a:ea typeface="SamsungOne 400" panose="020B0503030303020204" pitchFamily="34" charset="0"/>
                          </a:rPr>
                          <m:t>e</m:t>
                        </m:r>
                        <m:r>
                          <m:rPr>
                            <m:nor/>
                          </m:rPr>
                          <a:rPr lang="en-US" altLang="ko-KR" i="1" baseline="30000"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x</m:t>
                        </m:r>
                      </m:den>
                    </m:f>
                  </m:oMath>
                </a14:m>
                <a:endParaRPr lang="en-US" altLang="ko-KR" i="1" dirty="0">
                  <a:latin typeface="SamsungOne 400" panose="020B0503030303020204" pitchFamily="34" charset="0"/>
                  <a:ea typeface="SamsungOne 400" panose="020B0503030303020204" pitchFamily="34" charset="0"/>
                </a:endParaRPr>
              </a:p>
              <a:p>
                <a:pPr>
                  <a:spcAft>
                    <a:spcPts val="600"/>
                  </a:spcAft>
                </a:pPr>
                <a:r>
                  <a:rPr lang="en-US" altLang="ko-KR" sz="1600" i="1" dirty="0">
                    <a:latin typeface="SamsungOne 400" panose="020B0503030303020204" pitchFamily="34" charset="0"/>
                    <a:ea typeface="SamsungOne 400" panose="020B0503030303020204" pitchFamily="34" charset="0"/>
                  </a:rPr>
                  <a:t>             = </a:t>
                </a:r>
                <a14:m>
                  <m:oMath xmlns:m="http://schemas.openxmlformats.org/officeDocument/2006/math">
                    <m:f>
                      <m:fPr>
                        <m:ctrlPr>
                          <a:rPr lang="en-US" altLang="ko-KR" sz="1600" i="1" smtClean="0">
                            <a:latin typeface="Cambria Math" panose="02040503050406030204" pitchFamily="18" charset="0"/>
                          </a:rPr>
                        </m:ctrlPr>
                      </m:fPr>
                      <m:num>
                        <m:r>
                          <a:rPr lang="en-US" altLang="ko-KR" sz="1600" i="1">
                            <a:latin typeface="Cambria Math" panose="02040503050406030204" pitchFamily="18" charset="0"/>
                          </a:rPr>
                          <m:t>1</m:t>
                        </m:r>
                      </m:num>
                      <m:den>
                        <m:r>
                          <m:rPr>
                            <m:nor/>
                          </m:rPr>
                          <a:rPr lang="en-US" altLang="ko-KR" sz="1600" i="1" dirty="0">
                            <a:latin typeface="SamsungOne 400" panose="020B0503030303020204" pitchFamily="34" charset="0"/>
                            <a:ea typeface="SamsungOne 400" panose="020B0503030303020204" pitchFamily="34" charset="0"/>
                          </a:rPr>
                          <m:t>1+</m:t>
                        </m:r>
                        <m:r>
                          <m:rPr>
                            <m:nor/>
                          </m:rPr>
                          <a:rPr lang="en-US" altLang="ko-KR" sz="1600" i="1" dirty="0">
                            <a:latin typeface="SamsungOne 400" panose="020B0503030303020204" pitchFamily="34" charset="0"/>
                            <a:ea typeface="SamsungOne 400" panose="020B0503030303020204" pitchFamily="34" charset="0"/>
                          </a:rPr>
                          <m:t>e</m:t>
                        </m:r>
                        <m:r>
                          <m:rPr>
                            <m:nor/>
                          </m:rPr>
                          <a:rPr lang="en-US" altLang="ko-KR" sz="1600" i="1" baseline="30000" dirty="0">
                            <a:latin typeface="SamsungOne 400" panose="020B0503030303020204" pitchFamily="34" charset="0"/>
                            <a:ea typeface="SamsungOne 400" panose="020B0503030303020204" pitchFamily="34" charset="0"/>
                          </a:rPr>
                          <m:t>−</m:t>
                        </m:r>
                        <m:r>
                          <m:rPr>
                            <m:nor/>
                          </m:rPr>
                          <a:rPr lang="en-US" altLang="ko-KR" sz="1600" i="1" baseline="30000" dirty="0">
                            <a:latin typeface="SamsungOne 400" panose="020B0503030303020204" pitchFamily="34" charset="0"/>
                            <a:ea typeface="SamsungOne 400" panose="020B0503030303020204" pitchFamily="34" charset="0"/>
                          </a:rPr>
                          <m:t>x</m:t>
                        </m:r>
                      </m:den>
                    </m:f>
                    <m:r>
                      <a:rPr lang="en-US" altLang="ko-KR" sz="1600" i="1" smtClean="0">
                        <a:latin typeface="Cambria Math" panose="02040503050406030204" pitchFamily="18" charset="0"/>
                        <a:ea typeface="Cambria Math" panose="02040503050406030204" pitchFamily="18" charset="0"/>
                      </a:rPr>
                      <m:t>∙</m:t>
                    </m:r>
                  </m:oMath>
                </a14:m>
                <a:r>
                  <a:rPr lang="en-US" altLang="ko-KR" sz="1600" i="1" dirty="0">
                    <a:latin typeface="SamsungOne 400" panose="020B0503030303020204" pitchFamily="34" charset="0"/>
                    <a:ea typeface="SamsungOne 400" panose="020B0503030303020204" pitchFamily="34" charset="0"/>
                  </a:rPr>
                  <a:t> </a:t>
                </a:r>
                <a14:m>
                  <m:oMath xmlns:m="http://schemas.openxmlformats.org/officeDocument/2006/math">
                    <m:r>
                      <a:rPr lang="en-US" altLang="ko-KR" sz="1600" i="1" dirty="0" smtClean="0">
                        <a:latin typeface="Cambria Math" panose="02040503050406030204" pitchFamily="18" charset="0"/>
                      </a:rPr>
                      <m:t>(1</m:t>
                    </m:r>
                    <m:r>
                      <a:rPr lang="en-US" altLang="ko-KR" sz="1600" i="1" dirty="0" smtClean="0">
                        <a:latin typeface="Cambria Math" panose="02040503050406030204" pitchFamily="18" charset="0"/>
                        <a:ea typeface="Cambria Math" panose="02040503050406030204" pitchFamily="18" charset="0"/>
                      </a:rPr>
                      <m:t>−</m:t>
                    </m:r>
                    <m:f>
                      <m:fPr>
                        <m:ctrlPr>
                          <a:rPr lang="en-US" altLang="ko-KR" sz="1600" i="1" smtClean="0">
                            <a:latin typeface="Cambria Math" panose="02040503050406030204" pitchFamily="18" charset="0"/>
                          </a:rPr>
                        </m:ctrlPr>
                      </m:fPr>
                      <m:num>
                        <m:r>
                          <a:rPr lang="en-US" altLang="ko-KR" sz="1600" i="1">
                            <a:latin typeface="Cambria Math" panose="02040503050406030204" pitchFamily="18" charset="0"/>
                          </a:rPr>
                          <m:t>1</m:t>
                        </m:r>
                      </m:num>
                      <m:den>
                        <m:r>
                          <m:rPr>
                            <m:nor/>
                          </m:rPr>
                          <a:rPr lang="en-US" altLang="ko-KR" sz="1600" i="1" dirty="0">
                            <a:latin typeface="SamsungOne 400" panose="020B0503030303020204" pitchFamily="34" charset="0"/>
                            <a:ea typeface="SamsungOne 400" panose="020B0503030303020204" pitchFamily="34" charset="0"/>
                          </a:rPr>
                          <m:t>1+</m:t>
                        </m:r>
                        <m:r>
                          <m:rPr>
                            <m:nor/>
                          </m:rPr>
                          <a:rPr lang="en-US" altLang="ko-KR" sz="1600" i="1" dirty="0">
                            <a:latin typeface="SamsungOne 400" panose="020B0503030303020204" pitchFamily="34" charset="0"/>
                            <a:ea typeface="SamsungOne 400" panose="020B0503030303020204" pitchFamily="34" charset="0"/>
                          </a:rPr>
                          <m:t>e</m:t>
                        </m:r>
                        <m:r>
                          <m:rPr>
                            <m:nor/>
                          </m:rPr>
                          <a:rPr lang="en-US" altLang="ko-KR" sz="1600" i="1" baseline="30000" dirty="0">
                            <a:latin typeface="SamsungOne 400" panose="020B0503030303020204" pitchFamily="34" charset="0"/>
                            <a:ea typeface="SamsungOne 400" panose="020B0503030303020204" pitchFamily="34" charset="0"/>
                          </a:rPr>
                          <m:t>−</m:t>
                        </m:r>
                        <m:r>
                          <m:rPr>
                            <m:nor/>
                          </m:rPr>
                          <a:rPr lang="en-US" altLang="ko-KR" sz="1600" i="1" baseline="30000" dirty="0">
                            <a:latin typeface="SamsungOne 400" panose="020B0503030303020204" pitchFamily="34" charset="0"/>
                            <a:ea typeface="SamsungOne 400" panose="020B0503030303020204" pitchFamily="34" charset="0"/>
                          </a:rPr>
                          <m:t>x</m:t>
                        </m:r>
                      </m:den>
                    </m:f>
                  </m:oMath>
                </a14:m>
                <a:r>
                  <a:rPr lang="en-US" altLang="ko-KR" sz="1600" i="1" dirty="0">
                    <a:latin typeface="SamsungOne 400" panose="020B0503030303020204" pitchFamily="34" charset="0"/>
                    <a:ea typeface="SamsungOne 400" panose="020B0503030303020204" pitchFamily="34" charset="0"/>
                  </a:rPr>
                  <a:t>)</a:t>
                </a:r>
              </a:p>
              <a:p>
                <a:pPr>
                  <a:spcAft>
                    <a:spcPts val="600"/>
                  </a:spcAft>
                </a:pPr>
                <a:r>
                  <a:rPr lang="en-US" altLang="ko-KR" sz="1600" i="1" dirty="0">
                    <a:latin typeface="SamsungOne 400" panose="020B0503030303020204" pitchFamily="34" charset="0"/>
                    <a:ea typeface="SamsungOne 400" panose="020B0503030303020204" pitchFamily="34" charset="0"/>
                  </a:rPr>
                  <a:t>             = </a:t>
                </a:r>
                <a14:m>
                  <m:oMath xmlns:m="http://schemas.openxmlformats.org/officeDocument/2006/math">
                    <m:r>
                      <a:rPr lang="ko-KR" altLang="en-US" sz="1600" i="1" smtClean="0">
                        <a:latin typeface="Cambria Math" panose="02040503050406030204" pitchFamily="18" charset="0"/>
                      </a:rPr>
                      <m:t>𝜎</m:t>
                    </m:r>
                  </m:oMath>
                </a14:m>
                <a:r>
                  <a:rPr lang="en-US" altLang="ko-KR" sz="1600" i="1" dirty="0">
                    <a:latin typeface="SamsungOne 400" panose="020B0503030303020204" pitchFamily="34" charset="0"/>
                    <a:ea typeface="SamsungOne 400" panose="020B0503030303020204" pitchFamily="34" charset="0"/>
                  </a:rPr>
                  <a:t>(x) </a:t>
                </a:r>
                <a14:m>
                  <m:oMath xmlns:m="http://schemas.openxmlformats.org/officeDocument/2006/math">
                    <m:r>
                      <a:rPr lang="en-US" altLang="ko-KR" sz="1600" i="1" smtClean="0">
                        <a:latin typeface="Cambria Math" panose="02040503050406030204" pitchFamily="18" charset="0"/>
                        <a:ea typeface="Cambria Math" panose="02040503050406030204" pitchFamily="18" charset="0"/>
                      </a:rPr>
                      <m:t>∙</m:t>
                    </m:r>
                  </m:oMath>
                </a14:m>
                <a:r>
                  <a:rPr lang="en-US" altLang="ko-KR" sz="1600" i="1" dirty="0">
                    <a:latin typeface="SamsungOne 400" panose="020B0503030303020204" pitchFamily="34" charset="0"/>
                    <a:ea typeface="SamsungOne 400" panose="020B0503030303020204" pitchFamily="34" charset="0"/>
                  </a:rPr>
                  <a:t> </a:t>
                </a:r>
                <a14:m>
                  <m:oMath xmlns:m="http://schemas.openxmlformats.org/officeDocument/2006/math">
                    <m:r>
                      <a:rPr lang="en-US" altLang="ko-KR" sz="1600" i="1" dirty="0" smtClean="0">
                        <a:latin typeface="Cambria Math" panose="02040503050406030204" pitchFamily="18" charset="0"/>
                      </a:rPr>
                      <m:t>(1</m:t>
                    </m:r>
                    <m:r>
                      <a:rPr lang="en-US" altLang="ko-KR" sz="1600" i="1" dirty="0" smtClean="0">
                        <a:latin typeface="Cambria Math" panose="02040503050406030204" pitchFamily="18" charset="0"/>
                        <a:ea typeface="Cambria Math" panose="02040503050406030204" pitchFamily="18" charset="0"/>
                      </a:rPr>
                      <m:t>−</m:t>
                    </m:r>
                  </m:oMath>
                </a14:m>
                <a:r>
                  <a:rPr lang="ko-KR" altLang="en-US" sz="1600" i="1" dirty="0">
                    <a:latin typeface="SamsungOne 400" panose="020B0503030303020204" pitchFamily="34" charset="0"/>
                  </a:rPr>
                  <a:t> </a:t>
                </a:r>
                <a14:m>
                  <m:oMath xmlns:m="http://schemas.openxmlformats.org/officeDocument/2006/math">
                    <m:r>
                      <a:rPr lang="ko-KR" altLang="en-US" sz="1600" i="1" smtClean="0">
                        <a:latin typeface="Cambria Math" panose="02040503050406030204" pitchFamily="18" charset="0"/>
                      </a:rPr>
                      <m:t>𝜎</m:t>
                    </m:r>
                  </m:oMath>
                </a14:m>
                <a:r>
                  <a:rPr lang="en-US" altLang="ko-KR" sz="1600" i="1" dirty="0">
                    <a:latin typeface="SamsungOne 400" panose="020B0503030303020204" pitchFamily="34" charset="0"/>
                    <a:ea typeface="SamsungOne 400" panose="020B0503030303020204" pitchFamily="34" charset="0"/>
                  </a:rPr>
                  <a:t>(x) )</a:t>
                </a:r>
              </a:p>
            </p:txBody>
          </p:sp>
        </mc:Choice>
        <mc:Fallback xmlns="">
          <p:sp>
            <p:nvSpPr>
              <p:cNvPr id="12" name="TextBox 11">
                <a:extLst>
                  <a:ext uri="{FF2B5EF4-FFF2-40B4-BE49-F238E27FC236}">
                    <a16:creationId xmlns="" xmlns:a16="http://schemas.microsoft.com/office/drawing/2014/main" xmlns:a14="http://schemas.microsoft.com/office/drawing/2010/main" id="{B0969064-AB56-4C8F-A9B0-ACF574FE4885}"/>
                  </a:ext>
                </a:extLst>
              </p:cNvPr>
              <p:cNvSpPr txBox="1">
                <a:spLocks noRot="1" noChangeAspect="1" noMove="1" noResize="1" noEditPoints="1" noAdjustHandles="1" noChangeArrowheads="1" noChangeShapeType="1" noTextEdit="1"/>
              </p:cNvSpPr>
              <p:nvPr/>
            </p:nvSpPr>
            <p:spPr>
              <a:xfrm>
                <a:off x="608965" y="1844824"/>
                <a:ext cx="3390394" cy="4049378"/>
              </a:xfrm>
              <a:prstGeom prst="rect">
                <a:avLst/>
              </a:prstGeom>
              <a:blipFill rotWithShape="0">
                <a:blip r:embed="rId3"/>
                <a:stretch>
                  <a:fillRect l="-1079" b="-1054"/>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xmlns="" id="{B657C32A-CC20-4680-8D29-76D650DDD11D}"/>
              </a:ext>
            </a:extLst>
          </p:cNvPr>
          <p:cNvGrpSpPr/>
          <p:nvPr/>
        </p:nvGrpSpPr>
        <p:grpSpPr>
          <a:xfrm>
            <a:off x="2719164" y="2454775"/>
            <a:ext cx="6623845" cy="3339422"/>
            <a:chOff x="4906011" y="2716196"/>
            <a:chExt cx="6623845" cy="3339422"/>
          </a:xfrm>
        </p:grpSpPr>
        <p:cxnSp>
          <p:nvCxnSpPr>
            <p:cNvPr id="16" name="직선 화살표 연결선 15">
              <a:extLst>
                <a:ext uri="{FF2B5EF4-FFF2-40B4-BE49-F238E27FC236}">
                  <a16:creationId xmlns:a16="http://schemas.microsoft.com/office/drawing/2014/main" xmlns="" id="{B64C995C-1538-4B5C-A717-F15FB9180F9F}"/>
                </a:ext>
              </a:extLst>
            </p:cNvPr>
            <p:cNvCxnSpPr>
              <a:cxnSpLocks/>
            </p:cNvCxnSpPr>
            <p:nvPr/>
          </p:nvCxnSpPr>
          <p:spPr>
            <a:xfrm flipH="1">
              <a:off x="4906011" y="3356992"/>
              <a:ext cx="1296146"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0994D658-E64D-49CB-8712-3129A7CEBD20}"/>
                    </a:ext>
                  </a:extLst>
                </p:cNvPr>
                <p:cNvSpPr/>
                <p:nvPr/>
              </p:nvSpPr>
              <p:spPr>
                <a:xfrm>
                  <a:off x="6230527" y="2716196"/>
                  <a:ext cx="5299329" cy="3339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265113" indent="-17303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Apply the Chain Rule</a:t>
                  </a:r>
                </a:p>
                <a:p>
                  <a:pPr marL="265113" indent="-173038">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1. When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baseline="30000" dirty="0" smtClean="0">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𝑛𝑎𝑡𝑢𝑟𝑎𝑙</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𝑛𝑢𝑚𝑏𝑒𝑟</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differential value is </a:t>
                  </a:r>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ax</a:t>
                  </a:r>
                  <a:r>
                    <a:rPr lang="en-US" altLang="ko-KR" sz="1300" i="1" baseline="30000" dirty="0">
                      <a:solidFill>
                        <a:prstClr val="black">
                          <a:lumMod val="85000"/>
                          <a:lumOff val="15000"/>
                        </a:prstClr>
                      </a:solidFill>
                      <a:latin typeface="SamsungOne 400" panose="020B0503030303020204" pitchFamily="34" charset="0"/>
                      <a:ea typeface="SamsungOne 400" panose="020B0503030303020204" pitchFamily="34" charset="0"/>
                    </a:rPr>
                    <a:t>a-1</a:t>
                  </a:r>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i="1" baseline="30000" dirty="0">
                    <a:solidFill>
                      <a:prstClr val="black">
                        <a:lumMod val="85000"/>
                        <a:lumOff val="15000"/>
                      </a:prstClr>
                    </a:solidFill>
                    <a:latin typeface="SamsungOne 400" panose="020B0503030303020204" pitchFamily="34" charset="0"/>
                    <a:ea typeface="SamsungOne 400" panose="020B0503030303020204" pitchFamily="34" charset="0"/>
                  </a:endParaRPr>
                </a:p>
                <a:p>
                  <a:pPr marL="265113" indent="-173038">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2. The differential value of </a:t>
                  </a:r>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300" i="1" baseline="30000" dirty="0">
                      <a:solidFill>
                        <a:prstClr val="black">
                          <a:lumMod val="85000"/>
                          <a:lumOff val="15000"/>
                        </a:prstClr>
                      </a:solidFill>
                      <a:latin typeface="SamsungOne 400" panose="020B0503030303020204" pitchFamily="34" charset="0"/>
                      <a:ea typeface="SamsungOne 400" panose="020B0503030303020204" pitchFamily="34" charset="0"/>
                    </a:rPr>
                    <a:t>-x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Cambria Math" panose="02040503050406030204" pitchFamily="18" charset="0"/>
                        </a:rPr>
                        <m:t>is</m:t>
                      </m:r>
                      <m:r>
                        <a:rPr lang="en-US" altLang="ko-KR" sz="1300" i="1" dirty="0" smtClean="0">
                          <a:solidFill>
                            <a:prstClr val="black">
                              <a:lumMod val="85000"/>
                              <a:lumOff val="15000"/>
                            </a:prstClr>
                          </a:solidFill>
                          <a:latin typeface="Cambria Math" panose="02040503050406030204" pitchFamily="18" charset="0"/>
                          <a:ea typeface="Cambria Math" panose="02040503050406030204" pitchFamily="18" charset="0"/>
                        </a:rPr>
                        <m:t>−</m:t>
                      </m:r>
                    </m:oMath>
                  </a14:m>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300" i="1" baseline="30000" dirty="0">
                      <a:solidFill>
                        <a:prstClr val="black">
                          <a:lumMod val="85000"/>
                          <a:lumOff val="15000"/>
                        </a:prstClr>
                      </a:solidFill>
                      <a:latin typeface="SamsungOne 400" panose="020B0503030303020204" pitchFamily="34" charset="0"/>
                      <a:ea typeface="SamsungOne 400" panose="020B0503030303020204" pitchFamily="34" charset="0"/>
                    </a:rPr>
                    <a:t>-x</a:t>
                  </a:r>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i="1" baseline="30000" dirty="0">
                    <a:solidFill>
                      <a:prstClr val="black">
                        <a:lumMod val="85000"/>
                        <a:lumOff val="15000"/>
                      </a:prstClr>
                    </a:solidFill>
                    <a:latin typeface="SamsungOne 400" panose="020B0503030303020204" pitchFamily="34" charset="0"/>
                    <a:ea typeface="SamsungOne 400" panose="020B0503030303020204" pitchFamily="34" charset="0"/>
                  </a:endParaRPr>
                </a:p>
                <a:p>
                  <a:pPr marL="265113" indent="-17303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Proof: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m:t>
                          </m:r>
                        </m:num>
                        <m:den>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dx</m:t>
                          </m:r>
                        </m:den>
                      </m:f>
                    </m:oMath>
                  </a14:m>
                  <a:r>
                    <a:rPr lang="en-US" altLang="ko-KR" sz="1600" i="0" dirty="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600" i="0" baseline="30000" dirty="0">
                      <a:solidFill>
                        <a:prstClr val="black">
                          <a:lumMod val="85000"/>
                          <a:lumOff val="15000"/>
                        </a:prstClr>
                      </a:solidFill>
                      <a:latin typeface="SamsungOne 400" panose="020B0503030303020204" pitchFamily="34" charset="0"/>
                      <a:ea typeface="SamsungOne 400" panose="020B0503030303020204" pitchFamily="34" charset="0"/>
                    </a:rPr>
                    <a:t>-x]</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265113" indent="-173038">
                    <a:spcAft>
                      <a:spcPts val="8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 e</a:t>
                  </a: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-x</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m:t>
                          </m:r>
                        </m:num>
                        <m:den>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dx</m:t>
                          </m:r>
                        </m:den>
                      </m:f>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r>
                            <m:rPr>
                              <m:sty m:val="p"/>
                            </m:rP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x</m:t>
                          </m:r>
                        </m:e>
                      </m:d>
                    </m:oMath>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marL="265113" indent="-173038">
                    <a:spcAft>
                      <a:spcPts val="8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 </a:t>
                  </a:r>
                  <a14:m>
                    <m:oMath xmlns:m="http://schemas.openxmlformats.org/officeDocument/2006/math">
                      <m:d>
                        <m:d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m:t>
                              </m:r>
                            </m:num>
                            <m:den>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dx</m:t>
                              </m:r>
                            </m:den>
                          </m:f>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x</m:t>
                              </m:r>
                            </m:e>
                          </m:d>
                        </m:e>
                      </m:d>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-x</a:t>
                  </a:r>
                </a:p>
                <a:p>
                  <a:pPr marL="265113" indent="-173038">
                    <a:spcAft>
                      <a:spcPts val="800"/>
                    </a:spcAft>
                    <a:buClr>
                      <a:srgbClr val="193EB0"/>
                    </a:buClr>
                  </a:pP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1e</a:t>
                  </a: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-x</a:t>
                  </a:r>
                </a:p>
                <a:p>
                  <a:pPr marL="265113" indent="-173038">
                    <a:spcAft>
                      <a:spcPts val="800"/>
                    </a:spcAft>
                    <a:buClr>
                      <a:srgbClr val="193EB0"/>
                    </a:buClr>
                  </a:pP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-x</a:t>
                  </a:r>
                  <a:endPar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7" name="직사각형 16">
                  <a:extLst>
                    <a:ext uri="{FF2B5EF4-FFF2-40B4-BE49-F238E27FC236}">
                      <a16:creationId xmlns="" xmlns:a16="http://schemas.microsoft.com/office/drawing/2014/main" xmlns:a14="http://schemas.microsoft.com/office/drawing/2010/main" id="{0994D658-E64D-49CB-8712-3129A7CEBD20}"/>
                    </a:ext>
                  </a:extLst>
                </p:cNvPr>
                <p:cNvSpPr>
                  <a:spLocks noRot="1" noChangeAspect="1" noMove="1" noResize="1" noEditPoints="1" noAdjustHandles="1" noChangeArrowheads="1" noChangeShapeType="1" noTextEdit="1"/>
                </p:cNvSpPr>
                <p:nvPr/>
              </p:nvSpPr>
              <p:spPr>
                <a:xfrm>
                  <a:off x="6230527" y="2716196"/>
                  <a:ext cx="5299329" cy="3339422"/>
                </a:xfrm>
                <a:prstGeom prst="rect">
                  <a:avLst/>
                </a:prstGeom>
                <a:blipFill rotWithShape="0">
                  <a:blip r:embed="rId4"/>
                  <a:stretch>
                    <a:fillRect/>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3229291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Introduction</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2" name="직사각형 11">
            <a:extLst>
              <a:ext uri="{FF2B5EF4-FFF2-40B4-BE49-F238E27FC236}">
                <a16:creationId xmlns:a16="http://schemas.microsoft.com/office/drawing/2014/main" xmlns="" id="{6CF69E8E-F9F7-4BA9-94DB-C1AE9BC53BB7}"/>
              </a:ext>
            </a:extLst>
          </p:cNvPr>
          <p:cNvSpPr/>
          <p:nvPr/>
        </p:nvSpPr>
        <p:spPr>
          <a:xfrm>
            <a:off x="1054112" y="3870028"/>
            <a:ext cx="3969308"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Installing Anaconda for Python</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1.2. Intro to Mathematics</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1.3. Mathematical Symbols</a:t>
            </a:r>
          </a:p>
        </p:txBody>
      </p:sp>
    </p:spTree>
    <p:extLst>
      <p:ext uri="{BB962C8B-B14F-4D97-AF65-F5344CB8AC3E}">
        <p14:creationId xmlns:p14="http://schemas.microsoft.com/office/powerpoint/2010/main" val="41415400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a16="http://schemas.microsoft.com/office/drawing/2014/main" xmlns="" id="{5DB88D6A-0437-41B5-8719-35E861A56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xmlns=""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a16="http://schemas.microsoft.com/office/drawing/2014/main" xmlns=""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xmlns=""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Document</a:t>
              </a:r>
            </a:p>
          </p:txBody>
        </p:sp>
      </p:grpSp>
      <p:cxnSp>
        <p:nvCxnSpPr>
          <p:cNvPr id="21" name="직선 연결선 8">
            <a:extLst>
              <a:ext uri="{FF2B5EF4-FFF2-40B4-BE49-F238E27FC236}">
                <a16:creationId xmlns:a16="http://schemas.microsoft.com/office/drawing/2014/main" xmlns="" id="{25DE7436-47BD-40B7-92CB-A7CD2878D696}"/>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a16="http://schemas.microsoft.com/office/drawing/2014/main" xmlns="" id="{7FDCF192-C90A-4624-9B5C-7829663CF369}"/>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29037022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594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1.3. Mathematical Symbols</a:t>
              </a:r>
              <a:endParaRPr lang="ko-KR" altLang="en-US" dirty="0">
                <a:solidFill>
                  <a:schemeClr val="bg1"/>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Reading and Writing Math Symbols</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Learning how to read and write symbols in mathematics is important because most of them are Greek letters. </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graphicFrame>
            <p:nvGraphicFramePr>
              <p:cNvPr id="12" name="표 11">
                <a:extLst>
                  <a:ext uri="{FF2B5EF4-FFF2-40B4-BE49-F238E27FC236}">
                    <a16:creationId xmlns:a16="http://schemas.microsoft.com/office/drawing/2014/main" xmlns="" id="{09977978-C0A4-4A08-9951-61F42AE93F25}"/>
                  </a:ext>
                </a:extLst>
              </p:cNvPr>
              <p:cNvGraphicFramePr>
                <a:graphicFrameLocks noGrp="1"/>
              </p:cNvGraphicFramePr>
              <p:nvPr>
                <p:extLst>
                  <p:ext uri="{D42A27DB-BD31-4B8C-83A1-F6EECF244321}">
                    <p14:modId xmlns:p14="http://schemas.microsoft.com/office/powerpoint/2010/main" val="1538116851"/>
                  </p:ext>
                </p:extLst>
              </p:nvPr>
            </p:nvGraphicFramePr>
            <p:xfrm>
              <a:off x="558800" y="2287043"/>
              <a:ext cx="8784207" cy="3258352"/>
            </p:xfrm>
            <a:graphic>
              <a:graphicData uri="http://schemas.openxmlformats.org/drawingml/2006/table">
                <a:tbl>
                  <a:tblPr firstRow="1" firstCol="1" bandRow="1"/>
                  <a:tblGrid>
                    <a:gridCol w="976023">
                      <a:extLst>
                        <a:ext uri="{9D8B030D-6E8A-4147-A177-3AD203B41FA5}">
                          <a16:colId xmlns:a16="http://schemas.microsoft.com/office/drawing/2014/main" xmlns="" val="1136544711"/>
                        </a:ext>
                      </a:extLst>
                    </a:gridCol>
                    <a:gridCol w="976023">
                      <a:extLst>
                        <a:ext uri="{9D8B030D-6E8A-4147-A177-3AD203B41FA5}">
                          <a16:colId xmlns:a16="http://schemas.microsoft.com/office/drawing/2014/main" xmlns="" val="20001"/>
                        </a:ext>
                      </a:extLst>
                    </a:gridCol>
                    <a:gridCol w="976023">
                      <a:extLst>
                        <a:ext uri="{9D8B030D-6E8A-4147-A177-3AD203B41FA5}">
                          <a16:colId xmlns:a16="http://schemas.microsoft.com/office/drawing/2014/main" xmlns="" val="1780561301"/>
                        </a:ext>
                      </a:extLst>
                    </a:gridCol>
                    <a:gridCol w="976023">
                      <a:extLst>
                        <a:ext uri="{9D8B030D-6E8A-4147-A177-3AD203B41FA5}">
                          <a16:colId xmlns:a16="http://schemas.microsoft.com/office/drawing/2014/main" xmlns="" val="387839524"/>
                        </a:ext>
                      </a:extLst>
                    </a:gridCol>
                    <a:gridCol w="976023">
                      <a:extLst>
                        <a:ext uri="{9D8B030D-6E8A-4147-A177-3AD203B41FA5}">
                          <a16:colId xmlns:a16="http://schemas.microsoft.com/office/drawing/2014/main" xmlns="" val="1463776547"/>
                        </a:ext>
                      </a:extLst>
                    </a:gridCol>
                    <a:gridCol w="976023">
                      <a:extLst>
                        <a:ext uri="{9D8B030D-6E8A-4147-A177-3AD203B41FA5}">
                          <a16:colId xmlns:a16="http://schemas.microsoft.com/office/drawing/2014/main" xmlns="" val="142413204"/>
                        </a:ext>
                      </a:extLst>
                    </a:gridCol>
                    <a:gridCol w="976023">
                      <a:extLst>
                        <a:ext uri="{9D8B030D-6E8A-4147-A177-3AD203B41FA5}">
                          <a16:colId xmlns:a16="http://schemas.microsoft.com/office/drawing/2014/main" xmlns="" val="380954523"/>
                        </a:ext>
                      </a:extLst>
                    </a:gridCol>
                    <a:gridCol w="976023">
                      <a:extLst>
                        <a:ext uri="{9D8B030D-6E8A-4147-A177-3AD203B41FA5}">
                          <a16:colId xmlns:a16="http://schemas.microsoft.com/office/drawing/2014/main" xmlns="" val="3550885978"/>
                        </a:ext>
                      </a:extLst>
                    </a:gridCol>
                    <a:gridCol w="976023">
                      <a:extLst>
                        <a:ext uri="{9D8B030D-6E8A-4147-A177-3AD203B41FA5}">
                          <a16:colId xmlns:a16="http://schemas.microsoft.com/office/drawing/2014/main" xmlns="" val="20002"/>
                        </a:ext>
                      </a:extLst>
                    </a:gridCol>
                  </a:tblGrid>
                  <a:tr h="357764">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val="1358474509"/>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Α</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𝛼</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Alpha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Ι</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𝜄</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Iota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Ρ</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𝜌</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Rho</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850008256"/>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Β</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𝛽</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Κ</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𝜅</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Kappa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Σ</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𝜎</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Sigma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447622343"/>
                      </a:ext>
                    </a:extLst>
                  </a:tr>
                  <a:tr h="357764">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Γ</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𝛾</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Gamma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Λ</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𝜆</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Lambda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Τ</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𝜏</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655323331"/>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Δ</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𝛿</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Delta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Μ</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𝜇</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Υ</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𝜐</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Upeilon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Ε</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𝜀</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Epsilon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Ν</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𝜈</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Φ</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𝜑</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Ζ</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𝜁</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Zeta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Ξ</m:t>
                              </m:r>
                            </m:oMath>
                          </a14:m>
                          <a:r>
                            <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𝜉</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Χ</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𝜒</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marL="0" marR="0" indent="0" algn="ctr" defTabSz="878098" rtl="0" eaLnBrk="1" fontAlgn="auto" latinLnBrk="1" hangingPunct="1">
                            <a:lnSpc>
                              <a:spcPct val="100000"/>
                            </a:lnSpc>
                            <a:spcBef>
                              <a:spcPts val="0"/>
                            </a:spcBef>
                            <a:spcAft>
                              <a:spcPts val="300"/>
                            </a:spcAft>
                            <a:buClrTx/>
                            <a:buSzTx/>
                            <a:buFontTx/>
                            <a:buNone/>
                            <a:tabLst/>
                            <a:defRPr/>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Η</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𝜂</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Ο</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𝜊</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omikron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Ψ</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𝜓</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Psi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Θ</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𝜃</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Π</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𝜋</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Ω</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𝜔</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omega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16"/>
                      </a:ext>
                    </a:extLst>
                  </a:tr>
                </a:tbl>
              </a:graphicData>
            </a:graphic>
          </p:graphicFrame>
        </mc:Choice>
        <mc:Fallback xmlns="">
          <p:graphicFrame>
            <p:nvGraphicFramePr>
              <p:cNvPr id="12" name="표 11">
                <a:extLst>
                  <a:ext uri="{FF2B5EF4-FFF2-40B4-BE49-F238E27FC236}">
                    <a16:creationId xmlns:a16="http://schemas.microsoft.com/office/drawing/2014/main" xmlns="" xmlns:a14="http://schemas.microsoft.com/office/drawing/2010/main" id="{09977978-C0A4-4A08-9951-61F42AE93F25}"/>
                  </a:ext>
                </a:extLst>
              </p:cNvPr>
              <p:cNvGraphicFramePr>
                <a:graphicFrameLocks noGrp="1"/>
              </p:cNvGraphicFramePr>
              <p:nvPr>
                <p:extLst>
                  <p:ext uri="{D42A27DB-BD31-4B8C-83A1-F6EECF244321}">
                    <p14:modId xmlns:p14="http://schemas.microsoft.com/office/powerpoint/2010/main" val="1538116851"/>
                  </p:ext>
                </p:extLst>
              </p:nvPr>
            </p:nvGraphicFramePr>
            <p:xfrm>
              <a:off x="558800" y="2287043"/>
              <a:ext cx="8784207" cy="3258352"/>
            </p:xfrm>
            <a:graphic>
              <a:graphicData uri="http://schemas.openxmlformats.org/drawingml/2006/table">
                <a:tbl>
                  <a:tblPr firstRow="1" firstCol="1" bandRow="1"/>
                  <a:tblGrid>
                    <a:gridCol w="976023">
                      <a:extLst>
                        <a:ext uri="{9D8B030D-6E8A-4147-A177-3AD203B41FA5}">
                          <a16:colId xmlns:a16="http://schemas.microsoft.com/office/drawing/2014/main" xmlns="" xmlns:a14="http://schemas.microsoft.com/office/drawing/2010/main" val="1136544711"/>
                        </a:ext>
                      </a:extLst>
                    </a:gridCol>
                    <a:gridCol w="976023">
                      <a:extLst>
                        <a:ext uri="{9D8B030D-6E8A-4147-A177-3AD203B41FA5}">
                          <a16:colId xmlns:a16="http://schemas.microsoft.com/office/drawing/2014/main" xmlns="" xmlns:a14="http://schemas.microsoft.com/office/drawing/2010/main" val="20001"/>
                        </a:ext>
                      </a:extLst>
                    </a:gridCol>
                    <a:gridCol w="976023">
                      <a:extLst>
                        <a:ext uri="{9D8B030D-6E8A-4147-A177-3AD203B41FA5}">
                          <a16:colId xmlns:a16="http://schemas.microsoft.com/office/drawing/2014/main" xmlns="" xmlns:a14="http://schemas.microsoft.com/office/drawing/2010/main" val="1780561301"/>
                        </a:ext>
                      </a:extLst>
                    </a:gridCol>
                    <a:gridCol w="976023">
                      <a:extLst>
                        <a:ext uri="{9D8B030D-6E8A-4147-A177-3AD203B41FA5}">
                          <a16:colId xmlns:a16="http://schemas.microsoft.com/office/drawing/2014/main" xmlns="" xmlns:a14="http://schemas.microsoft.com/office/drawing/2010/main" val="387839524"/>
                        </a:ext>
                      </a:extLst>
                    </a:gridCol>
                    <a:gridCol w="976023">
                      <a:extLst>
                        <a:ext uri="{9D8B030D-6E8A-4147-A177-3AD203B41FA5}">
                          <a16:colId xmlns:a16="http://schemas.microsoft.com/office/drawing/2014/main" xmlns="" xmlns:a14="http://schemas.microsoft.com/office/drawing/2010/main" val="1463776547"/>
                        </a:ext>
                      </a:extLst>
                    </a:gridCol>
                    <a:gridCol w="976023">
                      <a:extLst>
                        <a:ext uri="{9D8B030D-6E8A-4147-A177-3AD203B41FA5}">
                          <a16:colId xmlns:a16="http://schemas.microsoft.com/office/drawing/2014/main" xmlns="" xmlns:a14="http://schemas.microsoft.com/office/drawing/2010/main" val="142413204"/>
                        </a:ext>
                      </a:extLst>
                    </a:gridCol>
                    <a:gridCol w="976023">
                      <a:extLst>
                        <a:ext uri="{9D8B030D-6E8A-4147-A177-3AD203B41FA5}">
                          <a16:colId xmlns:a16="http://schemas.microsoft.com/office/drawing/2014/main" xmlns="" xmlns:a14="http://schemas.microsoft.com/office/drawing/2010/main" val="380954523"/>
                        </a:ext>
                      </a:extLst>
                    </a:gridCol>
                    <a:gridCol w="976023">
                      <a:extLst>
                        <a:ext uri="{9D8B030D-6E8A-4147-A177-3AD203B41FA5}">
                          <a16:colId xmlns:a16="http://schemas.microsoft.com/office/drawing/2014/main" xmlns="" xmlns:a14="http://schemas.microsoft.com/office/drawing/2010/main" val="3550885978"/>
                        </a:ext>
                      </a:extLst>
                    </a:gridCol>
                    <a:gridCol w="976023">
                      <a:extLst>
                        <a:ext uri="{9D8B030D-6E8A-4147-A177-3AD203B41FA5}">
                          <a16:colId xmlns:a16="http://schemas.microsoft.com/office/drawing/2014/main" xmlns="" xmlns:a14="http://schemas.microsoft.com/office/drawing/2010/main" val="20002"/>
                        </a:ext>
                      </a:extLst>
                    </a:gridCol>
                  </a:tblGrid>
                  <a:tr h="396240">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xmlns:a14="http://schemas.microsoft.com/office/drawing/2010/main" val="1358474509"/>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111864" r="-801875" b="-7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111864" r="-701875" b="-70000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Alpha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111864" r="-501250" b="-7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111864" r="-401250" b="-70000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Iota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111864" r="-199379" b="-7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111864" r="-100625" b="-700000"/>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Rho</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2850008256"/>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211864" r="-801875" b="-6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211864" r="-701875" b="-60000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211864" r="-501250" b="-6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211864" r="-401250" b="-60000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Kappa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211864" r="-199379" b="-6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211864" r="-100625" b="-600000"/>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Sigma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3447622343"/>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317241" r="-801875" b="-51034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317241" r="-701875" b="-51034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Gamma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317241" r="-501250" b="-51034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317241" r="-401250" b="-51034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Lambda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317241" r="-199379" b="-51034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317241" r="-100625" b="-51034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655323331"/>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410169" r="-801875" b="-4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410169" r="-701875" b="-4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Delta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410169" r="-501250" b="-4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410169" r="-401250" b="-4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410169" r="-199379" b="-4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410169" r="-100625" b="-401695"/>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Upeilon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10003"/>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510169" r="-801875" b="-3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510169" r="-701875" b="-3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Epsilon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510169" r="-501250" b="-3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510169" r="-401250" b="-3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510169" r="-199379" b="-3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510169" r="-100625" b="-301695"/>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10004"/>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610169" r="-801875" b="-2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610169" r="-701875" b="-2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Zeta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610169" r="-501250" b="-2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610169" r="-401250" b="-2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610169" r="-199379" b="-2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610169" r="-100625" b="-201695"/>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marL="0" marR="0" indent="0" algn="ctr" defTabSz="878098" rtl="0" eaLnBrk="1" fontAlgn="auto" latinLnBrk="1" hangingPunct="1">
                            <a:lnSpc>
                              <a:spcPct val="100000"/>
                            </a:lnSpc>
                            <a:spcBef>
                              <a:spcPts val="0"/>
                            </a:spcBef>
                            <a:spcAft>
                              <a:spcPts val="300"/>
                            </a:spcAft>
                            <a:buClrTx/>
                            <a:buSzTx/>
                            <a:buFontTx/>
                            <a:buNone/>
                            <a:tabLst/>
                            <a:defRPr/>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10005"/>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722414" r="-801875" b="-105172"/>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722414" r="-701875" b="-105172"/>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722414" r="-501250" b="-105172"/>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722414" r="-401250" b="-105172"/>
                          </a:stretch>
                        </a:blipFill>
                      </a:tcPr>
                    </a:tc>
                    <a:tc>
                      <a:txBody>
                        <a:body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omikron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722414" r="-199379" b="-105172"/>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722414" r="-100625" b="-105172"/>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Psi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10006"/>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t="-808475" r="-801875" b="-339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l="-100000" t="-808475" r="-701875" b="-339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l="-300625" t="-808475" r="-501250" b="-339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l="-400625" t="-808475" r="-401250" b="-339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l="-596894" t="-808475" r="-199379" b="-339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l="-701250" t="-808475" r="-100625" b="-3390"/>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omega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16"/>
                      </a:ext>
                    </a:extLst>
                  </a:tr>
                </a:tbl>
              </a:graphicData>
            </a:graphic>
          </p:graphicFrame>
        </mc:Fallback>
      </mc:AlternateContent>
    </p:spTree>
    <p:extLst>
      <p:ext uri="{BB962C8B-B14F-4D97-AF65-F5344CB8AC3E}">
        <p14:creationId xmlns:p14="http://schemas.microsoft.com/office/powerpoint/2010/main" val="2152416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 name="그룹 1">
            <a:extLst>
              <a:ext uri="{FF2B5EF4-FFF2-40B4-BE49-F238E27FC236}">
                <a16:creationId xmlns:a16="http://schemas.microsoft.com/office/drawing/2014/main" xmlns="" id="{96ADF43D-6612-4E31-8977-EAA4DD281B39}"/>
              </a:ext>
            </a:extLst>
          </p:cNvPr>
          <p:cNvGrpSpPr/>
          <p:nvPr/>
        </p:nvGrpSpPr>
        <p:grpSpPr>
          <a:xfrm>
            <a:off x="1054112" y="3870028"/>
            <a:ext cx="7817305" cy="2174185"/>
            <a:chOff x="1054112" y="3870028"/>
            <a:chExt cx="7817305" cy="2174185"/>
          </a:xfrm>
        </p:grpSpPr>
        <p:sp>
          <p:nvSpPr>
            <p:cNvPr id="31" name="직사각형 30">
              <a:extLst>
                <a:ext uri="{FF2B5EF4-FFF2-40B4-BE49-F238E27FC236}">
                  <a16:creationId xmlns:a16="http://schemas.microsoft.com/office/drawing/2014/main" xmlns="" id="{3DC6FACE-F2FC-41A7-9857-B46404B4DED7}"/>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2.1. Algebra</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36" name="직사각형 35">
              <a:extLst>
                <a:ext uri="{FF2B5EF4-FFF2-40B4-BE49-F238E27FC236}">
                  <a16:creationId xmlns:a16="http://schemas.microsoft.com/office/drawing/2014/main" xmlns="" id="{706C195E-0CA5-4789-91E1-4B7D9D177EF6}"/>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2321738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Algebra</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430887"/>
            <a:chOff x="559817" y="2136914"/>
            <a:chExt cx="8783192" cy="430887"/>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Algebra is a study of numerical relationships, properties, and laws of calculation using general characters, which represent numbers instead of individual numbers. </a:t>
              </a:r>
              <a:endParaRPr lang="ko-KR" altLang="en-US" sz="1400" dirty="0">
                <a:solidFill>
                  <a:prstClr val="black">
                    <a:lumMod val="85000"/>
                    <a:lumOff val="15000"/>
                  </a:prstClr>
                </a:solidFill>
                <a:latin typeface="SamsungOne 400" panose="020B0503030303020204" pitchFamily="34" charset="0"/>
              </a:endParaRPr>
            </a:p>
          </p:txBody>
        </p:sp>
      </p:grpSp>
      <p:sp>
        <p:nvSpPr>
          <p:cNvPr id="10" name="직사각형 9">
            <a:extLst>
              <a:ext uri="{FF2B5EF4-FFF2-40B4-BE49-F238E27FC236}">
                <a16:creationId xmlns:a16="http://schemas.microsoft.com/office/drawing/2014/main" xmlns="" id="{D8BF98C4-B566-4812-B5F0-560CFBA969E7}"/>
              </a:ext>
            </a:extLst>
          </p:cNvPr>
          <p:cNvSpPr/>
          <p:nvPr/>
        </p:nvSpPr>
        <p:spPr>
          <a:xfrm>
            <a:off x="702940" y="2344362"/>
            <a:ext cx="8632825"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Currently, it encompasses the study of algebra, a set where combinations between elements such as addition and multiplication are defined.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mathematics, an expression represents a rule, principle, and fact with mathematical symbols.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Equations usually represent a clear and unchanging relationship between certain quantities expressed in letters with algebraic symbols. </a:t>
            </a:r>
          </a:p>
        </p:txBody>
      </p:sp>
      <p:grpSp>
        <p:nvGrpSpPr>
          <p:cNvPr id="3" name="그룹 2">
            <a:extLst>
              <a:ext uri="{FF2B5EF4-FFF2-40B4-BE49-F238E27FC236}">
                <a16:creationId xmlns:a16="http://schemas.microsoft.com/office/drawing/2014/main" xmlns="" id="{95473FAC-32C2-457B-82FD-AEE5315D6BF3}"/>
              </a:ext>
            </a:extLst>
          </p:cNvPr>
          <p:cNvGrpSpPr/>
          <p:nvPr/>
        </p:nvGrpSpPr>
        <p:grpSpPr>
          <a:xfrm>
            <a:off x="1179304" y="4111806"/>
            <a:ext cx="7544216" cy="1683293"/>
            <a:chOff x="953802" y="4111806"/>
            <a:chExt cx="7544216" cy="1683293"/>
          </a:xfrm>
        </p:grpSpPr>
        <p:pic>
          <p:nvPicPr>
            <p:cNvPr id="14" name="그림 13">
              <a:extLst>
                <a:ext uri="{FF2B5EF4-FFF2-40B4-BE49-F238E27FC236}">
                  <a16:creationId xmlns:a16="http://schemas.microsoft.com/office/drawing/2014/main" xmlns="" id="{786B5481-4FA6-4C27-8DAA-94435F0F19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6616" y="4111806"/>
              <a:ext cx="1062028" cy="1180639"/>
            </a:xfrm>
            <a:prstGeom prst="rect">
              <a:avLst/>
            </a:prstGeom>
          </p:spPr>
        </p:pic>
        <p:pic>
          <p:nvPicPr>
            <p:cNvPr id="15" name="그림 14">
              <a:extLst>
                <a:ext uri="{FF2B5EF4-FFF2-40B4-BE49-F238E27FC236}">
                  <a16:creationId xmlns:a16="http://schemas.microsoft.com/office/drawing/2014/main" xmlns="" id="{5DB66DDA-83EC-4CC9-B2E5-5B1415FB60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3802" y="4287853"/>
              <a:ext cx="943220" cy="941348"/>
            </a:xfrm>
            <a:prstGeom prst="rect">
              <a:avLst/>
            </a:prstGeom>
          </p:spPr>
        </p:pic>
        <p:pic>
          <p:nvPicPr>
            <p:cNvPr id="16" name="그림 15">
              <a:extLst>
                <a:ext uri="{FF2B5EF4-FFF2-40B4-BE49-F238E27FC236}">
                  <a16:creationId xmlns:a16="http://schemas.microsoft.com/office/drawing/2014/main" xmlns="" id="{DDE68E7B-5C33-498F-BC5E-D98828A05F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8264" y="4224609"/>
              <a:ext cx="903736" cy="1012406"/>
            </a:xfrm>
            <a:prstGeom prst="rect">
              <a:avLst/>
            </a:prstGeom>
          </p:spPr>
        </p:pic>
        <p:cxnSp>
          <p:nvCxnSpPr>
            <p:cNvPr id="17" name="직선 연결선 16">
              <a:extLst>
                <a:ext uri="{FF2B5EF4-FFF2-40B4-BE49-F238E27FC236}">
                  <a16:creationId xmlns:a16="http://schemas.microsoft.com/office/drawing/2014/main" xmlns="" id="{92B72E3F-A83C-4ECA-942E-AC27BDC2E9E4}"/>
                </a:ext>
              </a:extLst>
            </p:cNvPr>
            <p:cNvCxnSpPr/>
            <p:nvPr/>
          </p:nvCxnSpPr>
          <p:spPr>
            <a:xfrm>
              <a:off x="1961284" y="4791909"/>
              <a:ext cx="432048" cy="0"/>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xmlns="" id="{E350CA9A-FF36-44DF-A236-A0ED2DF008F0}"/>
                </a:ext>
              </a:extLst>
            </p:cNvPr>
            <p:cNvCxnSpPr/>
            <p:nvPr/>
          </p:nvCxnSpPr>
          <p:spPr>
            <a:xfrm>
              <a:off x="3577547" y="4791909"/>
              <a:ext cx="432048" cy="0"/>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xmlns="" id="{E43BEBBC-6406-4ADE-A954-7332B6C083EE}"/>
                </a:ext>
              </a:extLst>
            </p:cNvPr>
            <p:cNvGrpSpPr/>
            <p:nvPr/>
          </p:nvGrpSpPr>
          <p:grpSpPr>
            <a:xfrm>
              <a:off x="5517374" y="4339273"/>
              <a:ext cx="2980644" cy="1033943"/>
              <a:chOff x="5537714" y="4328776"/>
              <a:chExt cx="2980644" cy="1033943"/>
            </a:xfrm>
          </p:grpSpPr>
          <p:sp>
            <p:nvSpPr>
              <p:cNvPr id="19" name="모서리가 둥근 직사각형 4">
                <a:extLst>
                  <a:ext uri="{FF2B5EF4-FFF2-40B4-BE49-F238E27FC236}">
                    <a16:creationId xmlns:a16="http://schemas.microsoft.com/office/drawing/2014/main" xmlns="" id="{9A56A480-974A-470B-AB82-828C39374664}"/>
                  </a:ext>
                </a:extLst>
              </p:cNvPr>
              <p:cNvSpPr/>
              <p:nvPr/>
            </p:nvSpPr>
            <p:spPr>
              <a:xfrm>
                <a:off x="5537714" y="4328776"/>
                <a:ext cx="2980644" cy="1033943"/>
              </a:xfrm>
              <a:prstGeom prst="roundRect">
                <a:avLst>
                  <a:gd name="adj" fmla="val 0"/>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0" name="그림 19">
                <a:extLst>
                  <a:ext uri="{FF2B5EF4-FFF2-40B4-BE49-F238E27FC236}">
                    <a16:creationId xmlns:a16="http://schemas.microsoft.com/office/drawing/2014/main" xmlns="" id="{9AA4B150-DD89-48CE-8CC7-C73161E070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25617" y="4561006"/>
                <a:ext cx="2188319" cy="583853"/>
              </a:xfrm>
              <a:prstGeom prst="rect">
                <a:avLst/>
              </a:prstGeom>
            </p:spPr>
          </p:pic>
        </p:grpSp>
        <p:sp>
          <p:nvSpPr>
            <p:cNvPr id="21" name="직사각형 20">
              <a:extLst>
                <a:ext uri="{FF2B5EF4-FFF2-40B4-BE49-F238E27FC236}">
                  <a16:creationId xmlns:a16="http://schemas.microsoft.com/office/drawing/2014/main" xmlns="" id="{B87CDE1E-A2BB-4C0F-A484-E33331BD8BAC}"/>
                </a:ext>
              </a:extLst>
            </p:cNvPr>
            <p:cNvSpPr/>
            <p:nvPr/>
          </p:nvSpPr>
          <p:spPr>
            <a:xfrm>
              <a:off x="2512751" y="5456545"/>
              <a:ext cx="902811" cy="338554"/>
            </a:xfrm>
            <a:prstGeom prst="rect">
              <a:avLst/>
            </a:prstGeom>
          </p:spPr>
          <p:txBody>
            <a:bodyPr wrap="none">
              <a:spAutoFit/>
            </a:bodyPr>
            <a:lstStyle/>
            <a:p>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Algebra</a:t>
              </a:r>
              <a:endParaRPr lang="ko-KR" altLang="en-US" sz="1600" dirty="0"/>
            </a:p>
          </p:txBody>
        </p:sp>
      </p:grpSp>
    </p:spTree>
    <p:extLst>
      <p:ext uri="{BB962C8B-B14F-4D97-AF65-F5344CB8AC3E}">
        <p14:creationId xmlns:p14="http://schemas.microsoft.com/office/powerpoint/2010/main" val="2030019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Mathematical Expression?</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an expression using numbers, variables, or both. </a:t>
            </a:r>
          </a:p>
        </p:txBody>
      </p:sp>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84539ABA-DB6E-40B0-89E6-5304B4450158}"/>
              </a:ext>
            </a:extLst>
          </p:cNvPr>
          <p:cNvGrpSpPr/>
          <p:nvPr/>
        </p:nvGrpSpPr>
        <p:grpSpPr>
          <a:xfrm>
            <a:off x="676619" y="2998230"/>
            <a:ext cx="1922561" cy="1883327"/>
            <a:chOff x="599575" y="2617998"/>
            <a:chExt cx="1922561" cy="1883327"/>
          </a:xfrm>
        </p:grpSpPr>
        <p:sp>
          <p:nvSpPr>
            <p:cNvPr id="15" name="직사각형 14"/>
            <p:cNvSpPr/>
            <p:nvPr/>
          </p:nvSpPr>
          <p:spPr>
            <a:xfrm>
              <a:off x="633678" y="4224326"/>
              <a:ext cx="1854354" cy="276999"/>
            </a:xfrm>
            <a:prstGeom prst="rect">
              <a:avLst/>
            </a:prstGeom>
          </p:spPr>
          <p:txBody>
            <a:bodyPr wrap="none">
              <a:spAutoFit/>
            </a:bodyPr>
            <a:lstStyle/>
            <a:p>
              <a:r>
                <a:rPr lang="en-US" altLang="ko-KR" sz="1200" dirty="0"/>
                <a:t>Equality, Equation, Identity</a:t>
              </a:r>
              <a:endParaRPr lang="ko-KR" altLang="en-US" sz="1200" dirty="0"/>
            </a:p>
          </p:txBody>
        </p:sp>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xmlns="" id="{09F93B3E-5D2D-435B-BB24-355566AE35F8}"/>
                    </a:ext>
                  </a:extLst>
                </p:cNvPr>
                <p:cNvSpPr/>
                <p:nvPr/>
              </p:nvSpPr>
              <p:spPr>
                <a:xfrm>
                  <a:off x="599575" y="2617998"/>
                  <a:ext cx="1922561" cy="1569660"/>
                </a:xfrm>
                <a:prstGeom prst="rect">
                  <a:avLst/>
                </a:prstGeom>
                <a:solidFill>
                  <a:schemeClr val="bg1">
                    <a:lumMod val="95000"/>
                  </a:schemeClr>
                </a:solidFill>
              </p:spPr>
              <p:txBody>
                <a:bodyPr wrap="square">
                  <a:spAutoFit/>
                </a:bodyPr>
                <a:lstStyle/>
                <a:p>
                  <a:r>
                    <a:rPr lang="en-US" altLang="ko-KR" sz="1600" i="1" dirty="0">
                      <a:solidFill>
                        <a:prstClr val="black">
                          <a:lumMod val="85000"/>
                          <a:lumOff val="15000"/>
                        </a:prstClr>
                      </a:solidFill>
                      <a:latin typeface="Cambria Math" panose="02040503050406030204" pitchFamily="18" charset="0"/>
                    </a:rPr>
                    <a:t>y</a:t>
                  </a:r>
                </a:p>
                <a:p>
                  <a:r>
                    <a:rPr lang="en-US" altLang="ko-KR" sz="1600" i="1" dirty="0">
                      <a:solidFill>
                        <a:prstClr val="black">
                          <a:lumMod val="85000"/>
                          <a:lumOff val="15000"/>
                        </a:prstClr>
                      </a:solidFill>
                      <a:latin typeface="Cambria Math" panose="02040503050406030204" pitchFamily="18" charset="0"/>
                    </a:rPr>
                    <a:t>7</a:t>
                  </a:r>
                </a:p>
                <a:p>
                  <a:r>
                    <a:rPr lang="en-US" altLang="ko-KR" sz="1600" i="1" dirty="0">
                      <a:solidFill>
                        <a:prstClr val="black">
                          <a:lumMod val="85000"/>
                          <a:lumOff val="15000"/>
                        </a:prstClr>
                      </a:solidFill>
                      <a:latin typeface="Cambria Math" panose="02040503050406030204" pitchFamily="18" charset="0"/>
                    </a:rPr>
                    <a:t>9-5</a:t>
                  </a:r>
                </a:p>
                <a:p>
                  <a:r>
                    <a:rPr lang="en-US" altLang="ko-KR" sz="1600" i="1" dirty="0">
                      <a:solidFill>
                        <a:prstClr val="black">
                          <a:lumMod val="85000"/>
                          <a:lumOff val="15000"/>
                        </a:prstClr>
                      </a:solidFill>
                      <a:latin typeface="Cambria Math" panose="02040503050406030204" pitchFamily="18" charset="0"/>
                    </a:rPr>
                    <a:t>5 </a:t>
                  </a:r>
                  <a14:m>
                    <m:oMath xmlns:m="http://schemas.openxmlformats.org/officeDocument/2006/math">
                      <m:r>
                        <a:rPr lang="en-US" altLang="ko-KR" sz="1600" i="1">
                          <a:solidFill>
                            <a:prstClr val="black">
                              <a:lumMod val="85000"/>
                              <a:lumOff val="15000"/>
                            </a:prstClr>
                          </a:solidFill>
                          <a:latin typeface="Cambria Math" panose="02040503050406030204" pitchFamily="18" charset="0"/>
                        </a:rPr>
                        <m:t>×</m:t>
                      </m:r>
                      <m:r>
                        <a:rPr lang="en-US" altLang="ko-KR" sz="1600" i="1">
                          <a:solidFill>
                            <a:prstClr val="black">
                              <a:lumMod val="85000"/>
                              <a:lumOff val="15000"/>
                            </a:prstClr>
                          </a:solidFill>
                          <a:latin typeface="Cambria Math" panose="02040503050406030204" pitchFamily="18" charset="0"/>
                        </a:rPr>
                        <m:t>𝑥</m:t>
                      </m:r>
                      <m:r>
                        <a:rPr lang="en-US" altLang="ko-KR" sz="1600" i="1">
                          <a:solidFill>
                            <a:prstClr val="black">
                              <a:lumMod val="85000"/>
                              <a:lumOff val="15000"/>
                            </a:prstClr>
                          </a:solidFill>
                          <a:latin typeface="Cambria Math" panose="02040503050406030204" pitchFamily="18" charset="0"/>
                        </a:rPr>
                        <m:t> −9</m:t>
                      </m:r>
                    </m:oMath>
                  </a14:m>
                  <a:endParaRPr lang="en-US" altLang="ko-KR" sz="1600" i="1" dirty="0">
                    <a:solidFill>
                      <a:prstClr val="black">
                        <a:lumMod val="85000"/>
                        <a:lumOff val="15000"/>
                      </a:prstClr>
                    </a:solidFill>
                    <a:latin typeface="Cambria Math" panose="02040503050406030204" pitchFamily="18" charset="0"/>
                  </a:endParaRPr>
                </a:p>
                <a:p>
                  <a:r>
                    <a:rPr lang="en-US" altLang="ko-KR" sz="1600" i="1" dirty="0">
                      <a:solidFill>
                        <a:prstClr val="black">
                          <a:lumMod val="85000"/>
                          <a:lumOff val="15000"/>
                        </a:prstClr>
                      </a:solidFill>
                      <a:latin typeface="Cambria Math" panose="02040503050406030204" pitchFamily="18" charset="0"/>
                    </a:rPr>
                    <a:t>4 + 8 </a:t>
                  </a:r>
                  <a14:m>
                    <m:oMath xmlns:m="http://schemas.openxmlformats.org/officeDocument/2006/math">
                      <m:r>
                        <a:rPr lang="en-US" altLang="ko-KR" sz="1600" i="1">
                          <a:solidFill>
                            <a:prstClr val="black">
                              <a:lumMod val="85000"/>
                              <a:lumOff val="15000"/>
                            </a:prstClr>
                          </a:solidFill>
                          <a:latin typeface="Cambria Math" panose="02040503050406030204" pitchFamily="18" charset="0"/>
                        </a:rPr>
                        <m:t>×</m:t>
                      </m:r>
                    </m:oMath>
                  </a14:m>
                  <a:r>
                    <a:rPr lang="ko-KR" altLang="en-US" sz="1600" i="1" dirty="0">
                      <a:solidFill>
                        <a:prstClr val="black">
                          <a:lumMod val="85000"/>
                          <a:lumOff val="15000"/>
                        </a:prstClr>
                      </a:solidFill>
                      <a:latin typeface="Cambria Math" panose="02040503050406030204" pitchFamily="18" charset="0"/>
                    </a:rPr>
                    <a:t> </a:t>
                  </a:r>
                  <a:r>
                    <a:rPr lang="en-US" altLang="ko-KR" sz="1600" i="1" dirty="0">
                      <a:solidFill>
                        <a:prstClr val="black">
                          <a:lumMod val="85000"/>
                          <a:lumOff val="15000"/>
                        </a:prstClr>
                      </a:solidFill>
                      <a:latin typeface="Cambria Math" panose="02040503050406030204" pitchFamily="18" charset="0"/>
                    </a:rPr>
                    <a:t>(5 – 4)</a:t>
                  </a:r>
                </a:p>
                <a:p>
                  <a:r>
                    <a:rPr lang="en-US" altLang="ko-KR" sz="1600" i="1" dirty="0">
                      <a:solidFill>
                        <a:prstClr val="black">
                          <a:lumMod val="85000"/>
                          <a:lumOff val="15000"/>
                        </a:prstClr>
                      </a:solidFill>
                      <a:latin typeface="Cambria Math" panose="02040503050406030204" pitchFamily="18" charset="0"/>
                    </a:rPr>
                    <a:t>X + 5 </a:t>
                  </a:r>
                  <a14:m>
                    <m:oMath xmlns:m="http://schemas.openxmlformats.org/officeDocument/2006/math">
                      <m:r>
                        <a:rPr lang="en-US" altLang="ko-KR" sz="1600" i="1">
                          <a:solidFill>
                            <a:prstClr val="black">
                              <a:lumMod val="85000"/>
                              <a:lumOff val="15000"/>
                            </a:prstClr>
                          </a:solidFill>
                          <a:latin typeface="Cambria Math" panose="02040503050406030204" pitchFamily="18" charset="0"/>
                        </a:rPr>
                        <m:t>×</m:t>
                      </m:r>
                    </m:oMath>
                  </a14:m>
                  <a:r>
                    <a:rPr lang="ko-KR" altLang="en-US" sz="1600" i="1" dirty="0">
                      <a:solidFill>
                        <a:prstClr val="black">
                          <a:lumMod val="85000"/>
                          <a:lumOff val="15000"/>
                        </a:prstClr>
                      </a:solidFill>
                      <a:latin typeface="Cambria Math" panose="02040503050406030204" pitchFamily="18" charset="0"/>
                    </a:rPr>
                    <a:t> </a:t>
                  </a:r>
                  <a:r>
                    <a:rPr lang="en-US" altLang="ko-KR" sz="1600" i="1" dirty="0">
                      <a:solidFill>
                        <a:prstClr val="black">
                          <a:lumMod val="85000"/>
                          <a:lumOff val="15000"/>
                        </a:prstClr>
                      </a:solidFill>
                      <a:latin typeface="Cambria Math" panose="02040503050406030204" pitchFamily="18" charset="0"/>
                    </a:rPr>
                    <a:t>(7 –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𝑥</m:t>
                      </m:r>
                    </m:oMath>
                  </a14:m>
                  <a:r>
                    <a:rPr lang="en-US" altLang="ko-KR" sz="1600" i="1" dirty="0">
                      <a:solidFill>
                        <a:prstClr val="black">
                          <a:lumMod val="85000"/>
                          <a:lumOff val="15000"/>
                        </a:prstClr>
                      </a:solidFill>
                      <a:latin typeface="Cambria Math" panose="02040503050406030204" pitchFamily="18" charset="0"/>
                    </a:rPr>
                    <a:t>)</a:t>
                  </a:r>
                  <a:endParaRPr lang="ko-KR" altLang="en-US" sz="1600" i="1" dirty="0">
                    <a:solidFill>
                      <a:prstClr val="black">
                        <a:lumMod val="85000"/>
                        <a:lumOff val="15000"/>
                      </a:prstClr>
                    </a:solidFill>
                    <a:latin typeface="Cambria Math" panose="02040503050406030204" pitchFamily="18" charset="0"/>
                  </a:endParaRPr>
                </a:p>
              </p:txBody>
            </p:sp>
          </mc:Choice>
          <mc:Fallback xmlns="">
            <p:sp>
              <p:nvSpPr>
                <p:cNvPr id="49" name="직사각형 48">
                  <a:extLst>
                    <a:ext uri="{FF2B5EF4-FFF2-40B4-BE49-F238E27FC236}">
                      <a16:creationId xmlns:a16="http://schemas.microsoft.com/office/drawing/2014/main" id="{09F93B3E-5D2D-435B-BB24-355566AE35F8}"/>
                    </a:ext>
                  </a:extLst>
                </p:cNvPr>
                <p:cNvSpPr>
                  <a:spLocks noRot="1" noChangeAspect="1" noMove="1" noResize="1" noEditPoints="1" noAdjustHandles="1" noChangeArrowheads="1" noChangeShapeType="1" noTextEdit="1"/>
                </p:cNvSpPr>
                <p:nvPr/>
              </p:nvSpPr>
              <p:spPr>
                <a:xfrm>
                  <a:off x="599575" y="2617998"/>
                  <a:ext cx="1922561" cy="1569660"/>
                </a:xfrm>
                <a:prstGeom prst="rect">
                  <a:avLst/>
                </a:prstGeom>
                <a:blipFill>
                  <a:blip r:embed="rId4"/>
                  <a:stretch>
                    <a:fillRect l="-1905" t="-1556" b="-3891"/>
                  </a:stretch>
                </a:blipFill>
              </p:spPr>
              <p:txBody>
                <a:bodyPr/>
                <a:lstStyle/>
                <a:p>
                  <a:r>
                    <a:rPr lang="ko-KR" altLang="en-US">
                      <a:noFill/>
                    </a:rPr>
                    <a:t> </a:t>
                  </a:r>
                </a:p>
              </p:txBody>
            </p:sp>
          </mc:Fallback>
        </mc:AlternateContent>
      </p:grpSp>
      <p:grpSp>
        <p:nvGrpSpPr>
          <p:cNvPr id="3" name="그룹 2"/>
          <p:cNvGrpSpPr/>
          <p:nvPr/>
        </p:nvGrpSpPr>
        <p:grpSpPr>
          <a:xfrm>
            <a:off x="2860390" y="2394206"/>
            <a:ext cx="6607610" cy="2777708"/>
            <a:chOff x="2860527" y="2233467"/>
            <a:chExt cx="6607610" cy="2777708"/>
          </a:xfrm>
        </p:grpSpPr>
        <p:sp>
          <p:nvSpPr>
            <p:cNvPr id="47" name="사각형: 둥근 모서리 46">
              <a:extLst>
                <a:ext uri="{FF2B5EF4-FFF2-40B4-BE49-F238E27FC236}">
                  <a16:creationId xmlns:a16="http://schemas.microsoft.com/office/drawing/2014/main" xmlns="" id="{BF63368D-6424-4827-AA12-DB8FA6C9902A}"/>
                </a:ext>
              </a:extLst>
            </p:cNvPr>
            <p:cNvSpPr/>
            <p:nvPr/>
          </p:nvSpPr>
          <p:spPr>
            <a:xfrm>
              <a:off x="2860527" y="2565095"/>
              <a:ext cx="4518782" cy="2446080"/>
            </a:xfrm>
            <a:prstGeom prst="roundRect">
              <a:avLst>
                <a:gd name="adj" fmla="val 50000"/>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B2139AB0-AABD-4352-9137-B447F7BA4984}"/>
                    </a:ext>
                  </a:extLst>
                </p:cNvPr>
                <p:cNvSpPr txBox="1"/>
                <p:nvPr/>
              </p:nvSpPr>
              <p:spPr>
                <a:xfrm>
                  <a:off x="3335957" y="2820862"/>
                  <a:ext cx="791617"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𝐴</m:t>
                        </m:r>
                        <m:r>
                          <a:rPr lang="en-US" altLang="ko-KR" sz="1400" i="1" dirty="0" smtClean="0">
                            <a:solidFill>
                              <a:prstClr val="black">
                                <a:lumMod val="85000"/>
                                <a:lumOff val="15000"/>
                              </a:prstClr>
                            </a:solidFill>
                            <a:latin typeface="Cambria Math" panose="02040503050406030204" pitchFamily="18" charset="0"/>
                          </a:rPr>
                          <m:t>=</m:t>
                        </m:r>
                        <m:r>
                          <a:rPr lang="en-US" altLang="ko-KR" sz="1400" i="1" dirty="0" smtClean="0">
                            <a:solidFill>
                              <a:prstClr val="black">
                                <a:lumMod val="85000"/>
                                <a:lumOff val="15000"/>
                              </a:prstClr>
                            </a:solidFill>
                            <a:latin typeface="Cambria Math" panose="02040503050406030204" pitchFamily="18" charset="0"/>
                          </a:rPr>
                          <m:t>𝐵</m:t>
                        </m:r>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34" name="TextBox 33">
                  <a:extLst>
                    <a:ext uri="{FF2B5EF4-FFF2-40B4-BE49-F238E27FC236}">
                      <a16:creationId xmlns:a16="http://schemas.microsoft.com/office/drawing/2014/main" id="{B2139AB0-AABD-4352-9137-B447F7BA4984}"/>
                    </a:ext>
                  </a:extLst>
                </p:cNvPr>
                <p:cNvSpPr txBox="1">
                  <a:spLocks noRot="1" noChangeAspect="1" noMove="1" noResize="1" noEditPoints="1" noAdjustHandles="1" noChangeArrowheads="1" noChangeShapeType="1" noTextEdit="1"/>
                </p:cNvSpPr>
                <p:nvPr/>
              </p:nvSpPr>
              <p:spPr>
                <a:xfrm>
                  <a:off x="3335957" y="2820862"/>
                  <a:ext cx="791617" cy="307777"/>
                </a:xfrm>
                <a:prstGeom prst="rect">
                  <a:avLst/>
                </a:prstGeom>
                <a:blipFill>
                  <a:blip r:embed="rId3"/>
                  <a:stretch>
                    <a:fillRect/>
                  </a:stretch>
                </a:blipFill>
              </p:spPr>
              <p:txBody>
                <a:bodyPr/>
                <a:lstStyle/>
                <a:p>
                  <a:r>
                    <a:rPr lang="ko-KR" altLang="en-US">
                      <a:noFill/>
                    </a:rPr>
                    <a:t> </a:t>
                  </a:r>
                </a:p>
              </p:txBody>
            </p:sp>
          </mc:Fallback>
        </mc:AlternateContent>
        <p:sp>
          <p:nvSpPr>
            <p:cNvPr id="45" name="사각형: 둥근 모서리 44">
              <a:extLst>
                <a:ext uri="{FF2B5EF4-FFF2-40B4-BE49-F238E27FC236}">
                  <a16:creationId xmlns:a16="http://schemas.microsoft.com/office/drawing/2014/main" xmlns="" id="{EFF0018F-C149-4FBE-8EBA-2ABB759DDA6F}"/>
                </a:ext>
              </a:extLst>
            </p:cNvPr>
            <p:cNvSpPr/>
            <p:nvPr/>
          </p:nvSpPr>
          <p:spPr>
            <a:xfrm>
              <a:off x="3230013" y="3167399"/>
              <a:ext cx="3844286" cy="1580532"/>
            </a:xfrm>
            <a:prstGeom prst="roundRect">
              <a:avLst>
                <a:gd name="adj" fmla="val 50000"/>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xmlns="" id="{F8505B84-BD2C-474C-A1BB-50D0B868D2B2}"/>
                </a:ext>
              </a:extLst>
            </p:cNvPr>
            <p:cNvSpPr txBox="1"/>
            <p:nvPr/>
          </p:nvSpPr>
          <p:spPr>
            <a:xfrm>
              <a:off x="3264201" y="3535990"/>
              <a:ext cx="863373" cy="307777"/>
            </a:xfrm>
            <a:prstGeom prst="rect">
              <a:avLst/>
            </a:prstGeom>
            <a:noFill/>
          </p:spPr>
          <p:txBody>
            <a:bodyPr wrap="square">
              <a:spAutoFit/>
            </a:bodyPr>
            <a:lstStyle/>
            <a:p>
              <a:pPr algn="ctr"/>
              <a:r>
                <a:rPr lang="en-US" altLang="ko-KR" sz="1400" i="1" dirty="0">
                  <a:solidFill>
                    <a:prstClr val="black">
                      <a:lumMod val="85000"/>
                      <a:lumOff val="15000"/>
                    </a:prstClr>
                  </a:solidFill>
                  <a:latin typeface="Cambria Math" panose="02040503050406030204" pitchFamily="18" charset="0"/>
                </a:rPr>
                <a:t>X+1=3</a:t>
              </a:r>
              <a:endParaRPr lang="ko-KR" altLang="en-US" sz="1400" i="1" dirty="0">
                <a:solidFill>
                  <a:prstClr val="black">
                    <a:lumMod val="85000"/>
                    <a:lumOff val="15000"/>
                  </a:prstClr>
                </a:solidFill>
                <a:latin typeface="Cambria Math" panose="02040503050406030204" pitchFamily="18" charset="0"/>
              </a:endParaRPr>
            </a:p>
          </p:txBody>
        </p:sp>
        <p:sp>
          <p:nvSpPr>
            <p:cNvPr id="43" name="사각형: 둥근 모서리 42">
              <a:extLst>
                <a:ext uri="{FF2B5EF4-FFF2-40B4-BE49-F238E27FC236}">
                  <a16:creationId xmlns:a16="http://schemas.microsoft.com/office/drawing/2014/main" xmlns="" id="{557DEE64-BBCE-4E51-891D-FCD7A173BF78}"/>
                </a:ext>
              </a:extLst>
            </p:cNvPr>
            <p:cNvSpPr/>
            <p:nvPr/>
          </p:nvSpPr>
          <p:spPr>
            <a:xfrm>
              <a:off x="3788655" y="3736379"/>
              <a:ext cx="2727002" cy="836466"/>
            </a:xfrm>
            <a:prstGeom prst="roundRect">
              <a:avLst>
                <a:gd name="adj" fmla="val 50000"/>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xmlns="" id="{1D729629-1DC7-4A4D-863C-B7C41946D976}"/>
                </a:ext>
              </a:extLst>
            </p:cNvPr>
            <p:cNvSpPr txBox="1"/>
            <p:nvPr/>
          </p:nvSpPr>
          <p:spPr>
            <a:xfrm>
              <a:off x="4686507" y="4079218"/>
              <a:ext cx="933846" cy="307777"/>
            </a:xfrm>
            <a:prstGeom prst="rect">
              <a:avLst/>
            </a:prstGeom>
            <a:noFill/>
          </p:spPr>
          <p:txBody>
            <a:bodyPr wrap="square">
              <a:spAutoFit/>
            </a:bodyPr>
            <a:lstStyle/>
            <a:p>
              <a:pPr algn="ctr"/>
              <a:r>
                <a:rPr lang="en-US" altLang="ko-KR" sz="1400" i="1" dirty="0" err="1">
                  <a:solidFill>
                    <a:prstClr val="black">
                      <a:lumMod val="85000"/>
                      <a:lumOff val="15000"/>
                    </a:prstClr>
                  </a:solidFill>
                  <a:latin typeface="Cambria Math" panose="02040503050406030204" pitchFamily="18" charset="0"/>
                </a:rPr>
                <a:t>a+a</a:t>
              </a:r>
              <a:r>
                <a:rPr lang="en-US" altLang="ko-KR" sz="1400" i="1" dirty="0">
                  <a:solidFill>
                    <a:prstClr val="black">
                      <a:lumMod val="85000"/>
                      <a:lumOff val="15000"/>
                    </a:prstClr>
                  </a:solidFill>
                  <a:latin typeface="Cambria Math" panose="02040503050406030204" pitchFamily="18" charset="0"/>
                </a:rPr>
                <a:t>=2a</a:t>
              </a:r>
              <a:endParaRPr lang="ko-KR" altLang="en-US" sz="1400" i="1" dirty="0">
                <a:solidFill>
                  <a:prstClr val="black">
                    <a:lumMod val="85000"/>
                    <a:lumOff val="15000"/>
                  </a:prstClr>
                </a:solidFill>
                <a:latin typeface="Cambria Math" panose="02040503050406030204" pitchFamily="18" charset="0"/>
              </a:endParaRPr>
            </a:p>
          </p:txBody>
        </p:sp>
        <p:sp>
          <p:nvSpPr>
            <p:cNvPr id="40" name="설명선: 굽은 선(강조선) 39">
              <a:extLst>
                <a:ext uri="{FF2B5EF4-FFF2-40B4-BE49-F238E27FC236}">
                  <a16:creationId xmlns:a16="http://schemas.microsoft.com/office/drawing/2014/main" xmlns="" id="{3A6A954E-F8A6-4A4C-A41B-B0D88B7E7598}"/>
                </a:ext>
              </a:extLst>
            </p:cNvPr>
            <p:cNvSpPr/>
            <p:nvPr/>
          </p:nvSpPr>
          <p:spPr>
            <a:xfrm>
              <a:off x="6606580" y="2233467"/>
              <a:ext cx="2521296" cy="217084"/>
            </a:xfrm>
            <a:prstGeom prst="accentCallout2">
              <a:avLst>
                <a:gd name="adj1" fmla="val 46566"/>
                <a:gd name="adj2" fmla="val 1519"/>
                <a:gd name="adj3" fmla="val 50540"/>
                <a:gd name="adj4" fmla="val -17554"/>
                <a:gd name="adj5" fmla="val 136343"/>
                <a:gd name="adj6" fmla="val -55985"/>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prstClr val="black">
                      <a:lumMod val="85000"/>
                      <a:lumOff val="15000"/>
                    </a:prstClr>
                  </a:solidFill>
                  <a:latin typeface="SamsungOne 400" panose="020B0503030303020204" pitchFamily="34" charset="0"/>
                </a:rPr>
                <a:t>An expression with a “=“ sign</a:t>
              </a:r>
              <a:endParaRPr lang="ko-KR" altLang="en-US" sz="1300" dirty="0">
                <a:solidFill>
                  <a:prstClr val="black">
                    <a:lumMod val="85000"/>
                    <a:lumOff val="15000"/>
                  </a:prstClr>
                </a:solidFill>
                <a:latin typeface="SamsungOne 400" panose="020B0503030303020204" pitchFamily="34" charset="0"/>
              </a:endParaRPr>
            </a:p>
          </p:txBody>
        </p:sp>
        <p:sp>
          <p:nvSpPr>
            <p:cNvPr id="41" name="설명선: 굽은 선(강조선) 40">
              <a:extLst>
                <a:ext uri="{FF2B5EF4-FFF2-40B4-BE49-F238E27FC236}">
                  <a16:creationId xmlns:a16="http://schemas.microsoft.com/office/drawing/2014/main" xmlns="" id="{DB993BFA-5C69-4CDD-8EF0-F78F1EBF7F26}"/>
                </a:ext>
              </a:extLst>
            </p:cNvPr>
            <p:cNvSpPr/>
            <p:nvPr/>
          </p:nvSpPr>
          <p:spPr>
            <a:xfrm>
              <a:off x="7261425" y="2781146"/>
              <a:ext cx="2206712" cy="217084"/>
            </a:xfrm>
            <a:prstGeom prst="accentCallout2">
              <a:avLst>
                <a:gd name="adj1" fmla="val 60789"/>
                <a:gd name="adj2" fmla="val 966"/>
                <a:gd name="adj3" fmla="val 14776"/>
                <a:gd name="adj4" fmla="val -25751"/>
                <a:gd name="adj5" fmla="val 122748"/>
                <a:gd name="adj6" fmla="val -73991"/>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prstClr val="black">
                      <a:lumMod val="85000"/>
                      <a:lumOff val="15000"/>
                    </a:prstClr>
                  </a:solidFill>
                  <a:latin typeface="SamsungOne 400" panose="020B0503030303020204" pitchFamily="34" charset="0"/>
                </a:rPr>
                <a:t>Equations with Unknowns</a:t>
              </a:r>
              <a:endParaRPr lang="ko-KR" altLang="en-US" sz="1300" dirty="0">
                <a:solidFill>
                  <a:prstClr val="black">
                    <a:lumMod val="85000"/>
                    <a:lumOff val="15000"/>
                  </a:prstClr>
                </a:solidFill>
                <a:latin typeface="SamsungOne 400" panose="020B0503030303020204" pitchFamily="34" charset="0"/>
              </a:endParaRPr>
            </a:p>
          </p:txBody>
        </p:sp>
        <p:sp>
          <p:nvSpPr>
            <p:cNvPr id="42" name="설명선: 굽은 선(강조선) 41">
              <a:extLst>
                <a:ext uri="{FF2B5EF4-FFF2-40B4-BE49-F238E27FC236}">
                  <a16:creationId xmlns:a16="http://schemas.microsoft.com/office/drawing/2014/main" xmlns="" id="{575B3979-B06E-4D2D-B94F-20289714CABC}"/>
                </a:ext>
              </a:extLst>
            </p:cNvPr>
            <p:cNvSpPr/>
            <p:nvPr/>
          </p:nvSpPr>
          <p:spPr>
            <a:xfrm>
              <a:off x="7503305" y="3495917"/>
              <a:ext cx="1831443" cy="217084"/>
            </a:xfrm>
            <a:prstGeom prst="accentCallout2">
              <a:avLst>
                <a:gd name="adj1" fmla="val 26697"/>
                <a:gd name="adj2" fmla="val -1152"/>
                <a:gd name="adj3" fmla="val 14776"/>
                <a:gd name="adj4" fmla="val -25751"/>
                <a:gd name="adj5" fmla="val 48920"/>
                <a:gd name="adj6" fmla="val -103264"/>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1300" dirty="0">
                  <a:solidFill>
                    <a:prstClr val="black">
                      <a:lumMod val="85000"/>
                      <a:lumOff val="15000"/>
                    </a:prstClr>
                  </a:solidFill>
                  <a:latin typeface="SamsungOne 400" panose="020B0503030303020204" pitchFamily="34" charset="0"/>
                </a:rPr>
                <a:t>An equation is established no matter what value is added to the unknown. </a:t>
              </a:r>
              <a:endParaRPr lang="ko-KR" altLang="en-US" sz="1300" dirty="0">
                <a:solidFill>
                  <a:prstClr val="black">
                    <a:lumMod val="85000"/>
                    <a:lumOff val="15000"/>
                  </a:prstClr>
                </a:solidFill>
                <a:latin typeface="SamsungOne 400" panose="020B0503030303020204" pitchFamily="34" charset="0"/>
              </a:endParaRPr>
            </a:p>
          </p:txBody>
        </p:sp>
        <p:sp>
          <p:nvSpPr>
            <p:cNvPr id="48" name="사각형: 둥근 모서리 47">
              <a:extLst>
                <a:ext uri="{FF2B5EF4-FFF2-40B4-BE49-F238E27FC236}">
                  <a16:creationId xmlns:a16="http://schemas.microsoft.com/office/drawing/2014/main" xmlns="" id="{1463AE8B-75FE-4B3D-A12B-714234796B18}"/>
                </a:ext>
              </a:extLst>
            </p:cNvPr>
            <p:cNvSpPr/>
            <p:nvPr/>
          </p:nvSpPr>
          <p:spPr>
            <a:xfrm>
              <a:off x="4560205" y="2415761"/>
              <a:ext cx="1114232" cy="393894"/>
            </a:xfrm>
            <a:prstGeom prst="roundRect">
              <a:avLst>
                <a:gd name="adj" fmla="val 50000"/>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prstClr val="black">
                      <a:lumMod val="85000"/>
                      <a:lumOff val="15000"/>
                    </a:prstClr>
                  </a:solidFill>
                  <a:latin typeface="SamsungOne 400" panose="020B0503030303020204" pitchFamily="34" charset="0"/>
                </a:rPr>
                <a:t>Equality</a:t>
              </a:r>
              <a:endParaRPr lang="ko-KR" altLang="en-US" sz="1400" dirty="0">
                <a:solidFill>
                  <a:prstClr val="black">
                    <a:lumMod val="85000"/>
                    <a:lumOff val="15000"/>
                  </a:prstClr>
                </a:solidFill>
                <a:latin typeface="SamsungOne 400" panose="020B0503030303020204" pitchFamily="34" charset="0"/>
              </a:endParaRPr>
            </a:p>
          </p:txBody>
        </p:sp>
        <p:sp>
          <p:nvSpPr>
            <p:cNvPr id="46" name="사각형: 둥근 모서리 45">
              <a:extLst>
                <a:ext uri="{FF2B5EF4-FFF2-40B4-BE49-F238E27FC236}">
                  <a16:creationId xmlns:a16="http://schemas.microsoft.com/office/drawing/2014/main" xmlns="" id="{D765D5BB-64D8-4096-9A35-399C4D3CD994}"/>
                </a:ext>
              </a:extLst>
            </p:cNvPr>
            <p:cNvSpPr/>
            <p:nvPr/>
          </p:nvSpPr>
          <p:spPr>
            <a:xfrm>
              <a:off x="4560055" y="2967010"/>
              <a:ext cx="1114232" cy="393894"/>
            </a:xfrm>
            <a:prstGeom prst="roundRect">
              <a:avLst>
                <a:gd name="adj" fmla="val 50000"/>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prstClr val="black">
                      <a:lumMod val="85000"/>
                      <a:lumOff val="15000"/>
                    </a:prstClr>
                  </a:solidFill>
                  <a:latin typeface="SamsungOne 400" panose="020B0503030303020204" pitchFamily="34" charset="0"/>
                </a:rPr>
                <a:t>Equation</a:t>
              </a:r>
              <a:endParaRPr lang="ko-KR" altLang="en-US" sz="1400" dirty="0">
                <a:solidFill>
                  <a:prstClr val="black">
                    <a:lumMod val="85000"/>
                    <a:lumOff val="15000"/>
                  </a:prstClr>
                </a:solidFill>
                <a:latin typeface="SamsungOne 400" panose="020B0503030303020204" pitchFamily="34" charset="0"/>
              </a:endParaRPr>
            </a:p>
          </p:txBody>
        </p:sp>
        <p:sp>
          <p:nvSpPr>
            <p:cNvPr id="44" name="사각형: 둥근 모서리 43">
              <a:extLst>
                <a:ext uri="{FF2B5EF4-FFF2-40B4-BE49-F238E27FC236}">
                  <a16:creationId xmlns:a16="http://schemas.microsoft.com/office/drawing/2014/main" xmlns="" id="{A1789658-D8C9-46B3-B9AC-BB330C01E285}"/>
                </a:ext>
              </a:extLst>
            </p:cNvPr>
            <p:cNvSpPr/>
            <p:nvPr/>
          </p:nvSpPr>
          <p:spPr>
            <a:xfrm>
              <a:off x="4560055" y="3535990"/>
              <a:ext cx="1114232" cy="393894"/>
            </a:xfrm>
            <a:prstGeom prst="roundRect">
              <a:avLst>
                <a:gd name="adj" fmla="val 50000"/>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prstClr val="black">
                      <a:lumMod val="85000"/>
                      <a:lumOff val="15000"/>
                    </a:prstClr>
                  </a:solidFill>
                  <a:latin typeface="SamsungOne 400" panose="020B0503030303020204" pitchFamily="34" charset="0"/>
                </a:rPr>
                <a:t>Identity</a:t>
              </a:r>
              <a:endParaRPr lang="ko-KR" altLang="en-US" sz="1400" dirty="0">
                <a:solidFill>
                  <a:prstClr val="black">
                    <a:lumMod val="85000"/>
                    <a:lumOff val="15000"/>
                  </a:prstClr>
                </a:solidFill>
                <a:latin typeface="SamsungOne 400" panose="020B0503030303020204" pitchFamily="34" charset="0"/>
              </a:endParaRPr>
            </a:p>
          </p:txBody>
        </p:sp>
      </p:grpSp>
    </p:spTree>
    <p:extLst>
      <p:ext uri="{BB962C8B-B14F-4D97-AF65-F5344CB8AC3E}">
        <p14:creationId xmlns:p14="http://schemas.microsoft.com/office/powerpoint/2010/main" val="3449746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746D8F30-B58D-4663-85B2-14D4B12487AC}"/>
              </a:ext>
            </a:extLst>
          </p:cNvPr>
          <p:cNvGrpSpPr/>
          <p:nvPr/>
        </p:nvGrpSpPr>
        <p:grpSpPr>
          <a:xfrm>
            <a:off x="719769" y="2070436"/>
            <a:ext cx="7736103" cy="2410149"/>
            <a:chOff x="720000" y="2070000"/>
            <a:chExt cx="7738584" cy="2410922"/>
          </a:xfrm>
        </p:grpSpPr>
        <p:sp>
          <p:nvSpPr>
            <p:cNvPr id="6" name="직사각형 133">
              <a:extLst>
                <a:ext uri="{FF2B5EF4-FFF2-40B4-BE49-F238E27FC236}">
                  <a16:creationId xmlns:a16="http://schemas.microsoft.com/office/drawing/2014/main" xmlns="" id="{9ECD4F1E-56F2-4389-8493-B26C356AB15F}"/>
                </a:ext>
              </a:extLst>
            </p:cNvPr>
            <p:cNvSpPr/>
            <p:nvPr/>
          </p:nvSpPr>
          <p:spPr>
            <a:xfrm>
              <a:off x="990000" y="2583295"/>
              <a:ext cx="7468584" cy="492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Math for Data Science</a:t>
              </a:r>
            </a:p>
          </p:txBody>
        </p:sp>
        <p:sp>
          <p:nvSpPr>
            <p:cNvPr id="7" name="직사각형 133">
              <a:extLst>
                <a:ext uri="{FF2B5EF4-FFF2-40B4-BE49-F238E27FC236}">
                  <a16:creationId xmlns:a16="http://schemas.microsoft.com/office/drawing/2014/main" xmlns="" id="{68C423AE-9FF7-4CCB-8CFB-0D036BBE42B6}"/>
                </a:ext>
              </a:extLst>
            </p:cNvPr>
            <p:cNvSpPr/>
            <p:nvPr/>
          </p:nvSpPr>
          <p:spPr>
            <a:xfrm>
              <a:off x="990000" y="4157769"/>
              <a:ext cx="3710016" cy="3231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457063" fontAlgn="base" latinLnBrk="1">
                <a:lnSpc>
                  <a:spcPct val="100000"/>
                </a:lnSpc>
                <a:spcBef>
                  <a:spcPct val="0"/>
                </a:spcBef>
                <a:spcAft>
                  <a:spcPct val="0"/>
                </a:spcAft>
                <a:buClrTx/>
                <a:buSzTx/>
                <a:buFontTx/>
                <a:buNone/>
                <a:tabLst/>
                <a:defRPr/>
              </a:pPr>
              <a:r>
                <a:rPr kumimoji="1" lang="en-US" altLang="ko-KR" sz="2099" dirty="0" smtClean="0">
                  <a:solidFill>
                    <a:srgbClr val="1428A0"/>
                  </a:solidFill>
                  <a:latin typeface="Samsung Sharp Sans" pitchFamily="2" charset="0"/>
                  <a:ea typeface="Samsung Sharp Sans" pitchFamily="2" charset="0"/>
                  <a:cs typeface="Samsung Sharp Sans" pitchFamily="2" charset="0"/>
                </a:rPr>
                <a:t>AI Course</a:t>
              </a:r>
              <a:endParaRPr kumimoji="1" lang="ko-KR" altLang="en-US" sz="2099" dirty="0">
                <a:solidFill>
                  <a:srgbClr val="1428A0"/>
                </a:solidFill>
                <a:latin typeface="Samsung Sharp Sans" pitchFamily="2" charset="0"/>
                <a:cs typeface="Samsung Sharp Sans" pitchFamily="2" charset="0"/>
              </a:endParaRPr>
            </a:p>
          </p:txBody>
        </p:sp>
        <p:sp>
          <p:nvSpPr>
            <p:cNvPr id="8" name="직사각형 133">
              <a:extLst>
                <a:ext uri="{FF2B5EF4-FFF2-40B4-BE49-F238E27FC236}">
                  <a16:creationId xmlns:a16="http://schemas.microsoft.com/office/drawing/2014/main" xmlns="" id="{9AE80E35-DC50-4BA6-9B16-9297657601D5}"/>
                </a:ext>
              </a:extLst>
            </p:cNvPr>
            <p:cNvSpPr/>
            <p:nvPr/>
          </p:nvSpPr>
          <p:spPr>
            <a:xfrm>
              <a:off x="990000" y="2070000"/>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Chapter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a16="http://schemas.microsoft.com/office/drawing/2014/main" xmlns="" id="{5D14EC55-4505-4D03-B538-D66AAACB366E}"/>
                </a:ext>
              </a:extLst>
            </p:cNvPr>
            <p:cNvSpPr/>
            <p:nvPr/>
          </p:nvSpPr>
          <p:spPr>
            <a:xfrm>
              <a:off x="720000" y="2095275"/>
              <a:ext cx="60008" cy="1577703"/>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a16="http://schemas.microsoft.com/office/drawing/2014/main" xmlns="" id="{6490A05B-990A-4F39-A4F0-CDC93970D232}"/>
                </a:ext>
              </a:extLst>
            </p:cNvPr>
            <p:cNvSpPr/>
            <p:nvPr/>
          </p:nvSpPr>
          <p:spPr>
            <a:xfrm>
              <a:off x="720000" y="415775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2771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an Equation?</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12182" y="1712043"/>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an equation including unknowns.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equation is simply expressed by putting an equal sign between two equations.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All of the following examples are equations.</a:t>
            </a:r>
          </a:p>
        </p:txBody>
      </p:sp>
      <p:grpSp>
        <p:nvGrpSpPr>
          <p:cNvPr id="20" name="그룹 1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062BCDF1-8EDF-4557-A8FB-5D06A316E207}"/>
                  </a:ext>
                </a:extLst>
              </p:cNvPr>
              <p:cNvSpPr/>
              <p:nvPr/>
            </p:nvSpPr>
            <p:spPr>
              <a:xfrm>
                <a:off x="846956" y="2629233"/>
                <a:ext cx="3024336" cy="1323439"/>
              </a:xfrm>
              <a:prstGeom prst="rect">
                <a:avLst/>
              </a:prstGeom>
              <a:solidFill>
                <a:schemeClr val="bg1">
                  <a:lumMod val="95000"/>
                </a:schemeClr>
              </a:solidFill>
            </p:spPr>
            <p:txBody>
              <a:bodyPr wrap="square">
                <a:spAutoFit/>
              </a:bodyPr>
              <a:lstStyle/>
              <a:p>
                <a:r>
                  <a:rPr lang="en-US" altLang="ko-KR" sz="1600" i="1" dirty="0">
                    <a:solidFill>
                      <a:prstClr val="black">
                        <a:lumMod val="85000"/>
                        <a:lumOff val="15000"/>
                      </a:prstClr>
                    </a:solidFill>
                    <a:latin typeface="Cambria Math" panose="02040503050406030204" pitchFamily="18" charset="0"/>
                  </a:rPr>
                  <a:t>7=7</a:t>
                </a:r>
              </a:p>
              <a:p>
                <a:r>
                  <a:rPr lang="en-US" altLang="ko-KR" sz="1600" i="1" dirty="0">
                    <a:solidFill>
                      <a:prstClr val="black">
                        <a:lumMod val="85000"/>
                        <a:lumOff val="15000"/>
                      </a:prstClr>
                    </a:solidFill>
                    <a:latin typeface="Cambria Math" panose="02040503050406030204" pitchFamily="18" charset="0"/>
                  </a:rPr>
                  <a:t>x=9</a:t>
                </a:r>
              </a:p>
              <a:p>
                <a:r>
                  <a:rPr lang="en-US" altLang="ko-KR" sz="1600" i="1" dirty="0">
                    <a:solidFill>
                      <a:prstClr val="black">
                        <a:lumMod val="85000"/>
                        <a:lumOff val="15000"/>
                      </a:prstClr>
                    </a:solidFill>
                    <a:latin typeface="Cambria Math" panose="02040503050406030204" pitchFamily="18" charset="0"/>
                  </a:rPr>
                  <a:t>y+9=14</a:t>
                </a:r>
              </a:p>
              <a:p>
                <a:pPr/>
                <a:r>
                  <a:rPr lang="en-US" altLang="ko-KR" sz="1600" i="1" dirty="0">
                    <a:solidFill>
                      <a:prstClr val="black">
                        <a:lumMod val="85000"/>
                        <a:lumOff val="15000"/>
                      </a:prstClr>
                    </a:solidFill>
                    <a:latin typeface="Cambria Math" panose="02040503050406030204" pitchFamily="18" charset="0"/>
                  </a:rPr>
                  <a:t>x-4=15</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rPr>
                      <m:t>𝑥</m:t>
                    </m:r>
                  </m:oMath>
                </a14:m>
                <a:r>
                  <a:rPr lang="en-US" altLang="ko-KR" sz="1600" i="1" dirty="0">
                    <a:solidFill>
                      <a:prstClr val="black">
                        <a:lumMod val="85000"/>
                        <a:lumOff val="15000"/>
                      </a:prstClr>
                    </a:solidFill>
                    <a:latin typeface="Cambria Math" panose="02040503050406030204" pitchFamily="18" charset="0"/>
                  </a:rPr>
                  <a:t/>
                </a:r>
                <a:br>
                  <a:rPr lang="en-US" altLang="ko-KR" sz="1600" i="1" dirty="0">
                    <a:solidFill>
                      <a:prstClr val="black">
                        <a:lumMod val="85000"/>
                        <a:lumOff val="15000"/>
                      </a:prstClr>
                    </a:solidFill>
                    <a:latin typeface="Cambria Math" panose="02040503050406030204" pitchFamily="18" charset="0"/>
                  </a:rPr>
                </a:br>
                <a14:m>
                  <m:oMathPara xmlns:m="http://schemas.openxmlformats.org/officeDocument/2006/math">
                    <m:oMathParaPr>
                      <m:jc m:val="left"/>
                    </m:oMathParaPr>
                    <m:oMath xmlns:m="http://schemas.openxmlformats.org/officeDocument/2006/math">
                      <m:sSup>
                        <m:sSupPr>
                          <m:ctrlPr>
                            <a:rPr lang="en-US" altLang="ko-KR" sz="1600" i="1">
                              <a:solidFill>
                                <a:prstClr val="black">
                                  <a:lumMod val="85000"/>
                                  <a:lumOff val="15000"/>
                                </a:prstClr>
                              </a:solidFill>
                              <a:latin typeface="Cambria Math" panose="02040503050406030204" pitchFamily="18" charset="0"/>
                            </a:rPr>
                          </m:ctrlPr>
                        </m:sSupPr>
                        <m:e>
                          <m:r>
                            <a:rPr lang="en-US" altLang="ko-KR" sz="1600" i="1">
                              <a:solidFill>
                                <a:prstClr val="black">
                                  <a:lumMod val="85000"/>
                                  <a:lumOff val="15000"/>
                                </a:prstClr>
                              </a:solidFill>
                              <a:latin typeface="Cambria Math" panose="02040503050406030204" pitchFamily="18" charset="0"/>
                            </a:rPr>
                            <m:t>5</m:t>
                          </m:r>
                          <m:r>
                            <a:rPr lang="en-US" altLang="ko-KR" sz="1600" i="1">
                              <a:solidFill>
                                <a:prstClr val="black">
                                  <a:lumMod val="85000"/>
                                  <a:lumOff val="15000"/>
                                </a:prstClr>
                              </a:solidFill>
                              <a:latin typeface="Cambria Math" panose="02040503050406030204" pitchFamily="18" charset="0"/>
                            </a:rPr>
                            <m:t>𝑥𝑦</m:t>
                          </m:r>
                          <m:r>
                            <a:rPr lang="en-US" altLang="ko-KR" sz="1600" i="1">
                              <a:solidFill>
                                <a:prstClr val="black">
                                  <a:lumMod val="85000"/>
                                  <a:lumOff val="15000"/>
                                </a:prstClr>
                              </a:solidFill>
                              <a:latin typeface="Cambria Math" panose="02040503050406030204" pitchFamily="18" charset="0"/>
                            </a:rPr>
                            <m:t>=8</m:t>
                          </m:r>
                          <m:r>
                            <a:rPr lang="en-US" altLang="ko-KR" sz="1600" i="1">
                              <a:solidFill>
                                <a:prstClr val="black">
                                  <a:lumMod val="85000"/>
                                  <a:lumOff val="15000"/>
                                </a:prstClr>
                              </a:solidFill>
                              <a:latin typeface="Cambria Math" panose="02040503050406030204" pitchFamily="18" charset="0"/>
                            </a:rPr>
                            <m:t>𝑥𝑦</m:t>
                          </m:r>
                        </m:e>
                        <m:sup>
                          <m:r>
                            <a:rPr lang="en-US" altLang="ko-KR" sz="1600" i="1">
                              <a:solidFill>
                                <a:prstClr val="black">
                                  <a:lumMod val="85000"/>
                                  <a:lumOff val="15000"/>
                                </a:prstClr>
                              </a:solidFill>
                              <a:latin typeface="Cambria Math" panose="02040503050406030204" pitchFamily="18" charset="0"/>
                            </a:rPr>
                            <m:t>2</m:t>
                          </m:r>
                        </m:sup>
                      </m:sSup>
                      <m:r>
                        <a:rPr lang="en-US" altLang="ko-KR" sz="1600" i="1">
                          <a:solidFill>
                            <a:prstClr val="black">
                              <a:lumMod val="85000"/>
                              <a:lumOff val="15000"/>
                            </a:prstClr>
                          </a:solidFill>
                          <a:latin typeface="Cambria Math" panose="02040503050406030204" pitchFamily="18" charset="0"/>
                        </a:rPr>
                        <m:t>+4</m:t>
                      </m:r>
                    </m:oMath>
                  </m:oMathPara>
                </a14:m>
                <a:endParaRPr lang="en-US" altLang="ko-KR" sz="1600" i="1" dirty="0">
                  <a:solidFill>
                    <a:prstClr val="black">
                      <a:lumMod val="85000"/>
                      <a:lumOff val="15000"/>
                    </a:prstClr>
                  </a:solidFill>
                  <a:latin typeface="Cambria Math" panose="02040503050406030204" pitchFamily="18" charset="0"/>
                </a:endParaRPr>
              </a:p>
            </p:txBody>
          </p:sp>
        </mc:Choice>
        <mc:Fallback xmlns="">
          <p:sp>
            <p:nvSpPr>
              <p:cNvPr id="10" name="직사각형 9">
                <a:extLst>
                  <a:ext uri="{FF2B5EF4-FFF2-40B4-BE49-F238E27FC236}">
                    <a16:creationId xmlns:a16="http://schemas.microsoft.com/office/drawing/2014/main" id="{062BCDF1-8EDF-4557-A8FB-5D06A316E207}"/>
                  </a:ext>
                </a:extLst>
              </p:cNvPr>
              <p:cNvSpPr>
                <a:spLocks noRot="1" noChangeAspect="1" noMove="1" noResize="1" noEditPoints="1" noAdjustHandles="1" noChangeArrowheads="1" noChangeShapeType="1" noTextEdit="1"/>
              </p:cNvSpPr>
              <p:nvPr/>
            </p:nvSpPr>
            <p:spPr>
              <a:xfrm>
                <a:off x="846956" y="2629233"/>
                <a:ext cx="3024336" cy="1323439"/>
              </a:xfrm>
              <a:prstGeom prst="rect">
                <a:avLst/>
              </a:prstGeom>
              <a:blipFill>
                <a:blip r:embed="rId3"/>
                <a:stretch>
                  <a:fillRect l="-1210" t="-1843" b="-230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660020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6" name="그룹 5">
            <a:extLst>
              <a:ext uri="{FF2B5EF4-FFF2-40B4-BE49-F238E27FC236}">
                <a16:creationId xmlns:a16="http://schemas.microsoft.com/office/drawing/2014/main" xmlns="" id="{5708675E-1080-4ACE-AD75-1D6C77ABDD5B}"/>
              </a:ext>
            </a:extLst>
          </p:cNvPr>
          <p:cNvGrpSpPr/>
          <p:nvPr/>
        </p:nvGrpSpPr>
        <p:grpSpPr>
          <a:xfrm>
            <a:off x="559817" y="1428745"/>
            <a:ext cx="8783192" cy="215444"/>
            <a:chOff x="559817" y="2136914"/>
            <a:chExt cx="8783192" cy="215444"/>
          </a:xfrm>
        </p:grpSpPr>
        <p:sp>
          <p:nvSpPr>
            <p:cNvPr id="7" name="직사각형 6">
              <a:extLst>
                <a:ext uri="{FF2B5EF4-FFF2-40B4-BE49-F238E27FC236}">
                  <a16:creationId xmlns:a16="http://schemas.microsoft.com/office/drawing/2014/main" xmlns="" id="{A257600E-C2F2-4206-AEAA-C80DDA248F62}"/>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8" name="직사각형 7">
              <a:extLst>
                <a:ext uri="{FF2B5EF4-FFF2-40B4-BE49-F238E27FC236}">
                  <a16:creationId xmlns:a16="http://schemas.microsoft.com/office/drawing/2014/main" xmlns="" id="{C68F554F-F2B5-4528-839C-A995BC92542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Algebraic Equation</a:t>
              </a:r>
            </a:p>
          </p:txBody>
        </p:sp>
      </p:grpSp>
      <p:grpSp>
        <p:nvGrpSpPr>
          <p:cNvPr id="5" name="그룹 4">
            <a:extLst>
              <a:ext uri="{FF2B5EF4-FFF2-40B4-BE49-F238E27FC236}">
                <a16:creationId xmlns:a16="http://schemas.microsoft.com/office/drawing/2014/main" xmlns="" id="{2C2F6F60-5B1E-47D5-B813-6D47BDF841E6}"/>
              </a:ext>
            </a:extLst>
          </p:cNvPr>
          <p:cNvGrpSpPr/>
          <p:nvPr/>
        </p:nvGrpSpPr>
        <p:grpSpPr>
          <a:xfrm>
            <a:off x="903107" y="2987327"/>
            <a:ext cx="6136537" cy="292388"/>
            <a:chOff x="714658" y="2312349"/>
            <a:chExt cx="6136537" cy="292388"/>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xmlns="" id="{794AFE2B-97A1-4421-B964-44D7D9FF28CF}"/>
                    </a:ext>
                  </a:extLst>
                </p:cNvPr>
                <p:cNvSpPr txBox="1"/>
                <p:nvPr/>
              </p:nvSpPr>
              <p:spPr>
                <a:xfrm>
                  <a:off x="1047549" y="2312349"/>
                  <a:ext cx="5803646"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In y=f(x),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𝑥</m:t>
                      </m:r>
                      <m:r>
                        <a:rPr lang="en-US" altLang="ko-KR" sz="1300" b="0" i="0" dirty="0" smtClean="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rPr>
                    <a:t>is an independent variable, and</a:t>
                  </a:r>
                  <a:r>
                    <a:rPr lang="ko-KR" altLang="en-US" sz="13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𝑦</m:t>
                      </m:r>
                    </m:oMath>
                  </a14:m>
                  <a:r>
                    <a:rPr lang="en-US" altLang="ko-KR" sz="1300" dirty="0">
                      <a:solidFill>
                        <a:prstClr val="black">
                          <a:lumMod val="85000"/>
                          <a:lumOff val="15000"/>
                        </a:prstClr>
                      </a:solidFill>
                      <a:latin typeface="SamsungOne 400" panose="020B0503030303020204" pitchFamily="34" charset="0"/>
                    </a:rPr>
                    <a:t> is a dependent variable.</a:t>
                  </a:r>
                </a:p>
              </p:txBody>
            </p:sp>
          </mc:Choice>
          <mc:Fallback xmlns="">
            <p:sp>
              <p:nvSpPr>
                <p:cNvPr id="13" name="TextBox 12">
                  <a:extLst>
                    <a:ext uri="{FF2B5EF4-FFF2-40B4-BE49-F238E27FC236}">
                      <a16:creationId xmlns:a16="http://schemas.microsoft.com/office/drawing/2014/main" xmlns="" xmlns:a14="http://schemas.microsoft.com/office/drawing/2010/main" id="{794AFE2B-97A1-4421-B964-44D7D9FF28CF}"/>
                    </a:ext>
                  </a:extLst>
                </p:cNvPr>
                <p:cNvSpPr txBox="1">
                  <a:spLocks noRot="1" noChangeAspect="1" noMove="1" noResize="1" noEditPoints="1" noAdjustHandles="1" noChangeArrowheads="1" noChangeShapeType="1" noTextEdit="1"/>
                </p:cNvSpPr>
                <p:nvPr/>
              </p:nvSpPr>
              <p:spPr>
                <a:xfrm>
                  <a:off x="1047549" y="2312349"/>
                  <a:ext cx="5803646" cy="292388"/>
                </a:xfrm>
                <a:prstGeom prst="rect">
                  <a:avLst/>
                </a:prstGeom>
                <a:blipFill rotWithShape="0">
                  <a:blip r:embed="rId3"/>
                  <a:stretch>
                    <a:fillRect l="-210" t="-2083" b="-16667"/>
                  </a:stretch>
                </a:blipFill>
              </p:spPr>
              <p:txBody>
                <a:bodyPr/>
                <a:lstStyle/>
                <a:p>
                  <a:r>
                    <a:rPr lang="ko-KR" altLang="en-US">
                      <a:noFill/>
                    </a:rPr>
                    <a:t> </a:t>
                  </a:r>
                </a:p>
              </p:txBody>
            </p:sp>
          </mc:Fallback>
        </mc:AlternateContent>
        <p:sp>
          <p:nvSpPr>
            <p:cNvPr id="4" name="사각형: 둥근 모서리 3">
              <a:extLst>
                <a:ext uri="{FF2B5EF4-FFF2-40B4-BE49-F238E27FC236}">
                  <a16:creationId xmlns:a16="http://schemas.microsoft.com/office/drawing/2014/main" xmlns="" id="{0C9F6303-FDEF-40BD-8F6F-D02BE59D472B}"/>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sp>
        <p:nvSpPr>
          <p:cNvPr id="23" name="직사각형 22">
            <a:extLst>
              <a:ext uri="{FF2B5EF4-FFF2-40B4-BE49-F238E27FC236}">
                <a16:creationId xmlns:a16="http://schemas.microsoft.com/office/drawing/2014/main" xmlns="" id="{89740185-19EE-4CA3-A773-421F79147C96}"/>
              </a:ext>
            </a:extLst>
          </p:cNvPr>
          <p:cNvSpPr/>
          <p:nvPr/>
        </p:nvSpPr>
        <p:spPr>
          <a:xfrm>
            <a:off x="712182" y="1712043"/>
            <a:ext cx="8632825" cy="1273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Variables or constants are combined with addition, subtraction, multiplication, and division (except when divided by 0).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Variables are classified into independent and dependent variables. An independent variable is an amount that increases or decreases or an amount that has countless values in the same equation. The dependent variable also changes, but its amount is generated according to the change in the independent variable.</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24" name="직사각형 23">
            <a:extLst>
              <a:ext uri="{FF2B5EF4-FFF2-40B4-BE49-F238E27FC236}">
                <a16:creationId xmlns:a16="http://schemas.microsoft.com/office/drawing/2014/main" xmlns="" id="{5C47A6C0-B4F0-4214-BA92-12D3C70C37F5}"/>
              </a:ext>
            </a:extLst>
          </p:cNvPr>
          <p:cNvSpPr/>
          <p:nvPr/>
        </p:nvSpPr>
        <p:spPr>
          <a:xfrm>
            <a:off x="712182" y="3329634"/>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This type of algebraic equation is also called a “polynomial equation.” In many algebraic equations, mathematical and scientific expressions have several variables that are conventionally used as follows. </a:t>
            </a:r>
          </a:p>
        </p:txBody>
      </p:sp>
      <p:grpSp>
        <p:nvGrpSpPr>
          <p:cNvPr id="26" name="그룹 25">
            <a:extLst>
              <a:ext uri="{FF2B5EF4-FFF2-40B4-BE49-F238E27FC236}">
                <a16:creationId xmlns:a16="http://schemas.microsoft.com/office/drawing/2014/main" xmlns="" id="{A8349A2E-B4E4-450E-A498-145CB49B6DB4}"/>
              </a:ext>
            </a:extLst>
          </p:cNvPr>
          <p:cNvGrpSpPr/>
          <p:nvPr/>
        </p:nvGrpSpPr>
        <p:grpSpPr>
          <a:xfrm>
            <a:off x="808189" y="3977349"/>
            <a:ext cx="4296864" cy="963819"/>
            <a:chOff x="798140" y="3470721"/>
            <a:chExt cx="4296864" cy="963819"/>
          </a:xfrm>
        </p:grpSpPr>
        <p:sp>
          <p:nvSpPr>
            <p:cNvPr id="14" name="직사각형 13">
              <a:extLst>
                <a:ext uri="{FF2B5EF4-FFF2-40B4-BE49-F238E27FC236}">
                  <a16:creationId xmlns:a16="http://schemas.microsoft.com/office/drawing/2014/main" xmlns="" id="{08A2ABFA-D177-44DA-9550-FF2C46947FD1}"/>
                </a:ext>
              </a:extLst>
            </p:cNvPr>
            <p:cNvSpPr/>
            <p:nvPr/>
          </p:nvSpPr>
          <p:spPr>
            <a:xfrm>
              <a:off x="903109" y="3470721"/>
              <a:ext cx="3755096" cy="9638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TextBox 24">
              <a:extLst>
                <a:ext uri="{FF2B5EF4-FFF2-40B4-BE49-F238E27FC236}">
                  <a16:creationId xmlns:a16="http://schemas.microsoft.com/office/drawing/2014/main" xmlns="" id="{273BEE79-D7F0-4226-98A4-2DA003921BE7}"/>
                </a:ext>
              </a:extLst>
            </p:cNvPr>
            <p:cNvSpPr txBox="1"/>
            <p:nvPr/>
          </p:nvSpPr>
          <p:spPr>
            <a:xfrm>
              <a:off x="798140" y="3555162"/>
              <a:ext cx="4296864" cy="795089"/>
            </a:xfrm>
            <a:prstGeom prst="rect">
              <a:avLst/>
            </a:prstGeom>
            <a:noFill/>
          </p:spPr>
          <p:txBody>
            <a:bodyPr wrap="square">
              <a:spAutoFit/>
            </a:bodyPr>
            <a:lstStyle/>
            <a:p>
              <a:pPr marL="361950" lvl="1" indent="-180975">
                <a:spcAft>
                  <a:spcPts val="400"/>
                </a:spcAft>
                <a:buClr>
                  <a:srgbClr val="193EB0"/>
                </a:buClr>
                <a:buFont typeface="Arial" panose="020B0604020202020204" pitchFamily="34" charset="0"/>
                <a:buChar char="•"/>
                <a:tabLst>
                  <a:tab pos="361950" algn="l"/>
                </a:tabLst>
              </a:pPr>
              <a:r>
                <a:rPr lang="en-US" altLang="ko-KR" sz="1300" dirty="0">
                  <a:solidFill>
                    <a:prstClr val="black">
                      <a:lumMod val="85000"/>
                      <a:lumOff val="15000"/>
                    </a:prstClr>
                  </a:solidFill>
                  <a:latin typeface="SamsungOne 400" panose="020B0503030303020204" pitchFamily="34" charset="0"/>
                </a:rPr>
                <a:t>n represents a natural number or integer.</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ndParaRPr>
            </a:p>
            <a:p>
              <a:pPr marL="361950" lvl="1" indent="-180975">
                <a:spcAft>
                  <a:spcPts val="400"/>
                </a:spcAft>
                <a:buClr>
                  <a:srgbClr val="193EB0"/>
                </a:buClr>
                <a:buFont typeface="Arial" panose="020B0604020202020204" pitchFamily="34" charset="0"/>
                <a:buChar char="•"/>
                <a:tabLst>
                  <a:tab pos="361950" algn="l"/>
                </a:tabLst>
              </a:pPr>
              <a:r>
                <a:rPr lang="en-US" altLang="ko-KR" sz="1300" dirty="0">
                  <a:solidFill>
                    <a:prstClr val="black">
                      <a:lumMod val="85000"/>
                      <a:lumOff val="15000"/>
                    </a:prstClr>
                  </a:solidFill>
                  <a:latin typeface="SamsungOne 400" panose="020B0503030303020204" pitchFamily="34" charset="0"/>
                </a:rPr>
                <a:t>x represents a real number.</a:t>
              </a:r>
            </a:p>
            <a:p>
              <a:pPr marL="361950" lvl="1" indent="-180975">
                <a:spcAft>
                  <a:spcPts val="400"/>
                </a:spcAft>
                <a:buClr>
                  <a:srgbClr val="193EB0"/>
                </a:buClr>
                <a:buFont typeface="Arial" panose="020B0604020202020204" pitchFamily="34" charset="0"/>
                <a:buChar char="•"/>
                <a:tabLst>
                  <a:tab pos="361950" algn="l"/>
                </a:tabLst>
              </a:pPr>
              <a:r>
                <a:rPr lang="en-US" altLang="ko-KR" sz="1300" dirty="0">
                  <a:solidFill>
                    <a:prstClr val="black">
                      <a:lumMod val="85000"/>
                      <a:lumOff val="15000"/>
                    </a:prstClr>
                  </a:solidFill>
                  <a:latin typeface="SamsungOne 400" panose="020B0503030303020204" pitchFamily="34" charset="0"/>
                </a:rPr>
                <a:t>z represents a complex number.</a:t>
              </a:r>
            </a:p>
          </p:txBody>
        </p:sp>
      </p:grpSp>
    </p:spTree>
    <p:extLst>
      <p:ext uri="{BB962C8B-B14F-4D97-AF65-F5344CB8AC3E}">
        <p14:creationId xmlns:p14="http://schemas.microsoft.com/office/powerpoint/2010/main" val="389151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Term?</a:t>
              </a:r>
            </a:p>
          </p:txBody>
        </p:sp>
      </p:gr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a16="http://schemas.microsoft.com/office/drawing/2014/main" xmlns="" id="{59262970-5AB2-44BA-8294-09C5E2B4FC94}"/>
              </a:ext>
            </a:extLst>
          </p:cNvPr>
          <p:cNvSpPr/>
          <p:nvPr/>
        </p:nvSpPr>
        <p:spPr>
          <a:xfrm>
            <a:off x="577812" y="1772336"/>
            <a:ext cx="8854195" cy="2058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xmlns="" id="{A08AF131-36C7-4296-9459-FB149A1FF2F2}"/>
              </a:ext>
            </a:extLst>
          </p:cNvPr>
          <p:cNvGrpSpPr/>
          <p:nvPr/>
        </p:nvGrpSpPr>
        <p:grpSpPr>
          <a:xfrm>
            <a:off x="730177" y="2060848"/>
            <a:ext cx="8594836" cy="1555982"/>
            <a:chOff x="730177" y="1916832"/>
            <a:chExt cx="8594836" cy="1555982"/>
          </a:xfrm>
        </p:grpSpPr>
        <p:sp>
          <p:nvSpPr>
            <p:cNvPr id="16" name="TextBox 15">
              <a:extLst>
                <a:ext uri="{FF2B5EF4-FFF2-40B4-BE49-F238E27FC236}">
                  <a16:creationId xmlns:a16="http://schemas.microsoft.com/office/drawing/2014/main" xmlns="" id="{C9DC7AA1-4989-4B86-9420-86F9BFB30173}"/>
                </a:ext>
              </a:extLst>
            </p:cNvPr>
            <p:cNvSpPr txBox="1"/>
            <p:nvPr/>
          </p:nvSpPr>
          <p:spPr>
            <a:xfrm>
              <a:off x="1719402" y="1916832"/>
              <a:ext cx="6616386" cy="307777"/>
            </a:xfrm>
            <a:prstGeom prst="rect">
              <a:avLst/>
            </a:prstGeom>
            <a:noFill/>
          </p:spPr>
          <p:txBody>
            <a:bodyPr wrap="square">
              <a:spAutoFit/>
            </a:bodyPr>
            <a:lstStyle/>
            <a:p>
              <a:pPr algn="ct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It is an expression of a number or letter or a product of the two. For example:</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FFB34369-AA06-4679-85C2-EDBF38CD5B49}"/>
                    </a:ext>
                  </a:extLst>
                </p:cNvPr>
                <p:cNvSpPr txBox="1"/>
                <p:nvPr/>
              </p:nvSpPr>
              <p:spPr>
                <a:xfrm>
                  <a:off x="3588206" y="2345935"/>
                  <a:ext cx="2878778" cy="42050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3,</a:t>
                  </a:r>
                  <a:r>
                    <a:rPr kumimoji="0" lang="ko-KR" altLang="en-US"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 </a:t>
                  </a:r>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a, 3a, -4ab , </a:t>
                  </a:r>
                  <a14:m>
                    <m:oMath xmlns:m="http://schemas.openxmlformats.org/officeDocument/2006/math">
                      <m:f>
                        <m:fPr>
                          <m:ctrlPr>
                            <a:rPr kumimoji="0" lang="en-US" altLang="ko-KR" sz="16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ctrlPr>
                        </m:fPr>
                        <m:num>
                          <m:r>
                            <m:rPr>
                              <m:sty m:val="p"/>
                            </m:rP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x</m:t>
                          </m:r>
                        </m:num>
                        <m:den>
                          <m: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4</m:t>
                          </m:r>
                        </m:den>
                      </m:f>
                    </m:oMath>
                  </a14:m>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 </a:t>
                  </a:r>
                  <a14:m>
                    <m:oMath xmlns:m="http://schemas.openxmlformats.org/officeDocument/2006/math">
                      <m:sSup>
                        <m:sSupPr>
                          <m:ctrlPr>
                            <a:rPr kumimoji="0" lang="en-US" altLang="ko-KR" sz="16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ctrlPr>
                        </m:sSupPr>
                        <m:e>
                          <m:r>
                            <m:rPr>
                              <m:sty m:val="p"/>
                            </m:rP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a</m:t>
                          </m:r>
                        </m:e>
                        <m:sup>
                          <m: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2</m:t>
                          </m:r>
                        </m:sup>
                      </m:sSup>
                    </m:oMath>
                  </a14:m>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 </a:t>
                  </a:r>
                </a:p>
              </p:txBody>
            </p:sp>
          </mc:Choice>
          <mc:Fallback xmlns="">
            <p:sp>
              <p:nvSpPr>
                <p:cNvPr id="18" name="TextBox 17">
                  <a:extLst>
                    <a:ext uri="{FF2B5EF4-FFF2-40B4-BE49-F238E27FC236}">
                      <a16:creationId xmlns:a16="http://schemas.microsoft.com/office/drawing/2014/main" id="{FFB34369-AA06-4679-85C2-EDBF38CD5B49}"/>
                    </a:ext>
                  </a:extLst>
                </p:cNvPr>
                <p:cNvSpPr txBox="1">
                  <a:spLocks noRot="1" noChangeAspect="1" noMove="1" noResize="1" noEditPoints="1" noAdjustHandles="1" noChangeArrowheads="1" noChangeShapeType="1" noTextEdit="1"/>
                </p:cNvSpPr>
                <p:nvPr/>
              </p:nvSpPr>
              <p:spPr>
                <a:xfrm>
                  <a:off x="3588206" y="2345935"/>
                  <a:ext cx="2878778" cy="420500"/>
                </a:xfrm>
                <a:prstGeom prst="rect">
                  <a:avLst/>
                </a:prstGeom>
                <a:blipFill>
                  <a:blip r:embed="rId3"/>
                  <a:stretch>
                    <a:fillRect b="-2899"/>
                  </a:stretch>
                </a:blipFill>
              </p:spPr>
              <p:txBody>
                <a:bodyPr/>
                <a:lstStyle/>
                <a:p>
                  <a:r>
                    <a:rPr lang="ko-KR" altLang="en-US">
                      <a:noFill/>
                    </a:rPr>
                    <a:t> </a:t>
                  </a:r>
                </a:p>
              </p:txBody>
            </p:sp>
          </mc:Fallback>
        </mc:AlternateContent>
        <p:sp>
          <p:nvSpPr>
            <p:cNvPr id="19" name="TextBox 18">
              <a:extLst>
                <a:ext uri="{FF2B5EF4-FFF2-40B4-BE49-F238E27FC236}">
                  <a16:creationId xmlns:a16="http://schemas.microsoft.com/office/drawing/2014/main" xmlns="" id="{CFBBCAC1-1FE3-4E47-94C0-EECDEB3C5EA9}"/>
                </a:ext>
              </a:extLst>
            </p:cNvPr>
            <p:cNvSpPr txBox="1"/>
            <p:nvPr/>
          </p:nvSpPr>
          <p:spPr>
            <a:xfrm>
              <a:off x="730177" y="2847002"/>
              <a:ext cx="8594836" cy="625812"/>
            </a:xfrm>
            <a:prstGeom prst="rect">
              <a:avLst/>
            </a:prstGeom>
            <a:noFill/>
          </p:spPr>
          <p:txBody>
            <a:bodyPr wrap="square">
              <a:spAutoFit/>
            </a:bodyPr>
            <a:lstStyle/>
            <a:p>
              <a:pPr algn="ctr">
                <a:spcAft>
                  <a:spcPts val="800"/>
                </a:spcAft>
                <a:buClr>
                  <a:srgbClr val="193EB0"/>
                </a:buClr>
              </a:pPr>
              <a:r>
                <a:rPr lang="en-US" altLang="ko-KR" sz="1400" dirty="0">
                  <a:solidFill>
                    <a:prstClr val="black">
                      <a:lumMod val="85000"/>
                      <a:lumOff val="15000"/>
                    </a:prstClr>
                  </a:solidFill>
                  <a:latin typeface="SamsungOne 400" panose="020B0503030303020204" pitchFamily="34" charset="0"/>
                </a:rPr>
                <a:t>The number of times each term is multiplied by a variable is called a degree. </a:t>
              </a:r>
            </a:p>
            <a:p>
              <a:pPr algn="ctr">
                <a:spcAft>
                  <a:spcPts val="800"/>
                </a:spcAft>
                <a:buClr>
                  <a:srgbClr val="193EB0"/>
                </a:buClr>
              </a:pPr>
              <a:r>
                <a:rPr lang="en-US" altLang="ko-KR" sz="1400" dirty="0">
                  <a:solidFill>
                    <a:prstClr val="black">
                      <a:lumMod val="85000"/>
                      <a:lumOff val="15000"/>
                    </a:prstClr>
                  </a:solidFill>
                  <a:latin typeface="SamsungOne 400" panose="020B0503030303020204" pitchFamily="34" charset="0"/>
                </a:rPr>
                <a:t>In each term, the part excluding the characters corresponding to the variables is called a coefficient. </a:t>
              </a: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grpSp>
        <p:nvGrpSpPr>
          <p:cNvPr id="3" name="그룹 2">
            <a:extLst>
              <a:ext uri="{FF2B5EF4-FFF2-40B4-BE49-F238E27FC236}">
                <a16:creationId xmlns:a16="http://schemas.microsoft.com/office/drawing/2014/main" xmlns="" id="{7BF871F1-7D01-4B8B-94D5-2CECF899D744}"/>
              </a:ext>
            </a:extLst>
          </p:cNvPr>
          <p:cNvGrpSpPr/>
          <p:nvPr/>
        </p:nvGrpSpPr>
        <p:grpSpPr>
          <a:xfrm>
            <a:off x="559816" y="4031573"/>
            <a:ext cx="8908183" cy="621563"/>
            <a:chOff x="559816" y="4226262"/>
            <a:chExt cx="8908183" cy="621563"/>
          </a:xfrm>
        </p:grpSpPr>
        <p:sp>
          <p:nvSpPr>
            <p:cNvPr id="20" name="TextBox 19">
              <a:extLst>
                <a:ext uri="{FF2B5EF4-FFF2-40B4-BE49-F238E27FC236}">
                  <a16:creationId xmlns:a16="http://schemas.microsoft.com/office/drawing/2014/main" xmlns="" id="{F993A019-4C7E-4808-A2D5-456EA84E9C24}"/>
                </a:ext>
              </a:extLst>
            </p:cNvPr>
            <p:cNvSpPr txBox="1"/>
            <p:nvPr/>
          </p:nvSpPr>
          <p:spPr>
            <a:xfrm>
              <a:off x="559816" y="4226262"/>
              <a:ext cx="8908183" cy="292388"/>
            </a:xfrm>
            <a:prstGeom prst="rect">
              <a:avLst/>
            </a:prstGeom>
            <a:noFill/>
          </p:spPr>
          <p:txBody>
            <a:bodyPr wrap="square">
              <a:spAutoFit/>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order of terms multiplied by two or more variables can be added to the indices of each variable.</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1" name="그룹 20">
              <a:extLst>
                <a:ext uri="{FF2B5EF4-FFF2-40B4-BE49-F238E27FC236}">
                  <a16:creationId xmlns:a16="http://schemas.microsoft.com/office/drawing/2014/main" xmlns="" id="{C0F31809-1A8F-4876-A563-FF6564C62185}"/>
                </a:ext>
              </a:extLst>
            </p:cNvPr>
            <p:cNvGrpSpPr/>
            <p:nvPr/>
          </p:nvGrpSpPr>
          <p:grpSpPr>
            <a:xfrm>
              <a:off x="846956" y="4555437"/>
              <a:ext cx="6076887" cy="292388"/>
              <a:chOff x="714658" y="2312349"/>
              <a:chExt cx="6076887" cy="292388"/>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A0503014-2056-4B5A-9EBD-B95CA6072A5D}"/>
                      </a:ext>
                    </a:extLst>
                  </p:cNvPr>
                  <p:cNvSpPr txBox="1"/>
                  <p:nvPr/>
                </p:nvSpPr>
                <p:spPr>
                  <a:xfrm>
                    <a:off x="1047548" y="2312349"/>
                    <a:ext cx="5743997"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If a term is x2y3, the order for the variables x and y is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2+3=5</m:t>
                        </m:r>
                        <m:r>
                          <a:rPr lang="en-US" altLang="ko-KR" sz="1300" b="0" i="0" dirty="0" smtClean="0">
                            <a:solidFill>
                              <a:prstClr val="black">
                                <a:lumMod val="85000"/>
                                <a:lumOff val="15000"/>
                              </a:prstClr>
                            </a:solidFill>
                            <a:latin typeface="Cambria Math" panose="02040503050406030204" pitchFamily="18" charset="0"/>
                          </a:rPr>
                          <m:t> </m:t>
                        </m:r>
                        <m:r>
                          <m:rPr>
                            <m:sty m:val="p"/>
                          </m:rPr>
                          <a:rPr lang="en-US" altLang="ko-KR" sz="1300" b="0" i="0" dirty="0" smtClean="0">
                            <a:solidFill>
                              <a:prstClr val="black">
                                <a:lumMod val="85000"/>
                                <a:lumOff val="15000"/>
                              </a:prstClr>
                            </a:solidFill>
                            <a:latin typeface="Cambria Math" panose="02040503050406030204" pitchFamily="18" charset="0"/>
                          </a:rPr>
                          <m:t>which</m:t>
                        </m:r>
                        <m:r>
                          <a:rPr lang="en-US" altLang="ko-KR" sz="1300" b="0" i="0" dirty="0" smtClean="0">
                            <a:solidFill>
                              <a:prstClr val="black">
                                <a:lumMod val="85000"/>
                                <a:lumOff val="15000"/>
                              </a:prstClr>
                            </a:solidFill>
                            <a:latin typeface="Cambria Math" panose="02040503050406030204" pitchFamily="18" charset="0"/>
                          </a:rPr>
                          <m:t> </m:t>
                        </m:r>
                        <m:r>
                          <m:rPr>
                            <m:sty m:val="p"/>
                          </m:rPr>
                          <a:rPr lang="en-US" altLang="ko-KR" sz="1300" b="0" i="0" dirty="0" smtClean="0">
                            <a:solidFill>
                              <a:prstClr val="black">
                                <a:lumMod val="85000"/>
                                <a:lumOff val="15000"/>
                              </a:prstClr>
                            </a:solidFill>
                            <a:latin typeface="Cambria Math" panose="02040503050406030204" pitchFamily="18" charset="0"/>
                          </a:rPr>
                          <m:t>is</m:t>
                        </m:r>
                      </m:oMath>
                    </a14:m>
                    <a:r>
                      <a:rPr lang="ko-KR" altLang="en-US" sz="13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5</m:t>
                        </m:r>
                        <m:r>
                          <a:rPr lang="en-US" altLang="ko-KR" sz="1300" b="0" i="0" dirty="0" smtClean="0">
                            <a:solidFill>
                              <a:prstClr val="black">
                                <a:lumMod val="85000"/>
                                <a:lumOff val="15000"/>
                              </a:prstClr>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ndParaRPr>
                  </a:p>
                </p:txBody>
              </p:sp>
            </mc:Choice>
            <mc:Fallback xmlns="">
              <p:sp>
                <p:nvSpPr>
                  <p:cNvPr id="22" name="TextBox 21">
                    <a:extLst>
                      <a:ext uri="{FF2B5EF4-FFF2-40B4-BE49-F238E27FC236}">
                        <a16:creationId xmlns:a16="http://schemas.microsoft.com/office/drawing/2014/main" id="{A0503014-2056-4B5A-9EBD-B95CA6072A5D}"/>
                      </a:ext>
                    </a:extLst>
                  </p:cNvPr>
                  <p:cNvSpPr txBox="1">
                    <a:spLocks noRot="1" noChangeAspect="1" noMove="1" noResize="1" noEditPoints="1" noAdjustHandles="1" noChangeArrowheads="1" noChangeShapeType="1" noTextEdit="1"/>
                  </p:cNvSpPr>
                  <p:nvPr/>
                </p:nvSpPr>
                <p:spPr>
                  <a:xfrm>
                    <a:off x="1047548" y="2312349"/>
                    <a:ext cx="5743997" cy="292388"/>
                  </a:xfrm>
                  <a:prstGeom prst="rect">
                    <a:avLst/>
                  </a:prstGeom>
                  <a:blipFill>
                    <a:blip r:embed="rId4"/>
                    <a:stretch>
                      <a:fillRect l="-442" t="-4167" b="-16667"/>
                    </a:stretch>
                  </a:blipFill>
                </p:spPr>
                <p:txBody>
                  <a:bodyPr/>
                  <a:lstStyle/>
                  <a:p>
                    <a:r>
                      <a:rPr lang="en-US">
                        <a:noFill/>
                      </a:rPr>
                      <a:t> </a:t>
                    </a:r>
                  </a:p>
                </p:txBody>
              </p:sp>
            </mc:Fallback>
          </mc:AlternateContent>
          <p:sp>
            <p:nvSpPr>
              <p:cNvPr id="23" name="사각형: 둥근 모서리 22">
                <a:extLst>
                  <a:ext uri="{FF2B5EF4-FFF2-40B4-BE49-F238E27FC236}">
                    <a16:creationId xmlns:a16="http://schemas.microsoft.com/office/drawing/2014/main" xmlns="" id="{79911676-58CB-473D-BF37-0E2CF19D23E6}"/>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spTree>
    <p:extLst>
      <p:ext uri="{BB962C8B-B14F-4D97-AF65-F5344CB8AC3E}">
        <p14:creationId xmlns:p14="http://schemas.microsoft.com/office/powerpoint/2010/main" val="2502058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xmlns="" id="{8EADCEFC-53F1-4CF2-B4D8-B68F735D4EEF}"/>
              </a:ext>
            </a:extLst>
          </p:cNvPr>
          <p:cNvSpPr/>
          <p:nvPr/>
        </p:nvSpPr>
        <p:spPr>
          <a:xfrm>
            <a:off x="3311946" y="2725812"/>
            <a:ext cx="3163352" cy="3171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Polynomial Equation?</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1986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an equation that includes the sum of powers with one or more unknowns.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this equation, the unknowns and numbers on both sides of the equal sign are polynomials.</a:t>
            </a: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below equation is a polynomial equation.</a:t>
            </a:r>
          </a:p>
          <a:p>
            <a:pPr>
              <a:spcBef>
                <a:spcPts val="600"/>
              </a:spcBef>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Bef>
                <a:spcPts val="600"/>
              </a:spcBef>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coefficient and the degree of the equation</a:t>
            </a:r>
          </a:p>
        </p:txBody>
      </p:sp>
      <p:grpSp>
        <p:nvGrpSpPr>
          <p:cNvPr id="4" name="그룹 3">
            <a:extLst>
              <a:ext uri="{FF2B5EF4-FFF2-40B4-BE49-F238E27FC236}">
                <a16:creationId xmlns:a16="http://schemas.microsoft.com/office/drawing/2014/main" xmlns="" id="{A4E85629-FB60-4AF8-B50B-C516999CB294}"/>
              </a:ext>
            </a:extLst>
          </p:cNvPr>
          <p:cNvGrpSpPr/>
          <p:nvPr/>
        </p:nvGrpSpPr>
        <p:grpSpPr>
          <a:xfrm>
            <a:off x="4003031" y="4027896"/>
            <a:ext cx="2748582" cy="160020"/>
            <a:chOff x="3871292" y="3909050"/>
            <a:chExt cx="2160240" cy="160020"/>
          </a:xfrm>
        </p:grpSpPr>
        <p:cxnSp>
          <p:nvCxnSpPr>
            <p:cNvPr id="14" name="직선 연결선 13"/>
            <p:cNvCxnSpPr/>
            <p:nvPr/>
          </p:nvCxnSpPr>
          <p:spPr>
            <a:xfrm>
              <a:off x="3871292" y="3909050"/>
              <a:ext cx="21602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a:off x="3871292" y="3909050"/>
              <a:ext cx="0" cy="16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a:off x="4329633" y="3909050"/>
              <a:ext cx="0" cy="16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a:off x="5167436" y="3909050"/>
              <a:ext cx="0" cy="16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6031532" y="3909050"/>
              <a:ext cx="0" cy="16002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4609317" y="3729480"/>
            <a:ext cx="1592580" cy="307777"/>
          </a:xfrm>
          <a:prstGeom prst="rect">
            <a:avLst/>
          </a:prstGeom>
          <a:noFill/>
        </p:spPr>
        <p:txBody>
          <a:bodyPr wrap="square" rtlCol="0">
            <a:spAutoFit/>
          </a:bodyPr>
          <a:lstStyle/>
          <a:p>
            <a:pPr algn="ctr"/>
            <a:r>
              <a:rPr lang="en-US" altLang="ko-KR" sz="1400" dirty="0">
                <a:solidFill>
                  <a:prstClr val="black">
                    <a:lumMod val="85000"/>
                    <a:lumOff val="15000"/>
                  </a:prstClr>
                </a:solidFill>
                <a:latin typeface="SamsungOne 400" panose="020B0503030303020204" pitchFamily="34" charset="0"/>
              </a:rPr>
              <a:t>4 Terms</a:t>
            </a:r>
            <a:endParaRPr lang="ko-KR" altLang="en-US" sz="1400" dirty="0">
              <a:solidFill>
                <a:prstClr val="black">
                  <a:lumMod val="85000"/>
                  <a:lumOff val="15000"/>
                </a:prstClr>
              </a:solidFill>
              <a:latin typeface="SamsungOne 400" panose="020B0503030303020204" pitchFamily="34" charset="0"/>
            </a:endParaRPr>
          </a:p>
        </p:txBody>
      </p:sp>
      <p:grpSp>
        <p:nvGrpSpPr>
          <p:cNvPr id="21" name="그룹 2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3" name="직사각형 2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graphicFrame>
            <p:nvGraphicFramePr>
              <p:cNvPr id="24" name="Table 12">
                <a:extLst>
                  <a:ext uri="{FF2B5EF4-FFF2-40B4-BE49-F238E27FC236}">
                    <a16:creationId xmlns:a16="http://schemas.microsoft.com/office/drawing/2014/main" xmlns="" id="{5A6D7F6C-E827-4B71-93B3-E0A9D17E045A}"/>
                  </a:ext>
                </a:extLst>
              </p:cNvPr>
              <p:cNvGraphicFramePr>
                <a:graphicFrameLocks noGrp="1"/>
              </p:cNvGraphicFramePr>
              <p:nvPr>
                <p:extLst>
                  <p:ext uri="{D42A27DB-BD31-4B8C-83A1-F6EECF244321}">
                    <p14:modId xmlns:p14="http://schemas.microsoft.com/office/powerpoint/2010/main" val="3708607720"/>
                  </p:ext>
                </p:extLst>
              </p:nvPr>
            </p:nvGraphicFramePr>
            <p:xfrm>
              <a:off x="2647157" y="4267926"/>
              <a:ext cx="4608510" cy="1008112"/>
            </p:xfrm>
            <a:graphic>
              <a:graphicData uri="http://schemas.openxmlformats.org/drawingml/2006/table">
                <a:tbl>
                  <a:tblPr firstRow="1" bandRow="1">
                    <a:tableStyleId>{5940675A-B579-460E-94D1-54222C63F5DA}</a:tableStyleId>
                  </a:tblPr>
                  <a:tblGrid>
                    <a:gridCol w="1080119">
                      <a:extLst>
                        <a:ext uri="{9D8B030D-6E8A-4147-A177-3AD203B41FA5}">
                          <a16:colId xmlns:a16="http://schemas.microsoft.com/office/drawing/2014/main" xmlns="" val="20000"/>
                        </a:ext>
                      </a:extLst>
                    </a:gridCol>
                    <a:gridCol w="1224135">
                      <a:extLst>
                        <a:ext uri="{9D8B030D-6E8A-4147-A177-3AD203B41FA5}">
                          <a16:colId xmlns:a16="http://schemas.microsoft.com/office/drawing/2014/main" xmlns="" val="20001"/>
                        </a:ext>
                      </a:extLst>
                    </a:gridCol>
                    <a:gridCol w="1152128">
                      <a:extLst>
                        <a:ext uri="{9D8B030D-6E8A-4147-A177-3AD203B41FA5}">
                          <a16:colId xmlns:a16="http://schemas.microsoft.com/office/drawing/2014/main" xmlns="" val="20002"/>
                        </a:ext>
                      </a:extLst>
                    </a:gridCol>
                    <a:gridCol w="1152128">
                      <a:extLst>
                        <a:ext uri="{9D8B030D-6E8A-4147-A177-3AD203B41FA5}">
                          <a16:colId xmlns:a16="http://schemas.microsoft.com/office/drawing/2014/main" xmlns="" val="20003"/>
                        </a:ext>
                      </a:extLst>
                    </a:gridCol>
                  </a:tblGrid>
                  <a:tr h="348444">
                    <a:tc>
                      <a:txBody>
                        <a:bodyPr/>
                        <a:lstStyle/>
                        <a:p>
                          <a:pPr algn="ctr"/>
                          <a:endParaRPr lang="en-US" sz="14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14:m>
                            <m:oMathPara xmlns:m="http://schemas.openxmlformats.org/officeDocument/2006/math">
                              <m:oMathParaPr>
                                <m:jc m:val="centerGroup"/>
                              </m:oMathParaPr>
                              <m:oMath xmlns:m="http://schemas.openxmlformats.org/officeDocument/2006/math">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𝟒</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𝒂</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𝟑</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𝒃</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m:t>
                                </m:r>
                              </m:oMath>
                            </m:oMathPara>
                          </a14:m>
                          <a:endParaRPr lang="en-US" sz="12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14:m>
                            <m:oMathPara xmlns:m="http://schemas.openxmlformats.org/officeDocument/2006/math">
                              <m:oMathParaPr>
                                <m:jc m:val="centerGroup"/>
                              </m:oMathParaPr>
                              <m:oMath xmlns:m="http://schemas.openxmlformats.org/officeDocument/2006/math">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   </m:t>
                                </m:r>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𝟒</m:t>
                                </m:r>
                                <m:sSup>
                                  <m:sSupPr>
                                    <m:ctrlP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ctrlPr>
                                  </m:sSupPr>
                                  <m:e>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𝒂</m:t>
                                    </m:r>
                                  </m:e>
                                  <m:sup>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𝟐</m:t>
                                    </m:r>
                                  </m:sup>
                                </m:sSup>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𝒃</m:t>
                                </m:r>
                              </m:oMath>
                            </m:oMathPara>
                          </a14:m>
                          <a:endParaRPr lang="en-US" sz="14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14:m>
                            <m:oMathPara xmlns:m="http://schemas.openxmlformats.org/officeDocument/2006/math">
                              <m:oMathParaPr>
                                <m:jc m:val="centerGroup"/>
                              </m:oMathParaPr>
                              <m:oMath xmlns:m="http://schemas.openxmlformats.org/officeDocument/2006/math">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  </m:t>
                                </m:r>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𝟔</m:t>
                                </m:r>
                              </m:oMath>
                            </m:oMathPara>
                          </a14:m>
                          <a:endParaRPr lang="en-US" sz="14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val="10000"/>
                      </a:ext>
                    </a:extLst>
                  </a:tr>
                  <a:tr h="329834">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Coefficient</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4</a:t>
                          </a:r>
                          <a:r>
                            <a:rPr lang="en-US" altLang="ko-KR" sz="1300" b="0" i="0" u="none" strike="noStrike" baseline="0" dirty="0">
                              <a:solidFill>
                                <a:srgbClr val="000000"/>
                              </a:solidFill>
                              <a:effectLst/>
                              <a:latin typeface="SamsungOne 400" panose="020B0503030303020204" pitchFamily="34" charset="0"/>
                            </a:rPr>
                            <a:t>            -3</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4</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6</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329834">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Degree</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1</a:t>
                          </a:r>
                          <a:r>
                            <a:rPr lang="en-US" altLang="ko-KR" sz="1300" b="0" i="0" u="none" strike="noStrike" baseline="0" dirty="0">
                              <a:solidFill>
                                <a:srgbClr val="000000"/>
                              </a:solidFill>
                              <a:effectLst/>
                              <a:latin typeface="SamsungOne 400" panose="020B0503030303020204" pitchFamily="34" charset="0"/>
                            </a:rPr>
                            <a:t>              1</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3</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mc:Choice>
        <mc:Fallback xmlns="">
          <p:graphicFrame>
            <p:nvGraphicFramePr>
              <p:cNvPr id="24" name="Table 12">
                <a:extLst>
                  <a:ext uri="{FF2B5EF4-FFF2-40B4-BE49-F238E27FC236}">
                    <a16:creationId xmlns:a16="http://schemas.microsoft.com/office/drawing/2014/main" id="{5A6D7F6C-E827-4B71-93B3-E0A9D17E045A}"/>
                  </a:ext>
                </a:extLst>
              </p:cNvPr>
              <p:cNvGraphicFramePr>
                <a:graphicFrameLocks noGrp="1"/>
              </p:cNvGraphicFramePr>
              <p:nvPr>
                <p:extLst>
                  <p:ext uri="{D42A27DB-BD31-4B8C-83A1-F6EECF244321}">
                    <p14:modId xmlns:p14="http://schemas.microsoft.com/office/powerpoint/2010/main" val="3708607720"/>
                  </p:ext>
                </p:extLst>
              </p:nvPr>
            </p:nvGraphicFramePr>
            <p:xfrm>
              <a:off x="2647157" y="4267926"/>
              <a:ext cx="4608510" cy="1008112"/>
            </p:xfrm>
            <a:graphic>
              <a:graphicData uri="http://schemas.openxmlformats.org/drawingml/2006/table">
                <a:tbl>
                  <a:tblPr firstRow="1" bandRow="1">
                    <a:tableStyleId>{5940675A-B579-460E-94D1-54222C63F5DA}</a:tableStyleId>
                  </a:tblPr>
                  <a:tblGrid>
                    <a:gridCol w="1080119">
                      <a:extLst>
                        <a:ext uri="{9D8B030D-6E8A-4147-A177-3AD203B41FA5}">
                          <a16:colId xmlns:a16="http://schemas.microsoft.com/office/drawing/2014/main" val="20000"/>
                        </a:ext>
                      </a:extLst>
                    </a:gridCol>
                    <a:gridCol w="1224135">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tblGrid>
                  <a:tr h="348444">
                    <a:tc>
                      <a:txBody>
                        <a:bodyPr/>
                        <a:lstStyle/>
                        <a:p>
                          <a:pPr algn="ctr"/>
                          <a:endParaRPr lang="en-US" sz="14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88060" t="-1754" r="-189055" b="-200000"/>
                          </a:stretch>
                        </a:blip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98947" t="-1754" r="-100000" b="-200000"/>
                          </a:stretch>
                        </a:blip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300529" t="-1754" r="-529" b="-200000"/>
                          </a:stretch>
                        </a:blipFill>
                      </a:tcPr>
                    </a:tc>
                    <a:extLst>
                      <a:ext uri="{0D108BD9-81ED-4DB2-BD59-A6C34878D82A}">
                        <a16:rowId xmlns:a16="http://schemas.microsoft.com/office/drawing/2014/main" val="10000"/>
                      </a:ext>
                    </a:extLst>
                  </a:tr>
                  <a:tr h="329834">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Coefficient</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4</a:t>
                          </a:r>
                          <a:r>
                            <a:rPr lang="en-US" altLang="ko-KR" sz="1300" b="0" i="0" u="none" strike="noStrike" baseline="0" dirty="0">
                              <a:solidFill>
                                <a:srgbClr val="000000"/>
                              </a:solidFill>
                              <a:effectLst/>
                              <a:latin typeface="SamsungOne 400" panose="020B0503030303020204" pitchFamily="34" charset="0"/>
                            </a:rPr>
                            <a:t>            -3</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4</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6</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329834">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Degree</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1</a:t>
                          </a:r>
                          <a:r>
                            <a:rPr lang="en-US" altLang="ko-KR" sz="1300" b="0" i="0" u="none" strike="noStrike" baseline="0" dirty="0">
                              <a:solidFill>
                                <a:srgbClr val="000000"/>
                              </a:solidFill>
                              <a:effectLst/>
                              <a:latin typeface="SamsungOne 400" panose="020B0503030303020204" pitchFamily="34" charset="0"/>
                            </a:rPr>
                            <a:t>              1</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3</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C28823CC-BD37-4FFB-A0D7-75D248C3FF81}"/>
                  </a:ext>
                </a:extLst>
              </p:cNvPr>
              <p:cNvSpPr txBox="1"/>
              <p:nvPr/>
            </p:nvSpPr>
            <p:spPr>
              <a:xfrm>
                <a:off x="3151218" y="2734412"/>
                <a:ext cx="3601960" cy="307777"/>
              </a:xfrm>
              <a:prstGeom prst="rect">
                <a:avLst/>
              </a:prstGeom>
              <a:noFill/>
            </p:spPr>
            <p:txBody>
              <a:bodyPr wrap="square">
                <a:spAutoFit/>
              </a:bodyPr>
              <a:lstStyle/>
              <a:p>
                <a:pPr lvl="0" defTabSz="914400" latinLnBrk="1">
                  <a:spcBef>
                    <a:spcPts val="600"/>
                  </a:spcBef>
                </a:pPr>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rPr>
                        <m:t>(</m:t>
                      </m:r>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𝑥</m:t>
                          </m:r>
                          <m:r>
                            <a:rPr lang="en-US" altLang="ko-KR" sz="1400" i="1">
                              <a:solidFill>
                                <a:prstClr val="black"/>
                              </a:solidFill>
                              <a:latin typeface="Cambria Math" panose="02040503050406030204" pitchFamily="18" charset="0"/>
                            </a:rPr>
                            <m:t>−2)</m:t>
                          </m:r>
                        </m:e>
                        <m:sup>
                          <m:r>
                            <a:rPr lang="en-US" altLang="ko-KR" sz="1400" i="1">
                              <a:solidFill>
                                <a:prstClr val="black"/>
                              </a:solidFill>
                              <a:latin typeface="Cambria Math" panose="02040503050406030204" pitchFamily="18" charset="0"/>
                            </a:rPr>
                            <m:t>3</m:t>
                          </m:r>
                        </m:sup>
                      </m:sSup>
                      <m:r>
                        <a:rPr lang="en-US" altLang="ko-KR" sz="1400" i="1">
                          <a:solidFill>
                            <a:prstClr val="black"/>
                          </a:solidFill>
                          <a:latin typeface="Cambria Math" panose="02040503050406030204" pitchFamily="18" charset="0"/>
                        </a:rPr>
                        <m:t>=</m:t>
                      </m:r>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𝑥</m:t>
                          </m:r>
                        </m:e>
                        <m:sup>
                          <m:r>
                            <a:rPr lang="en-US" altLang="ko-KR" sz="1400" i="1">
                              <a:solidFill>
                                <a:prstClr val="black"/>
                              </a:solidFill>
                              <a:latin typeface="Cambria Math" panose="02040503050406030204" pitchFamily="18" charset="0"/>
                            </a:rPr>
                            <m:t>3</m:t>
                          </m:r>
                        </m:sup>
                      </m:sSup>
                      <m:r>
                        <a:rPr lang="en-US" altLang="ko-KR" sz="1400" i="1">
                          <a:solidFill>
                            <a:prstClr val="black"/>
                          </a:solidFill>
                          <a:latin typeface="Cambria Math" panose="02040503050406030204" pitchFamily="18" charset="0"/>
                        </a:rPr>
                        <m:t> −6</m:t>
                      </m:r>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𝑥</m:t>
                          </m:r>
                        </m:e>
                        <m:sup>
                          <m:r>
                            <a:rPr lang="en-US" altLang="ko-KR" sz="1400" i="1">
                              <a:solidFill>
                                <a:prstClr val="black"/>
                              </a:solidFill>
                              <a:latin typeface="Cambria Math" panose="02040503050406030204" pitchFamily="18" charset="0"/>
                            </a:rPr>
                            <m:t>2</m:t>
                          </m:r>
                        </m:sup>
                      </m:sSup>
                      <m:r>
                        <a:rPr lang="en-US" altLang="ko-KR" sz="1400" i="1">
                          <a:solidFill>
                            <a:prstClr val="black"/>
                          </a:solidFill>
                          <a:latin typeface="Cambria Math" panose="02040503050406030204" pitchFamily="18" charset="0"/>
                        </a:rPr>
                        <m:t>+12</m:t>
                      </m:r>
                      <m:r>
                        <a:rPr lang="en-US" altLang="ko-KR" sz="1400" i="1">
                          <a:solidFill>
                            <a:prstClr val="black"/>
                          </a:solidFill>
                          <a:latin typeface="Cambria Math" panose="02040503050406030204" pitchFamily="18" charset="0"/>
                        </a:rPr>
                        <m:t>𝑥</m:t>
                      </m:r>
                      <m:r>
                        <a:rPr lang="en-US" altLang="ko-KR" sz="1400" i="1">
                          <a:solidFill>
                            <a:prstClr val="black"/>
                          </a:solidFill>
                          <a:latin typeface="Cambria Math" panose="02040503050406030204" pitchFamily="18" charset="0"/>
                        </a:rPr>
                        <m:t> −8</m:t>
                      </m:r>
                    </m:oMath>
                  </m:oMathPara>
                </a14:m>
                <a:endParaRPr lang="en-US" altLang="ko-KR" sz="1400" dirty="0">
                  <a:solidFill>
                    <a:prstClr val="black"/>
                  </a:solidFill>
                </a:endParaRPr>
              </a:p>
            </p:txBody>
          </p:sp>
        </mc:Choice>
        <mc:Fallback xmlns="">
          <p:sp>
            <p:nvSpPr>
              <p:cNvPr id="25" name="TextBox 24">
                <a:extLst>
                  <a:ext uri="{FF2B5EF4-FFF2-40B4-BE49-F238E27FC236}">
                    <a16:creationId xmlns:a16="http://schemas.microsoft.com/office/drawing/2014/main" id="{C28823CC-BD37-4FFB-A0D7-75D248C3FF81}"/>
                  </a:ext>
                </a:extLst>
              </p:cNvPr>
              <p:cNvSpPr txBox="1">
                <a:spLocks noRot="1" noChangeAspect="1" noMove="1" noResize="1" noEditPoints="1" noAdjustHandles="1" noChangeArrowheads="1" noChangeShapeType="1" noTextEdit="1"/>
              </p:cNvSpPr>
              <p:nvPr/>
            </p:nvSpPr>
            <p:spPr>
              <a:xfrm>
                <a:off x="3151218" y="2734412"/>
                <a:ext cx="3601960" cy="307777"/>
              </a:xfrm>
              <a:prstGeom prst="rect">
                <a:avLst/>
              </a:prstGeom>
              <a:blipFill>
                <a:blip r:embed="rId4"/>
                <a:stretch>
                  <a:fillRect b="-10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04255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First-Degree Equation</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822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first-degree equation is represented by a straight line, and the second is represented by a parabolic graph.</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graph’s shape varies depending on whether the coefficient in front of the largest n-degree is positive or negative.</a:t>
            </a:r>
          </a:p>
        </p:txBody>
      </p:sp>
      <p:grpSp>
        <p:nvGrpSpPr>
          <p:cNvPr id="21" name="그룹 2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3" name="직사각형 2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D4AB28D9-1E80-4CB8-9510-5A88295A4DF6}"/>
              </a:ext>
            </a:extLst>
          </p:cNvPr>
          <p:cNvGrpSpPr/>
          <p:nvPr/>
        </p:nvGrpSpPr>
        <p:grpSpPr>
          <a:xfrm>
            <a:off x="703705" y="2609480"/>
            <a:ext cx="8641085" cy="2691755"/>
            <a:chOff x="703705" y="2708919"/>
            <a:chExt cx="8641085" cy="2691755"/>
          </a:xfrm>
        </p:grpSpPr>
        <p:sp>
          <p:nvSpPr>
            <p:cNvPr id="70" name="직사각형 69">
              <a:extLst>
                <a:ext uri="{FF2B5EF4-FFF2-40B4-BE49-F238E27FC236}">
                  <a16:creationId xmlns:a16="http://schemas.microsoft.com/office/drawing/2014/main" xmlns="" id="{73CADE0D-10C3-4D78-90FC-4DB096099254}"/>
                </a:ext>
              </a:extLst>
            </p:cNvPr>
            <p:cNvSpPr/>
            <p:nvPr/>
          </p:nvSpPr>
          <p:spPr>
            <a:xfrm>
              <a:off x="703706" y="2708920"/>
              <a:ext cx="8641084" cy="276892"/>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Graph of a First-Degree Equation</a:t>
              </a:r>
              <a:endParaRPr lang="ko-KR" altLang="en-US" sz="1400" b="1" dirty="0">
                <a:solidFill>
                  <a:srgbClr val="F7F7F7"/>
                </a:solidFill>
                <a:latin typeface="SamsungOne 400" panose="020B0503030303020204" pitchFamily="34" charset="0"/>
                <a:ea typeface="SamsungOne 400" panose="020B0503030303020204" pitchFamily="34" charset="0"/>
              </a:endParaRPr>
            </a:p>
          </p:txBody>
        </p:sp>
        <p:sp>
          <p:nvSpPr>
            <p:cNvPr id="69" name="직사각형 68">
              <a:extLst>
                <a:ext uri="{FF2B5EF4-FFF2-40B4-BE49-F238E27FC236}">
                  <a16:creationId xmlns:a16="http://schemas.microsoft.com/office/drawing/2014/main" xmlns="" id="{4221BDC5-2D64-46AC-9EAF-F7DFECCBD376}"/>
                </a:ext>
              </a:extLst>
            </p:cNvPr>
            <p:cNvSpPr/>
            <p:nvPr/>
          </p:nvSpPr>
          <p:spPr>
            <a:xfrm>
              <a:off x="703705" y="2708919"/>
              <a:ext cx="8631843" cy="2691755"/>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xmlns="" id="{276F2112-26B2-4F4B-B4D9-369BA050F4B9}"/>
                    </a:ext>
                  </a:extLst>
                </p:cNvPr>
                <p:cNvSpPr/>
                <p:nvPr/>
              </p:nvSpPr>
              <p:spPr>
                <a:xfrm>
                  <a:off x="786858" y="3498376"/>
                  <a:ext cx="2437527" cy="523220"/>
                </a:xfrm>
                <a:prstGeom prst="rect">
                  <a:avLst/>
                </a:prstGeom>
              </p:spPr>
              <p:txBody>
                <a:bodyPr wrap="none">
                  <a:spAutoFit/>
                </a:bodyPr>
                <a:lstStyle/>
                <a:p>
                  <a:pPr/>
                  <a14:m>
                    <m:oMath xmlns:m="http://schemas.openxmlformats.org/officeDocument/2006/math">
                      <m:r>
                        <m:rPr>
                          <m:nor/>
                        </m:rPr>
                        <a:rPr lang="en-US" altLang="ko-KR" sz="1400" i="1" dirty="0" smtClean="0">
                          <a:solidFill>
                            <a:srgbClr val="000000"/>
                          </a:solidFill>
                          <a:latin typeface="Cambria Math" panose="02040503050406030204" pitchFamily="18" charset="0"/>
                        </a:rPr>
                        <m:t>First</m:t>
                      </m:r>
                      <m:r>
                        <m:rPr>
                          <m:nor/>
                        </m:rPr>
                        <a:rPr lang="en-US" altLang="ko-KR" sz="1400" i="1" dirty="0" smtClean="0">
                          <a:solidFill>
                            <a:srgbClr val="000000"/>
                          </a:solidFill>
                          <a:latin typeface="Cambria Math" panose="02040503050406030204" pitchFamily="18" charset="0"/>
                        </a:rPr>
                        <m:t>−</m:t>
                      </m:r>
                      <m:r>
                        <m:rPr>
                          <m:nor/>
                        </m:rPr>
                        <a:rPr lang="en-US" altLang="ko-KR" sz="1400" i="1" dirty="0" smtClean="0">
                          <a:solidFill>
                            <a:srgbClr val="000000"/>
                          </a:solidFill>
                          <a:latin typeface="Cambria Math" panose="02040503050406030204" pitchFamily="18" charset="0"/>
                        </a:rPr>
                        <m:t>Degree</m:t>
                      </m:r>
                      <m:r>
                        <m:rPr>
                          <m:nor/>
                        </m:rPr>
                        <a:rPr lang="en-US" altLang="ko-KR" sz="1400" i="1" dirty="0" smtClean="0">
                          <a:solidFill>
                            <a:srgbClr val="000000"/>
                          </a:solidFill>
                          <a:latin typeface="Cambria Math" panose="02040503050406030204" pitchFamily="18" charset="0"/>
                        </a:rPr>
                        <m:t> </m:t>
                      </m:r>
                      <m:r>
                        <m:rPr>
                          <m:nor/>
                        </m:rPr>
                        <a:rPr lang="en-US" altLang="ko-KR" sz="1400" i="1" dirty="0" smtClean="0">
                          <a:solidFill>
                            <a:srgbClr val="000000"/>
                          </a:solidFill>
                          <a:latin typeface="Cambria Math" panose="02040503050406030204" pitchFamily="18" charset="0"/>
                        </a:rPr>
                        <m:t>Equation</m:t>
                      </m:r>
                      <m:r>
                        <m:rPr>
                          <m:nor/>
                        </m:rPr>
                        <a:rPr lang="en-US" altLang="ko-KR" sz="1400" i="1" dirty="0" smtClean="0">
                          <a:solidFill>
                            <a:srgbClr val="000000"/>
                          </a:solidFill>
                          <a:latin typeface="Cambria Math" panose="02040503050406030204" pitchFamily="18" charset="0"/>
                        </a:rPr>
                        <m:t> </m:t>
                      </m:r>
                      <m:r>
                        <m:rPr>
                          <m:nor/>
                        </m:rPr>
                        <a:rPr lang="en-US" altLang="ko-KR" sz="1400" i="1" dirty="0" smtClean="0">
                          <a:solidFill>
                            <a:srgbClr val="000000"/>
                          </a:solidFill>
                          <a:latin typeface="Cambria Math" panose="02040503050406030204" pitchFamily="18" charset="0"/>
                        </a:rPr>
                        <m:t>for</m:t>
                      </m:r>
                      <m:r>
                        <a:rPr lang="en-US" altLang="ko-KR" sz="1400" b="0" i="1" dirty="0" smtClean="0">
                          <a:solidFill>
                            <a:srgbClr val="000000"/>
                          </a:solidFill>
                          <a:latin typeface="Cambria Math" panose="02040503050406030204" pitchFamily="18" charset="0"/>
                        </a:rPr>
                        <m:t> </m:t>
                      </m:r>
                      <m:r>
                        <a:rPr lang="en-US" altLang="ko-KR" sz="1400" i="1" dirty="0" smtClean="0">
                          <a:solidFill>
                            <a:srgbClr val="000000"/>
                          </a:solidFill>
                          <a:latin typeface="Cambria Math" panose="02040503050406030204" pitchFamily="18" charset="0"/>
                        </a:rPr>
                        <m:t>𝑥</m:t>
                      </m:r>
                    </m:oMath>
                  </a14:m>
                  <a:r>
                    <a:rPr lang="en-US" altLang="ko-KR" sz="1400" i="1" dirty="0">
                      <a:solidFill>
                        <a:srgbClr val="000000"/>
                      </a:solidFill>
                      <a:latin typeface="Cambria Math" panose="02040503050406030204" pitchFamily="18" charset="0"/>
                    </a:rPr>
                    <a:t>, </a:t>
                  </a:r>
                  <a:br>
                    <a:rPr lang="en-US" altLang="ko-KR" sz="1400" i="1" dirty="0">
                      <a:solidFill>
                        <a:srgbClr val="0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𝑎𝑥</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𝑏</m:t>
                        </m:r>
                        <m:r>
                          <a:rPr lang="en-US" altLang="ko-KR" sz="1400" b="0" i="1" dirty="0" smtClean="0">
                            <a:solidFill>
                              <a:srgbClr val="000000"/>
                            </a:solidFill>
                            <a:latin typeface="Cambria Math" panose="02040503050406030204" pitchFamily="18" charset="0"/>
                          </a:rPr>
                          <m:t> </m:t>
                        </m:r>
                        <m:r>
                          <a:rPr lang="en-US" altLang="ko-KR" sz="1400" i="1" dirty="0" smtClean="0">
                            <a:solidFill>
                              <a:srgbClr val="000000"/>
                            </a:solidFill>
                            <a:latin typeface="Cambria Math" panose="02040503050406030204" pitchFamily="18" charset="0"/>
                          </a:rPr>
                          <m:t>(</m:t>
                        </m:r>
                        <m:r>
                          <a:rPr lang="en-US" altLang="ko-KR" sz="1400" b="0" i="1" dirty="0" smtClean="0">
                            <a:solidFill>
                              <a:srgbClr val="000000"/>
                            </a:solidFill>
                            <a:latin typeface="Cambria Math" panose="02040503050406030204" pitchFamily="18" charset="0"/>
                          </a:rPr>
                          <m:t>𝑏𝑢𝑡</m:t>
                        </m:r>
                        <m:r>
                          <a:rPr lang="en-US" altLang="ko-KR" sz="1400" i="1" dirty="0" smtClean="0">
                            <a:solidFill>
                              <a:srgbClr val="000000"/>
                            </a:solidFill>
                            <a:latin typeface="Cambria Math" panose="02040503050406030204" pitchFamily="18" charset="0"/>
                          </a:rPr>
                          <m:t>, </m:t>
                        </m:r>
                        <m:r>
                          <a:rPr lang="en-US" altLang="ko-KR" sz="1400" i="1" dirty="0" smtClean="0">
                            <a:solidFill>
                              <a:srgbClr val="000000"/>
                            </a:solidFill>
                            <a:latin typeface="Cambria Math" panose="02040503050406030204" pitchFamily="18" charset="0"/>
                          </a:rPr>
                          <m:t>𝑎</m:t>
                        </m:r>
                        <m:r>
                          <a:rPr lang="en-US" altLang="ko-KR" sz="1400" i="1" dirty="0" smtClean="0">
                            <a:solidFill>
                              <a:srgbClr val="000000"/>
                            </a:solidFill>
                            <a:latin typeface="Cambria Math" panose="02040503050406030204" pitchFamily="18" charset="0"/>
                          </a:rPr>
                          <m:t>≠0) </m:t>
                        </m:r>
                      </m:oMath>
                    </m:oMathPara>
                  </a14:m>
                  <a:endParaRPr lang="en-US" altLang="ko-KR" sz="1400" dirty="0">
                    <a:solidFill>
                      <a:srgbClr val="000000"/>
                    </a:solidFill>
                    <a:latin typeface="맑은 고딕" panose="020B0503020000020004" pitchFamily="50" charset="-127"/>
                  </a:endParaRPr>
                </a:p>
              </p:txBody>
            </p:sp>
          </mc:Choice>
          <mc:Fallback xmlns="">
            <p:sp>
              <p:nvSpPr>
                <p:cNvPr id="16" name="직사각형 15">
                  <a:extLst>
                    <a:ext uri="{FF2B5EF4-FFF2-40B4-BE49-F238E27FC236}">
                      <a16:creationId xmlns:a16="http://schemas.microsoft.com/office/drawing/2014/main" xmlns="" xmlns:a14="http://schemas.microsoft.com/office/drawing/2010/main" id="{276F2112-26B2-4F4B-B4D9-369BA050F4B9}"/>
                    </a:ext>
                  </a:extLst>
                </p:cNvPr>
                <p:cNvSpPr>
                  <a:spLocks noRot="1" noChangeAspect="1" noMove="1" noResize="1" noEditPoints="1" noAdjustHandles="1" noChangeArrowheads="1" noChangeShapeType="1" noTextEdit="1"/>
                </p:cNvSpPr>
                <p:nvPr/>
              </p:nvSpPr>
              <p:spPr>
                <a:xfrm>
                  <a:off x="786858" y="3498376"/>
                  <a:ext cx="2437527" cy="523220"/>
                </a:xfrm>
                <a:prstGeom prst="rect">
                  <a:avLst/>
                </a:prstGeom>
                <a:blipFill rotWithShape="0">
                  <a:blip r:embed="rId3"/>
                  <a:stretch>
                    <a:fillRect t="-3529" b="-7059"/>
                  </a:stretch>
                </a:blipFill>
              </p:spPr>
              <p:txBody>
                <a:bodyPr/>
                <a:lstStyle/>
                <a:p>
                  <a:r>
                    <a:rPr lang="ko-KR" altLang="en-US">
                      <a:noFill/>
                    </a:rPr>
                    <a:t> </a:t>
                  </a:r>
                </a:p>
              </p:txBody>
            </p:sp>
          </mc:Fallback>
        </mc:AlternateContent>
        <p:grpSp>
          <p:nvGrpSpPr>
            <p:cNvPr id="17" name="그룹 16">
              <a:extLst>
                <a:ext uri="{FF2B5EF4-FFF2-40B4-BE49-F238E27FC236}">
                  <a16:creationId xmlns:a16="http://schemas.microsoft.com/office/drawing/2014/main" xmlns="" id="{659DC64F-99A6-4517-B1E9-BD5EB3785033}"/>
                </a:ext>
              </a:extLst>
            </p:cNvPr>
            <p:cNvGrpSpPr/>
            <p:nvPr/>
          </p:nvGrpSpPr>
          <p:grpSpPr>
            <a:xfrm>
              <a:off x="3042234" y="3109147"/>
              <a:ext cx="2059124" cy="2168192"/>
              <a:chOff x="1279004" y="2916992"/>
              <a:chExt cx="2059124" cy="2168192"/>
            </a:xfrm>
          </p:grpSpPr>
          <p:cxnSp>
            <p:nvCxnSpPr>
              <p:cNvPr id="45" name="직선 화살표 연결선 44">
                <a:extLst>
                  <a:ext uri="{FF2B5EF4-FFF2-40B4-BE49-F238E27FC236}">
                    <a16:creationId xmlns:a16="http://schemas.microsoft.com/office/drawing/2014/main" xmlns="" id="{00D24150-1366-45E7-81A0-0E626FCEB9D1}"/>
                  </a:ext>
                </a:extLst>
              </p:cNvPr>
              <p:cNvCxnSpPr/>
              <p:nvPr/>
            </p:nvCxnSpPr>
            <p:spPr>
              <a:xfrm>
                <a:off x="1279004" y="4581246"/>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xmlns="" id="{9FC64897-88F6-4F42-BAF8-CBE2A0A8E6BE}"/>
                  </a:ext>
                </a:extLst>
              </p:cNvPr>
              <p:cNvCxnSpPr/>
              <p:nvPr/>
            </p:nvCxnSpPr>
            <p:spPr>
              <a:xfrm flipV="1">
                <a:off x="2287116" y="2916992"/>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xmlns="" id="{382B1F3C-DA48-4C32-8877-E7CDBEE693DE}"/>
                      </a:ext>
                    </a:extLst>
                  </p:cNvPr>
                  <p:cNvSpPr txBox="1"/>
                  <p:nvPr/>
                </p:nvSpPr>
                <p:spPr>
                  <a:xfrm>
                    <a:off x="2276636" y="2989660"/>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4795EDFF-9E33-4759-9F69-76BBCE6B50D4}"/>
                      </a:ext>
                    </a:extLst>
                  </p:cNvPr>
                  <p:cNvSpPr txBox="1">
                    <a:spLocks noRot="1" noChangeAspect="1" noMove="1" noResize="1" noEditPoints="1" noAdjustHandles="1" noChangeArrowheads="1" noChangeShapeType="1" noTextEdit="1"/>
                  </p:cNvSpPr>
                  <p:nvPr/>
                </p:nvSpPr>
                <p:spPr>
                  <a:xfrm>
                    <a:off x="2276636" y="2989660"/>
                    <a:ext cx="370516" cy="338554"/>
                  </a:xfrm>
                  <a:prstGeom prst="rect">
                    <a:avLst/>
                  </a:prstGeom>
                  <a:blipFill>
                    <a:blip r:embed="rId5"/>
                    <a:stretch>
                      <a:fillRect b="-53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xmlns="" id="{2EE307B6-5A65-486F-8F83-84D6A46F9677}"/>
                      </a:ext>
                    </a:extLst>
                  </p:cNvPr>
                  <p:cNvSpPr txBox="1"/>
                  <p:nvPr/>
                </p:nvSpPr>
                <p:spPr>
                  <a:xfrm>
                    <a:off x="1402063" y="2989660"/>
                    <a:ext cx="84562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&gt;0</m:t>
                          </m:r>
                        </m:oMath>
                      </m:oMathPara>
                    </a14:m>
                    <a:endParaRPr lang="ko-KR" altLang="en-US" sz="1600" i="1" dirty="0">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6AEFBDFB-48EC-4C5A-B9AA-64095250344F}"/>
                      </a:ext>
                    </a:extLst>
                  </p:cNvPr>
                  <p:cNvSpPr txBox="1">
                    <a:spLocks noRot="1" noChangeAspect="1" noMove="1" noResize="1" noEditPoints="1" noAdjustHandles="1" noChangeArrowheads="1" noChangeShapeType="1" noTextEdit="1"/>
                  </p:cNvSpPr>
                  <p:nvPr/>
                </p:nvSpPr>
                <p:spPr>
                  <a:xfrm>
                    <a:off x="1402063" y="2989660"/>
                    <a:ext cx="845621" cy="338554"/>
                  </a:xfrm>
                  <a:prstGeom prst="rect">
                    <a:avLst/>
                  </a:prstGeom>
                  <a:blipFill>
                    <a:blip r:embed="rId6"/>
                    <a:stretch>
                      <a:fillRect/>
                    </a:stretch>
                  </a:blipFill>
                </p:spPr>
                <p:txBody>
                  <a:bodyPr/>
                  <a:lstStyle/>
                  <a:p>
                    <a:r>
                      <a:rPr lang="ko-KR" altLang="en-US">
                        <a:noFill/>
                      </a:rPr>
                      <a:t> </a:t>
                    </a:r>
                  </a:p>
                </p:txBody>
              </p:sp>
            </mc:Fallback>
          </mc:AlternateContent>
          <p:sp>
            <p:nvSpPr>
              <p:cNvPr id="49" name="TextBox 48">
                <a:extLst>
                  <a:ext uri="{FF2B5EF4-FFF2-40B4-BE49-F238E27FC236}">
                    <a16:creationId xmlns:a16="http://schemas.microsoft.com/office/drawing/2014/main" xmlns="" id="{C51648A7-091F-489C-9BA7-29052B0B235B}"/>
                  </a:ext>
                </a:extLst>
              </p:cNvPr>
              <p:cNvSpPr txBox="1"/>
              <p:nvPr/>
            </p:nvSpPr>
            <p:spPr>
              <a:xfrm>
                <a:off x="2019373" y="4595762"/>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xmlns="" id="{46C44B5C-4248-4CC1-9D9D-E6C3E42A3FFD}"/>
                      </a:ext>
                    </a:extLst>
                  </p:cNvPr>
                  <p:cNvSpPr txBox="1"/>
                  <p:nvPr/>
                </p:nvSpPr>
                <p:spPr>
                  <a:xfrm>
                    <a:off x="2967612" y="4521454"/>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F18DD264-4840-4772-9AB3-8C336E6F602D}"/>
                      </a:ext>
                    </a:extLst>
                  </p:cNvPr>
                  <p:cNvSpPr txBox="1">
                    <a:spLocks noRot="1" noChangeAspect="1" noMove="1" noResize="1" noEditPoints="1" noAdjustHandles="1" noChangeArrowheads="1" noChangeShapeType="1" noTextEdit="1"/>
                  </p:cNvSpPr>
                  <p:nvPr/>
                </p:nvSpPr>
                <p:spPr>
                  <a:xfrm>
                    <a:off x="2967612" y="4521454"/>
                    <a:ext cx="370516" cy="338554"/>
                  </a:xfrm>
                  <a:prstGeom prst="rect">
                    <a:avLst/>
                  </a:prstGeom>
                  <a:blipFill>
                    <a:blip r:embed="rId7"/>
                    <a:stretch>
                      <a:fillRect/>
                    </a:stretch>
                  </a:blipFill>
                </p:spPr>
                <p:txBody>
                  <a:bodyPr/>
                  <a:lstStyle/>
                  <a:p>
                    <a:r>
                      <a:rPr lang="ko-KR" altLang="en-US">
                        <a:noFill/>
                      </a:rPr>
                      <a:t> </a:t>
                    </a:r>
                  </a:p>
                </p:txBody>
              </p:sp>
            </mc:Fallback>
          </mc:AlternateContent>
          <p:cxnSp>
            <p:nvCxnSpPr>
              <p:cNvPr id="51" name="직선 연결선 50">
                <a:extLst>
                  <a:ext uri="{FF2B5EF4-FFF2-40B4-BE49-F238E27FC236}">
                    <a16:creationId xmlns:a16="http://schemas.microsoft.com/office/drawing/2014/main" xmlns="" id="{5DE09843-175E-463F-BE53-CA5DFFD83F26}"/>
                  </a:ext>
                </a:extLst>
              </p:cNvPr>
              <p:cNvCxnSpPr>
                <a:cxnSpLocks/>
              </p:cNvCxnSpPr>
              <p:nvPr/>
            </p:nvCxnSpPr>
            <p:spPr>
              <a:xfrm flipV="1">
                <a:off x="1652856" y="2989661"/>
                <a:ext cx="1642372" cy="180975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타원 51">
                <a:extLst>
                  <a:ext uri="{FF2B5EF4-FFF2-40B4-BE49-F238E27FC236}">
                    <a16:creationId xmlns:a16="http://schemas.microsoft.com/office/drawing/2014/main" xmlns="" id="{31E24398-644E-4D9F-8F5D-07E8AE78AA49}"/>
                  </a:ext>
                </a:extLst>
              </p:cNvPr>
              <p:cNvSpPr/>
              <p:nvPr/>
            </p:nvSpPr>
            <p:spPr>
              <a:xfrm>
                <a:off x="2204631" y="4015933"/>
                <a:ext cx="144010" cy="144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xmlns="" id="{C52E77CF-75C9-4C77-B294-1B0039AFEB89}"/>
                  </a:ext>
                </a:extLst>
              </p:cNvPr>
              <p:cNvCxnSpPr>
                <a:cxnSpLocks/>
              </p:cNvCxnSpPr>
              <p:nvPr/>
            </p:nvCxnSpPr>
            <p:spPr>
              <a:xfrm>
                <a:off x="2503140" y="3861048"/>
                <a:ext cx="433763"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xmlns="" id="{D1133B80-1A86-4667-99AD-C365AD95DCB9}"/>
                  </a:ext>
                </a:extLst>
              </p:cNvPr>
              <p:cNvCxnSpPr/>
              <p:nvPr/>
            </p:nvCxnSpPr>
            <p:spPr>
              <a:xfrm flipV="1">
                <a:off x="2936903" y="3429000"/>
                <a:ext cx="0" cy="43204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xmlns="" id="{CF5D6BFC-7025-4492-8078-F7AE265FE929}"/>
                      </a:ext>
                    </a:extLst>
                  </p:cNvPr>
                  <p:cNvSpPr txBox="1"/>
                  <p:nvPr/>
                </p:nvSpPr>
                <p:spPr>
                  <a:xfrm>
                    <a:off x="2967612" y="3498830"/>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oMath>
                      </m:oMathPara>
                    </a14:m>
                    <a:endParaRPr lang="ko-KR" altLang="en-US" sz="1600" i="1" dirty="0">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512EB482-C3CB-4CA0-929B-5B90FEC2B938}"/>
                      </a:ext>
                    </a:extLst>
                  </p:cNvPr>
                  <p:cNvSpPr txBox="1">
                    <a:spLocks noRot="1" noChangeAspect="1" noMove="1" noResize="1" noEditPoints="1" noAdjustHandles="1" noChangeArrowheads="1" noChangeShapeType="1" noTextEdit="1"/>
                  </p:cNvSpPr>
                  <p:nvPr/>
                </p:nvSpPr>
                <p:spPr>
                  <a:xfrm>
                    <a:off x="2967612" y="3498830"/>
                    <a:ext cx="370516" cy="338554"/>
                  </a:xfrm>
                  <a:prstGeom prst="rect">
                    <a:avLst/>
                  </a:prstGeom>
                  <a:blipFill>
                    <a:blip r:embed="rId8"/>
                    <a:stretch>
                      <a:fillRect/>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xmlns="" id="{2E879790-1382-47EC-9485-A4D49AF4D5C7}"/>
                  </a:ext>
                </a:extLst>
              </p:cNvPr>
              <p:cNvSpPr txBox="1"/>
              <p:nvPr/>
            </p:nvSpPr>
            <p:spPr>
              <a:xfrm>
                <a:off x="2307013" y="3939193"/>
                <a:ext cx="988214" cy="538609"/>
              </a:xfrm>
              <a:prstGeom prst="rect">
                <a:avLst/>
              </a:prstGeom>
              <a:noFill/>
            </p:spPr>
            <p:txBody>
              <a:bodyPr wrap="square">
                <a:spAutoFit/>
              </a:bodyPr>
              <a:lstStyle/>
              <a:p>
                <a:r>
                  <a:rPr lang="en-US" altLang="ko-KR" sz="1300" b="1" dirty="0">
                    <a:solidFill>
                      <a:prstClr val="black">
                        <a:lumMod val="85000"/>
                        <a:lumOff val="15000"/>
                      </a:prstClr>
                    </a:solidFill>
                    <a:latin typeface="SamsungOne 400" panose="020B0503030303020204" pitchFamily="34" charset="0"/>
                  </a:rPr>
                  <a:t>intercept</a:t>
                </a:r>
                <a:r>
                  <a:rPr lang="ko-KR" altLang="en-US" sz="1300" b="1" dirty="0">
                    <a:solidFill>
                      <a:prstClr val="black">
                        <a:lumMod val="85000"/>
                        <a:lumOff val="15000"/>
                      </a:prstClr>
                    </a:solidFill>
                    <a:latin typeface="SamsungOne 400" panose="020B0503030303020204" pitchFamily="34" charset="0"/>
                  </a:rPr>
                  <a:t>  </a:t>
                </a:r>
                <a:r>
                  <a:rPr lang="en-US" altLang="ko-KR" sz="1600" i="1" dirty="0">
                    <a:solidFill>
                      <a:srgbClr val="000000"/>
                    </a:solidFill>
                    <a:latin typeface="Cambria Math" panose="02040503050406030204" pitchFamily="18" charset="0"/>
                  </a:rPr>
                  <a:t>1</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xmlns="" id="{A74CC76E-A3FA-49F9-BF61-14D88B5D8B51}"/>
                      </a:ext>
                    </a:extLst>
                  </p:cNvPr>
                  <p:cNvSpPr txBox="1"/>
                  <p:nvPr/>
                </p:nvSpPr>
                <p:spPr>
                  <a:xfrm>
                    <a:off x="1933575" y="3938743"/>
                    <a:ext cx="31410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𝑏</m:t>
                          </m:r>
                        </m:oMath>
                      </m:oMathPara>
                    </a14:m>
                    <a:endParaRPr lang="ko-KR" altLang="en-US" sz="1600" i="1" dirty="0">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CF24C541-481D-45CB-B0FB-1A9A5FB0AD52}"/>
                      </a:ext>
                    </a:extLst>
                  </p:cNvPr>
                  <p:cNvSpPr txBox="1">
                    <a:spLocks noRot="1" noChangeAspect="1" noMove="1" noResize="1" noEditPoints="1" noAdjustHandles="1" noChangeArrowheads="1" noChangeShapeType="1" noTextEdit="1"/>
                  </p:cNvSpPr>
                  <p:nvPr/>
                </p:nvSpPr>
                <p:spPr>
                  <a:xfrm>
                    <a:off x="1933575" y="3938743"/>
                    <a:ext cx="314109" cy="338554"/>
                  </a:xfrm>
                  <a:prstGeom prst="rect">
                    <a:avLst/>
                  </a:prstGeom>
                  <a:blipFill>
                    <a:blip r:embed="rId9"/>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62A28EA6-85E8-4453-9B73-FB4FA88A8B75}"/>
                    </a:ext>
                  </a:extLst>
                </p:cNvPr>
                <p:cNvSpPr txBox="1"/>
                <p:nvPr/>
              </p:nvSpPr>
              <p:spPr>
                <a:xfrm>
                  <a:off x="881972" y="4608489"/>
                  <a:ext cx="1379908" cy="584775"/>
                </a:xfrm>
                <a:prstGeom prst="rect">
                  <a:avLst/>
                </a:prstGeom>
                <a:solidFill>
                  <a:schemeClr val="bg1"/>
                </a:solidFill>
              </p:spPr>
              <p:txBody>
                <a:bodyPr wrap="square">
                  <a:spAutoFit/>
                </a:bodyPr>
                <a:lstStyle/>
                <a:p>
                  <a14:m>
                    <m:oMath xmlns:m="http://schemas.openxmlformats.org/officeDocument/2006/math">
                      <m:r>
                        <a:rPr lang="en-US" altLang="ko-KR" sz="1600" i="1" dirty="0" smtClean="0">
                          <a:solidFill>
                            <a:srgbClr val="000000"/>
                          </a:solidFill>
                          <a:latin typeface="Cambria Math" panose="02040503050406030204" pitchFamily="18" charset="0"/>
                        </a:rPr>
                        <m:t>𝑎</m:t>
                      </m:r>
                    </m:oMath>
                  </a14:m>
                  <a:r>
                    <a:rPr lang="en-US" altLang="ko-KR" sz="1600" i="1" dirty="0">
                      <a:solidFill>
                        <a:srgbClr val="000000"/>
                      </a:solidFill>
                      <a:latin typeface="Cambria Math" panose="02040503050406030204" pitchFamily="18" charset="0"/>
                    </a:rPr>
                    <a:t> slope</a:t>
                  </a:r>
                </a:p>
                <a:p>
                  <a14:m>
                    <m:oMath xmlns:m="http://schemas.openxmlformats.org/officeDocument/2006/math">
                      <m:r>
                        <a:rPr lang="en-US" altLang="ko-KR" sz="1600" i="1" dirty="0" smtClean="0">
                          <a:solidFill>
                            <a:srgbClr val="000000"/>
                          </a:solidFill>
                          <a:latin typeface="Cambria Math" panose="02040503050406030204" pitchFamily="18" charset="0"/>
                        </a:rPr>
                        <m:t>𝑏</m:t>
                      </m:r>
                    </m:oMath>
                  </a14:m>
                  <a:r>
                    <a:rPr lang="en-US" altLang="ko-KR" sz="1200" dirty="0">
                      <a:solidFill>
                        <a:prstClr val="black">
                          <a:lumMod val="85000"/>
                          <a:lumOff val="15000"/>
                        </a:prstClr>
                      </a:solidFill>
                      <a:latin typeface="SamsungOne 400" panose="020B0503030303020204" pitchFamily="34" charset="0"/>
                    </a:rPr>
                    <a:t> </a:t>
                  </a:r>
                  <a:r>
                    <a:rPr lang="en-US" altLang="ko-KR" sz="1600" i="1" dirty="0">
                      <a:solidFill>
                        <a:srgbClr val="000000"/>
                      </a:solidFill>
                      <a:latin typeface="Cambria Math" panose="02040503050406030204" pitchFamily="18" charset="0"/>
                    </a:rPr>
                    <a:t>intercept</a:t>
                  </a:r>
                  <a:endParaRPr lang="ko-KR" altLang="en-US" sz="1600" i="1" dirty="0">
                    <a:solidFill>
                      <a:srgbClr val="000000"/>
                    </a:solidFill>
                    <a:latin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62A28EA6-85E8-4453-9B73-FB4FA88A8B75}"/>
                    </a:ext>
                  </a:extLst>
                </p:cNvPr>
                <p:cNvSpPr txBox="1">
                  <a:spLocks noRot="1" noChangeAspect="1" noMove="1" noResize="1" noEditPoints="1" noAdjustHandles="1" noChangeArrowheads="1" noChangeShapeType="1" noTextEdit="1"/>
                </p:cNvSpPr>
                <p:nvPr/>
              </p:nvSpPr>
              <p:spPr>
                <a:xfrm>
                  <a:off x="881972" y="4608489"/>
                  <a:ext cx="1379908" cy="584775"/>
                </a:xfrm>
                <a:prstGeom prst="rect">
                  <a:avLst/>
                </a:prstGeom>
                <a:blipFill>
                  <a:blip r:embed="rId10"/>
                  <a:stretch>
                    <a:fillRect t="-4167" b="-11458"/>
                  </a:stretch>
                </a:blipFill>
              </p:spPr>
              <p:txBody>
                <a:bodyPr/>
                <a:lstStyle/>
                <a:p>
                  <a:r>
                    <a:rPr lang="ko-KR" altLang="en-US">
                      <a:noFill/>
                    </a:rPr>
                    <a:t> </a:t>
                  </a:r>
                </a:p>
              </p:txBody>
            </p:sp>
          </mc:Fallback>
        </mc:AlternateContent>
        <p:grpSp>
          <p:nvGrpSpPr>
            <p:cNvPr id="19" name="그룹 18">
              <a:extLst>
                <a:ext uri="{FF2B5EF4-FFF2-40B4-BE49-F238E27FC236}">
                  <a16:creationId xmlns:a16="http://schemas.microsoft.com/office/drawing/2014/main" xmlns="" id="{C41CCF21-5C4D-4F04-9717-E0CC3AEF913B}"/>
                </a:ext>
              </a:extLst>
            </p:cNvPr>
            <p:cNvGrpSpPr/>
            <p:nvPr/>
          </p:nvGrpSpPr>
          <p:grpSpPr>
            <a:xfrm>
              <a:off x="5802371" y="3084500"/>
              <a:ext cx="2172274" cy="2168192"/>
              <a:chOff x="1219574" y="2916992"/>
              <a:chExt cx="2172274" cy="2168192"/>
            </a:xfrm>
          </p:grpSpPr>
          <p:cxnSp>
            <p:nvCxnSpPr>
              <p:cNvPr id="20" name="직선 화살표 연결선 19">
                <a:extLst>
                  <a:ext uri="{FF2B5EF4-FFF2-40B4-BE49-F238E27FC236}">
                    <a16:creationId xmlns:a16="http://schemas.microsoft.com/office/drawing/2014/main" xmlns="" id="{C2BAC6AA-4101-4FC9-858C-4802B0FE0582}"/>
                  </a:ext>
                </a:extLst>
              </p:cNvPr>
              <p:cNvCxnSpPr/>
              <p:nvPr/>
            </p:nvCxnSpPr>
            <p:spPr>
              <a:xfrm>
                <a:off x="1279004" y="4581246"/>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xmlns="" id="{E9153DB3-8EDE-48A0-B837-524AA3261B62}"/>
                  </a:ext>
                </a:extLst>
              </p:cNvPr>
              <p:cNvCxnSpPr/>
              <p:nvPr/>
            </p:nvCxnSpPr>
            <p:spPr>
              <a:xfrm flipV="1">
                <a:off x="2287116" y="2916992"/>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AA4FA70F-AE0F-4855-8860-E2785A1C5433}"/>
                      </a:ext>
                    </a:extLst>
                  </p:cNvPr>
                  <p:cNvSpPr txBox="1"/>
                  <p:nvPr/>
                </p:nvSpPr>
                <p:spPr>
                  <a:xfrm>
                    <a:off x="2276636" y="2989660"/>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71" name="TextBox 70">
                    <a:extLst>
                      <a:ext uri="{FF2B5EF4-FFF2-40B4-BE49-F238E27FC236}">
                        <a16:creationId xmlns:a16="http://schemas.microsoft.com/office/drawing/2014/main" id="{3A1727AD-C823-4EF5-8708-B00A2389A0D9}"/>
                      </a:ext>
                    </a:extLst>
                  </p:cNvPr>
                  <p:cNvSpPr txBox="1">
                    <a:spLocks noRot="1" noChangeAspect="1" noMove="1" noResize="1" noEditPoints="1" noAdjustHandles="1" noChangeArrowheads="1" noChangeShapeType="1" noTextEdit="1"/>
                  </p:cNvSpPr>
                  <p:nvPr/>
                </p:nvSpPr>
                <p:spPr>
                  <a:xfrm>
                    <a:off x="2276636" y="2989660"/>
                    <a:ext cx="370516" cy="338554"/>
                  </a:xfrm>
                  <a:prstGeom prst="rect">
                    <a:avLst/>
                  </a:prstGeom>
                  <a:blipFill>
                    <a:blip r:embed="rId11"/>
                    <a:stretch>
                      <a:fillRect b="-53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E34AD475-2605-4FF8-B41A-09DF80F9F3BA}"/>
                      </a:ext>
                    </a:extLst>
                  </p:cNvPr>
                  <p:cNvSpPr txBox="1"/>
                  <p:nvPr/>
                </p:nvSpPr>
                <p:spPr>
                  <a:xfrm>
                    <a:off x="1219574" y="3277820"/>
                    <a:ext cx="84012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&lt;0</m:t>
                          </m:r>
                        </m:oMath>
                      </m:oMathPara>
                    </a14:m>
                    <a:endParaRPr lang="ko-KR" altLang="en-US" sz="1600" i="1" dirty="0">
                      <a:solidFill>
                        <a:srgbClr val="000000"/>
                      </a:solidFill>
                      <a:latin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CC0CAC6A-4ED3-43A3-96B5-4F0168750A24}"/>
                      </a:ext>
                    </a:extLst>
                  </p:cNvPr>
                  <p:cNvSpPr txBox="1">
                    <a:spLocks noRot="1" noChangeAspect="1" noMove="1" noResize="1" noEditPoints="1" noAdjustHandles="1" noChangeArrowheads="1" noChangeShapeType="1" noTextEdit="1"/>
                  </p:cNvSpPr>
                  <p:nvPr/>
                </p:nvSpPr>
                <p:spPr>
                  <a:xfrm>
                    <a:off x="1219574" y="3277820"/>
                    <a:ext cx="840122" cy="338554"/>
                  </a:xfrm>
                  <a:prstGeom prst="rect">
                    <a:avLst/>
                  </a:prstGeom>
                  <a:blipFill>
                    <a:blip r:embed="rId12"/>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xmlns="" id="{19C9B373-9BC1-4A2B-B3E3-424F177D35A4}"/>
                  </a:ext>
                </a:extLst>
              </p:cNvPr>
              <p:cNvSpPr txBox="1"/>
              <p:nvPr/>
            </p:nvSpPr>
            <p:spPr>
              <a:xfrm>
                <a:off x="2019373" y="4595762"/>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9A043C65-D9A7-471C-8565-972CB3155958}"/>
                      </a:ext>
                    </a:extLst>
                  </p:cNvPr>
                  <p:cNvSpPr txBox="1"/>
                  <p:nvPr/>
                </p:nvSpPr>
                <p:spPr>
                  <a:xfrm>
                    <a:off x="2913428" y="4523357"/>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60C826E4-8014-4F9B-A295-EB5DFB2825AB}"/>
                      </a:ext>
                    </a:extLst>
                  </p:cNvPr>
                  <p:cNvSpPr txBox="1">
                    <a:spLocks noRot="1" noChangeAspect="1" noMove="1" noResize="1" noEditPoints="1" noAdjustHandles="1" noChangeArrowheads="1" noChangeShapeType="1" noTextEdit="1"/>
                  </p:cNvSpPr>
                  <p:nvPr/>
                </p:nvSpPr>
                <p:spPr>
                  <a:xfrm>
                    <a:off x="2913428" y="4523357"/>
                    <a:ext cx="370516" cy="338554"/>
                  </a:xfrm>
                  <a:prstGeom prst="rect">
                    <a:avLst/>
                  </a:prstGeom>
                  <a:blipFill>
                    <a:blip r:embed="rId13"/>
                    <a:stretch>
                      <a:fillRect/>
                    </a:stretch>
                  </a:blipFill>
                </p:spPr>
                <p:txBody>
                  <a:bodyPr/>
                  <a:lstStyle/>
                  <a:p>
                    <a:r>
                      <a:rPr lang="ko-KR" altLang="en-US">
                        <a:noFill/>
                      </a:rPr>
                      <a:t> </a:t>
                    </a:r>
                  </a:p>
                </p:txBody>
              </p:sp>
            </mc:Fallback>
          </mc:AlternateContent>
          <p:cxnSp>
            <p:nvCxnSpPr>
              <p:cNvPr id="37" name="직선 연결선 36">
                <a:extLst>
                  <a:ext uri="{FF2B5EF4-FFF2-40B4-BE49-F238E27FC236}">
                    <a16:creationId xmlns:a16="http://schemas.microsoft.com/office/drawing/2014/main" xmlns="" id="{3E063551-7C94-4123-9D23-D87757FF6A22}"/>
                  </a:ext>
                </a:extLst>
              </p:cNvPr>
              <p:cNvCxnSpPr>
                <a:cxnSpLocks/>
              </p:cNvCxnSpPr>
              <p:nvPr/>
            </p:nvCxnSpPr>
            <p:spPr>
              <a:xfrm flipH="1" flipV="1">
                <a:off x="1467466" y="3028195"/>
                <a:ext cx="1924382" cy="168600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xmlns="" id="{135E4C70-0DD3-4916-821E-583F1019514E}"/>
                  </a:ext>
                </a:extLst>
              </p:cNvPr>
              <p:cNvSpPr/>
              <p:nvPr/>
            </p:nvSpPr>
            <p:spPr>
              <a:xfrm>
                <a:off x="2204631" y="4015933"/>
                <a:ext cx="144010" cy="144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xmlns="" id="{6257444C-B66C-4D6B-881D-F10297FF60B3}"/>
                  </a:ext>
                </a:extLst>
              </p:cNvPr>
              <p:cNvCxnSpPr>
                <a:cxnSpLocks/>
              </p:cNvCxnSpPr>
              <p:nvPr/>
            </p:nvCxnSpPr>
            <p:spPr>
              <a:xfrm>
                <a:off x="2287116" y="3724424"/>
                <a:ext cx="468688"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xmlns="" id="{8CF7CFD0-4F2E-4B6A-8701-FCEEECA0BE38}"/>
                  </a:ext>
                </a:extLst>
              </p:cNvPr>
              <p:cNvCxnSpPr>
                <a:cxnSpLocks/>
              </p:cNvCxnSpPr>
              <p:nvPr/>
            </p:nvCxnSpPr>
            <p:spPr>
              <a:xfrm>
                <a:off x="2755804" y="3724424"/>
                <a:ext cx="0" cy="43204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xmlns="" id="{57CB27BD-F671-4530-9E8C-37B8775A29C9}"/>
                      </a:ext>
                    </a:extLst>
                  </p:cNvPr>
                  <p:cNvSpPr txBox="1"/>
                  <p:nvPr/>
                </p:nvSpPr>
                <p:spPr>
                  <a:xfrm>
                    <a:off x="2779886" y="3797282"/>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oMath>
                      </m:oMathPara>
                    </a14:m>
                    <a:endParaRPr lang="ko-KR" altLang="en-US" sz="1600" i="1" dirty="0">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F0AF27E8-9B11-4620-9003-8F39722ED6BB}"/>
                      </a:ext>
                    </a:extLst>
                  </p:cNvPr>
                  <p:cNvSpPr txBox="1">
                    <a:spLocks noRot="1" noChangeAspect="1" noMove="1" noResize="1" noEditPoints="1" noAdjustHandles="1" noChangeArrowheads="1" noChangeShapeType="1" noTextEdit="1"/>
                  </p:cNvSpPr>
                  <p:nvPr/>
                </p:nvSpPr>
                <p:spPr>
                  <a:xfrm>
                    <a:off x="2779886" y="3797282"/>
                    <a:ext cx="370516" cy="338554"/>
                  </a:xfrm>
                  <a:prstGeom prst="rect">
                    <a:avLst/>
                  </a:prstGeom>
                  <a:blipFill>
                    <a:blip r:embed="rId14"/>
                    <a:stretch>
                      <a:fillRect/>
                    </a:stretch>
                  </a:blipFill>
                </p:spPr>
                <p:txBody>
                  <a:bodyPr/>
                  <a:lstStyle/>
                  <a:p>
                    <a:r>
                      <a:rPr lang="ko-KR" altLang="en-US">
                        <a:noFill/>
                      </a:rPr>
                      <a:t> </a:t>
                    </a:r>
                  </a:p>
                </p:txBody>
              </p:sp>
            </mc:Fallback>
          </mc:AlternateContent>
          <p:sp>
            <p:nvSpPr>
              <p:cNvPr id="42" name="TextBox 41">
                <a:extLst>
                  <a:ext uri="{FF2B5EF4-FFF2-40B4-BE49-F238E27FC236}">
                    <a16:creationId xmlns:a16="http://schemas.microsoft.com/office/drawing/2014/main" xmlns="" id="{6B4BACF1-76D0-4377-B9C3-8ACFEF735A84}"/>
                  </a:ext>
                </a:extLst>
              </p:cNvPr>
              <p:cNvSpPr txBox="1"/>
              <p:nvPr/>
            </p:nvSpPr>
            <p:spPr>
              <a:xfrm>
                <a:off x="2231243" y="4152990"/>
                <a:ext cx="931971" cy="292388"/>
              </a:xfrm>
              <a:prstGeom prst="rect">
                <a:avLst/>
              </a:prstGeom>
              <a:noFill/>
            </p:spPr>
            <p:txBody>
              <a:bodyPr wrap="square">
                <a:spAutoFit/>
              </a:bodyPr>
              <a:lstStyle/>
              <a:p>
                <a:r>
                  <a:rPr lang="en-US" altLang="ko-KR" sz="1300" b="1" dirty="0">
                    <a:solidFill>
                      <a:prstClr val="black">
                        <a:lumMod val="85000"/>
                        <a:lumOff val="15000"/>
                      </a:prstClr>
                    </a:solidFill>
                    <a:latin typeface="SamsungOne 400" panose="020B0503030303020204" pitchFamily="34" charset="0"/>
                  </a:rPr>
                  <a:t>intercept</a:t>
                </a:r>
                <a:endParaRPr lang="ko-KR" altLang="en-US" sz="1300" b="1" dirty="0">
                  <a:solidFill>
                    <a:prstClr val="black">
                      <a:lumMod val="85000"/>
                      <a:lumOff val="15000"/>
                    </a:prstClr>
                  </a:solidFill>
                  <a:latin typeface="SamsungOne 400" panose="020B0503030303020204" pitchFamily="34" charset="0"/>
                </a:endParaRPr>
              </a:p>
            </p:txBody>
          </p:sp>
          <p:sp>
            <p:nvSpPr>
              <p:cNvPr id="43" name="TextBox 42">
                <a:extLst>
                  <a:ext uri="{FF2B5EF4-FFF2-40B4-BE49-F238E27FC236}">
                    <a16:creationId xmlns:a16="http://schemas.microsoft.com/office/drawing/2014/main" xmlns="" id="{534CAE9F-9417-49EF-B1D8-BB11C657308C}"/>
                  </a:ext>
                </a:extLst>
              </p:cNvPr>
              <p:cNvSpPr txBox="1"/>
              <p:nvPr/>
            </p:nvSpPr>
            <p:spPr>
              <a:xfrm>
                <a:off x="1933575" y="3938743"/>
                <a:ext cx="314109"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endParaRPr lang="ko-KR" altLang="en-US" sz="1600" i="1" dirty="0">
                  <a:solidFill>
                    <a:srgbClr val="000000"/>
                  </a:solidFill>
                  <a:latin typeface="Cambria Math" panose="02040503050406030204" pitchFamily="18" charset="0"/>
                </a:endParaRPr>
              </a:p>
            </p:txBody>
          </p:sp>
          <p:sp>
            <p:nvSpPr>
              <p:cNvPr id="44" name="TextBox 43">
                <a:extLst>
                  <a:ext uri="{FF2B5EF4-FFF2-40B4-BE49-F238E27FC236}">
                    <a16:creationId xmlns:a16="http://schemas.microsoft.com/office/drawing/2014/main" xmlns="" id="{11D0EC6A-07B8-4321-A521-E92A5065141B}"/>
                  </a:ext>
                </a:extLst>
              </p:cNvPr>
              <p:cNvSpPr txBox="1"/>
              <p:nvPr/>
            </p:nvSpPr>
            <p:spPr>
              <a:xfrm>
                <a:off x="2353976" y="3446904"/>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1</a:t>
                </a:r>
                <a:endParaRPr lang="ko-KR" altLang="en-US" sz="1600" i="1" dirty="0">
                  <a:solidFill>
                    <a:srgbClr val="000000"/>
                  </a:solidFill>
                  <a:latin typeface="Cambria Math" panose="02040503050406030204" pitchFamily="18" charset="0"/>
                </a:endParaRPr>
              </a:p>
            </p:txBody>
          </p:sp>
        </p:grpSp>
      </p:grpSp>
      <p:sp>
        <p:nvSpPr>
          <p:cNvPr id="82" name="TextBox 81">
            <a:extLst>
              <a:ext uri="{FF2B5EF4-FFF2-40B4-BE49-F238E27FC236}">
                <a16:creationId xmlns:a16="http://schemas.microsoft.com/office/drawing/2014/main" xmlns="" id="{EC373BC5-04B9-4662-ACC9-CA2A1763D3E3}"/>
              </a:ext>
            </a:extLst>
          </p:cNvPr>
          <p:cNvSpPr txBox="1"/>
          <p:nvPr/>
        </p:nvSpPr>
        <p:spPr>
          <a:xfrm>
            <a:off x="594031" y="5452406"/>
            <a:ext cx="8741515" cy="769441"/>
          </a:xfrm>
          <a:prstGeom prst="rect">
            <a:avLst/>
          </a:prstGeom>
          <a:noFill/>
        </p:spPr>
        <p:txBody>
          <a:bodyPr wrap="square">
            <a:spAutoFit/>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and b are treated as constants. </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degree of term ax is 1, and the order of term b is zero because there is no letter x. Thus, this equation becomes a first-degree equation.</a:t>
            </a:r>
          </a:p>
        </p:txBody>
      </p:sp>
    </p:spTree>
    <p:extLst>
      <p:ext uri="{BB962C8B-B14F-4D97-AF65-F5344CB8AC3E}">
        <p14:creationId xmlns:p14="http://schemas.microsoft.com/office/powerpoint/2010/main" val="1289244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Second-Degree Equation</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coefficient a is positive, the parabola will convex downward. If a is negative, the parabola will convex upward.</a:t>
            </a:r>
          </a:p>
        </p:txBody>
      </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7" name="그룹 6">
            <a:extLst>
              <a:ext uri="{FF2B5EF4-FFF2-40B4-BE49-F238E27FC236}">
                <a16:creationId xmlns:a16="http://schemas.microsoft.com/office/drawing/2014/main" xmlns="" id="{CFC0B6B9-DF6F-4778-8210-4B13461596AF}"/>
              </a:ext>
            </a:extLst>
          </p:cNvPr>
          <p:cNvGrpSpPr/>
          <p:nvPr/>
        </p:nvGrpSpPr>
        <p:grpSpPr>
          <a:xfrm>
            <a:off x="712182" y="2132856"/>
            <a:ext cx="8641085" cy="3113782"/>
            <a:chOff x="712182" y="2282756"/>
            <a:chExt cx="8641085" cy="3113782"/>
          </a:xfrm>
        </p:grpSpPr>
        <p:sp>
          <p:nvSpPr>
            <p:cNvPr id="57" name="직사각형 56">
              <a:extLst>
                <a:ext uri="{FF2B5EF4-FFF2-40B4-BE49-F238E27FC236}">
                  <a16:creationId xmlns:a16="http://schemas.microsoft.com/office/drawing/2014/main" xmlns="" id="{1934F75D-9AAB-4164-85A0-2F10F8F74D9F}"/>
                </a:ext>
              </a:extLst>
            </p:cNvPr>
            <p:cNvSpPr/>
            <p:nvPr/>
          </p:nvSpPr>
          <p:spPr>
            <a:xfrm>
              <a:off x="712183" y="2282756"/>
              <a:ext cx="8641084" cy="276892"/>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Graph of a Second-Degree Equation</a:t>
              </a:r>
              <a:endParaRPr lang="ko-KR" altLang="en-US" sz="1400" b="1" dirty="0">
                <a:solidFill>
                  <a:srgbClr val="F7F7F7"/>
                </a:solidFill>
                <a:latin typeface="SamsungOne 400" panose="020B0503030303020204" pitchFamily="34" charset="0"/>
                <a:ea typeface="SamsungOne 400" panose="020B0503030303020204" pitchFamily="34" charset="0"/>
              </a:endParaRPr>
            </a:p>
          </p:txBody>
        </p:sp>
        <p:sp>
          <p:nvSpPr>
            <p:cNvPr id="56" name="직사각형 55">
              <a:extLst>
                <a:ext uri="{FF2B5EF4-FFF2-40B4-BE49-F238E27FC236}">
                  <a16:creationId xmlns:a16="http://schemas.microsoft.com/office/drawing/2014/main" xmlns="" id="{722B8EA0-063F-40B1-9412-5EA01955D42F}"/>
                </a:ext>
              </a:extLst>
            </p:cNvPr>
            <p:cNvSpPr/>
            <p:nvPr/>
          </p:nvSpPr>
          <p:spPr>
            <a:xfrm>
              <a:off x="712182" y="2282756"/>
              <a:ext cx="8631843" cy="3113782"/>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xmlns="" id="{23904702-E040-4157-B8B4-A07F71B0DAD6}"/>
                    </a:ext>
                  </a:extLst>
                </p:cNvPr>
                <p:cNvSpPr/>
                <p:nvPr/>
              </p:nvSpPr>
              <p:spPr>
                <a:xfrm>
                  <a:off x="896562" y="2795352"/>
                  <a:ext cx="1384077" cy="954107"/>
                </a:xfrm>
                <a:prstGeom prst="rect">
                  <a:avLst/>
                </a:prstGeom>
              </p:spPr>
              <p:txBody>
                <a:bodyPr wrap="square">
                  <a:spAutoFit/>
                </a:bodyPr>
                <a:lstStyle/>
                <a:p>
                  <a:pPr/>
                  <a:r>
                    <a:rPr lang="en-US" altLang="ko-KR" sz="1400" i="1" dirty="0" smtClean="0">
                      <a:solidFill>
                        <a:schemeClr val="tx1">
                          <a:lumMod val="85000"/>
                          <a:lumOff val="15000"/>
                        </a:schemeClr>
                      </a:solidFill>
                      <a:latin typeface="Cambria Math" panose="02040503050406030204" pitchFamily="18" charset="0"/>
                    </a:rPr>
                    <a:t>Second-Degree Equation for </a:t>
                  </a:r>
                  <a14:m>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rPr>
                        <m:t> </m:t>
                      </m:r>
                      <m:r>
                        <a:rPr lang="en-US" altLang="ko-KR" sz="1400" i="1" dirty="0" smtClean="0">
                          <a:solidFill>
                            <a:schemeClr val="tx1">
                              <a:lumMod val="85000"/>
                              <a:lumOff val="15000"/>
                            </a:schemeClr>
                          </a:solidFill>
                          <a:latin typeface="Cambria Math" panose="02040503050406030204" pitchFamily="18" charset="0"/>
                        </a:rPr>
                        <m:t>𝑥</m:t>
                      </m:r>
                    </m:oMath>
                  </a14:m>
                  <a:r>
                    <a:rPr lang="en-US" altLang="ko-KR" sz="1400" i="1" dirty="0">
                      <a:solidFill>
                        <a:schemeClr val="tx1">
                          <a:lumMod val="85000"/>
                          <a:lumOff val="15000"/>
                        </a:schemeClr>
                      </a:solidFill>
                      <a:latin typeface="Cambria Math" panose="02040503050406030204" pitchFamily="18" charset="0"/>
                    </a:rPr>
                    <a:t>, </a:t>
                  </a:r>
                  <a:br>
                    <a:rPr lang="en-US" altLang="ko-KR" sz="1400" i="1" dirty="0">
                      <a:solidFill>
                        <a:schemeClr val="tx1">
                          <a:lumMod val="85000"/>
                          <a:lumOff val="15000"/>
                        </a:schemeClr>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ko-KR" altLang="en-US" sz="1400" i="1" dirty="0">
                            <a:solidFill>
                              <a:schemeClr val="tx1">
                                <a:lumMod val="85000"/>
                                <a:lumOff val="15000"/>
                              </a:schemeClr>
                            </a:solidFill>
                            <a:latin typeface="Cambria Math" panose="02040503050406030204" pitchFamily="18" charset="0"/>
                          </a:rPr>
                          <m:t>𝑎</m:t>
                        </m:r>
                        <m:sSup>
                          <m:sSupPr>
                            <m:ctrlPr>
                              <a:rPr lang="en-US" altLang="ko-KR" sz="1400" i="1" dirty="0" smtClean="0">
                                <a:solidFill>
                                  <a:schemeClr val="tx1">
                                    <a:lumMod val="85000"/>
                                    <a:lumOff val="15000"/>
                                  </a:schemeClr>
                                </a:solidFill>
                                <a:latin typeface="Cambria Math" panose="02040503050406030204" pitchFamily="18" charset="0"/>
                              </a:rPr>
                            </m:ctrlPr>
                          </m:sSupPr>
                          <m:e>
                            <m:r>
                              <a:rPr lang="en-US" altLang="ko-KR" sz="1400" b="0" i="1" dirty="0" smtClean="0">
                                <a:solidFill>
                                  <a:schemeClr val="tx1">
                                    <a:lumMod val="85000"/>
                                    <a:lumOff val="15000"/>
                                  </a:schemeClr>
                                </a:solidFill>
                                <a:latin typeface="Cambria Math" panose="02040503050406030204" pitchFamily="18" charset="0"/>
                              </a:rPr>
                              <m:t>𝑥</m:t>
                            </m:r>
                          </m:e>
                          <m:sup>
                            <m:r>
                              <a:rPr lang="en-US" altLang="ko-KR" sz="1400" b="0" i="1" dirty="0" smtClean="0">
                                <a:solidFill>
                                  <a:schemeClr val="tx1">
                                    <a:lumMod val="85000"/>
                                    <a:lumOff val="15000"/>
                                  </a:schemeClr>
                                </a:solidFill>
                                <a:latin typeface="Cambria Math" panose="02040503050406030204" pitchFamily="18" charset="0"/>
                              </a:rPr>
                              <m:t>2</m:t>
                            </m:r>
                          </m:sup>
                        </m:sSup>
                        <m:r>
                          <a:rPr lang="en-US" altLang="ko-KR" sz="1400" i="1" dirty="0">
                            <a:solidFill>
                              <a:schemeClr val="tx1">
                                <a:lumMod val="85000"/>
                                <a:lumOff val="15000"/>
                              </a:schemeClr>
                            </a:solidFill>
                            <a:latin typeface="Cambria Math" panose="02040503050406030204" pitchFamily="18" charset="0"/>
                          </a:rPr>
                          <m:t>+</m:t>
                        </m:r>
                        <m:r>
                          <a:rPr lang="ko-KR" altLang="en-US" sz="1400" i="1" dirty="0">
                            <a:solidFill>
                              <a:schemeClr val="tx1">
                                <a:lumMod val="85000"/>
                                <a:lumOff val="15000"/>
                              </a:schemeClr>
                            </a:solidFill>
                            <a:latin typeface="Cambria Math" panose="02040503050406030204" pitchFamily="18" charset="0"/>
                          </a:rPr>
                          <m:t>𝑏𝑥</m:t>
                        </m:r>
                        <m:r>
                          <a:rPr lang="en-US" altLang="ko-KR" sz="1400" i="1" dirty="0">
                            <a:solidFill>
                              <a:schemeClr val="tx1">
                                <a:lumMod val="85000"/>
                                <a:lumOff val="15000"/>
                              </a:schemeClr>
                            </a:solidFill>
                            <a:latin typeface="Cambria Math" panose="02040503050406030204" pitchFamily="18" charset="0"/>
                          </a:rPr>
                          <m:t>+</m:t>
                        </m:r>
                        <m:r>
                          <a:rPr lang="ko-KR" altLang="en-US" sz="1400" i="1" dirty="0">
                            <a:solidFill>
                              <a:schemeClr val="tx1">
                                <a:lumMod val="85000"/>
                                <a:lumOff val="15000"/>
                              </a:schemeClr>
                            </a:solidFill>
                            <a:latin typeface="Cambria Math" panose="02040503050406030204" pitchFamily="18" charset="0"/>
                          </a:rPr>
                          <m:t>𝑐</m:t>
                        </m:r>
                      </m:oMath>
                      <m:oMath xmlns:m="http://schemas.openxmlformats.org/officeDocument/2006/math">
                        <m:r>
                          <a:rPr lang="en-US" altLang="ko-KR" sz="1400" i="1" dirty="0">
                            <a:solidFill>
                              <a:schemeClr val="tx1">
                                <a:lumMod val="85000"/>
                                <a:lumOff val="15000"/>
                              </a:schemeClr>
                            </a:solidFill>
                            <a:latin typeface="Cambria Math" panose="02040503050406030204" pitchFamily="18" charset="0"/>
                          </a:rPr>
                          <m:t>(</m:t>
                        </m:r>
                        <m:r>
                          <a:rPr lang="en-US" altLang="ko-KR" sz="1400" b="0" i="1" dirty="0" smtClean="0">
                            <a:solidFill>
                              <a:schemeClr val="tx1">
                                <a:lumMod val="85000"/>
                                <a:lumOff val="15000"/>
                              </a:schemeClr>
                            </a:solidFill>
                            <a:latin typeface="Cambria Math" panose="02040503050406030204" pitchFamily="18" charset="0"/>
                          </a:rPr>
                          <m:t>𝑏𝑢𝑡</m:t>
                        </m:r>
                        <m:r>
                          <a:rPr lang="ko-KR" altLang="en-US" sz="1400" i="1" dirty="0">
                            <a:solidFill>
                              <a:schemeClr val="tx1">
                                <a:lumMod val="85000"/>
                                <a:lumOff val="15000"/>
                              </a:schemeClr>
                            </a:solidFill>
                            <a:latin typeface="Cambria Math" panose="02040503050406030204" pitchFamily="18" charset="0"/>
                          </a:rPr>
                          <m:t> </m:t>
                        </m:r>
                        <m:r>
                          <a:rPr lang="en-US" altLang="ko-KR" sz="1400" i="1" dirty="0">
                            <a:solidFill>
                              <a:schemeClr val="tx1">
                                <a:lumMod val="85000"/>
                                <a:lumOff val="15000"/>
                              </a:schemeClr>
                            </a:solidFill>
                            <a:latin typeface="Cambria Math" panose="02040503050406030204" pitchFamily="18" charset="0"/>
                          </a:rPr>
                          <m:t>𝑎</m:t>
                        </m:r>
                        <m:r>
                          <a:rPr lang="en-US" altLang="ko-KR" sz="1400" i="1" dirty="0">
                            <a:solidFill>
                              <a:schemeClr val="tx1">
                                <a:lumMod val="85000"/>
                                <a:lumOff val="15000"/>
                              </a:schemeClr>
                            </a:solidFill>
                            <a:latin typeface="Cambria Math" panose="02040503050406030204" pitchFamily="18" charset="0"/>
                          </a:rPr>
                          <m:t> ≠0)</m:t>
                        </m:r>
                      </m:oMath>
                    </m:oMathPara>
                  </a14:m>
                  <a:endParaRPr lang="en-US" altLang="ko-KR" sz="1400" dirty="0">
                    <a:solidFill>
                      <a:schemeClr val="tx1">
                        <a:lumMod val="85000"/>
                        <a:lumOff val="15000"/>
                      </a:schemeClr>
                    </a:solidFill>
                    <a:latin typeface="맑은 고딕" panose="020B0503020000020004" pitchFamily="50" charset="-127"/>
                  </a:endParaRPr>
                </a:p>
              </p:txBody>
            </p:sp>
          </mc:Choice>
          <mc:Fallback xmlns="">
            <p:sp>
              <p:nvSpPr>
                <p:cNvPr id="23" name="직사각형 22">
                  <a:extLst>
                    <a:ext uri="{FF2B5EF4-FFF2-40B4-BE49-F238E27FC236}">
                      <a16:creationId xmlns="" xmlns:a16="http://schemas.microsoft.com/office/drawing/2014/main" xmlns:a14="http://schemas.microsoft.com/office/drawing/2010/main" id="{23904702-E040-4157-B8B4-A07F71B0DAD6}"/>
                    </a:ext>
                  </a:extLst>
                </p:cNvPr>
                <p:cNvSpPr>
                  <a:spLocks noRot="1" noChangeAspect="1" noMove="1" noResize="1" noEditPoints="1" noAdjustHandles="1" noChangeArrowheads="1" noChangeShapeType="1" noTextEdit="1"/>
                </p:cNvSpPr>
                <p:nvPr/>
              </p:nvSpPr>
              <p:spPr>
                <a:xfrm>
                  <a:off x="896562" y="2795352"/>
                  <a:ext cx="1384077" cy="954107"/>
                </a:xfrm>
                <a:prstGeom prst="rect">
                  <a:avLst/>
                </a:prstGeom>
                <a:blipFill rotWithShape="0">
                  <a:blip r:embed="rId3"/>
                  <a:stretch>
                    <a:fillRect l="-1322" t="-1923" r="-1322" b="-3205"/>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xmlns="" id="{03D98914-0503-42FD-965E-2288F58B0FC7}"/>
                </a:ext>
              </a:extLst>
            </p:cNvPr>
            <p:cNvSpPr txBox="1"/>
            <p:nvPr/>
          </p:nvSpPr>
          <p:spPr>
            <a:xfrm>
              <a:off x="2624512" y="5032929"/>
              <a:ext cx="2003727"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Convex Downward</a:t>
              </a:r>
              <a:endParaRPr lang="ko-KR" altLang="en-US" sz="1300" dirty="0">
                <a:solidFill>
                  <a:prstClr val="black">
                    <a:lumMod val="85000"/>
                    <a:lumOff val="15000"/>
                  </a:prstClr>
                </a:solidFill>
                <a:latin typeface="SamsungOne 400" panose="020B0503030303020204" pitchFamily="34" charset="0"/>
              </a:endParaRPr>
            </a:p>
          </p:txBody>
        </p:sp>
        <p:sp>
          <p:nvSpPr>
            <p:cNvPr id="30" name="TextBox 29">
              <a:extLst>
                <a:ext uri="{FF2B5EF4-FFF2-40B4-BE49-F238E27FC236}">
                  <a16:creationId xmlns:a16="http://schemas.microsoft.com/office/drawing/2014/main" xmlns="" id="{0A5DFC90-D99A-4B5B-BCAE-8A259CEB0774}"/>
                </a:ext>
              </a:extLst>
            </p:cNvPr>
            <p:cNvSpPr txBox="1"/>
            <p:nvPr/>
          </p:nvSpPr>
          <p:spPr>
            <a:xfrm>
              <a:off x="5891381" y="5013586"/>
              <a:ext cx="2003727"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Convex Upward</a:t>
              </a:r>
              <a:endParaRPr lang="ko-KR" altLang="en-US" sz="1300" dirty="0">
                <a:solidFill>
                  <a:prstClr val="black">
                    <a:lumMod val="85000"/>
                    <a:lumOff val="15000"/>
                  </a:prstClr>
                </a:solidFill>
                <a:latin typeface="SamsungOne 400" panose="020B0503030303020204" pitchFamily="34" charset="0"/>
              </a:endParaRPr>
            </a:p>
          </p:txBody>
        </p:sp>
        <p:grpSp>
          <p:nvGrpSpPr>
            <p:cNvPr id="5" name="그룹 4">
              <a:extLst>
                <a:ext uri="{FF2B5EF4-FFF2-40B4-BE49-F238E27FC236}">
                  <a16:creationId xmlns:a16="http://schemas.microsoft.com/office/drawing/2014/main" xmlns="" id="{CD293C70-1EB3-42B6-BC0E-9CB32A034BA3}"/>
                </a:ext>
              </a:extLst>
            </p:cNvPr>
            <p:cNvGrpSpPr/>
            <p:nvPr/>
          </p:nvGrpSpPr>
          <p:grpSpPr>
            <a:xfrm>
              <a:off x="2592231" y="2766659"/>
              <a:ext cx="2059124" cy="2216979"/>
              <a:chOff x="2592231" y="2595209"/>
              <a:chExt cx="2059124" cy="2216979"/>
            </a:xfrm>
          </p:grpSpPr>
          <p:sp>
            <p:nvSpPr>
              <p:cNvPr id="38" name="TextBox 37">
                <a:extLst>
                  <a:ext uri="{FF2B5EF4-FFF2-40B4-BE49-F238E27FC236}">
                    <a16:creationId xmlns:a16="http://schemas.microsoft.com/office/drawing/2014/main" xmlns="" id="{0DD37DB8-7720-4477-B107-97A16E3888C6}"/>
                  </a:ext>
                </a:extLst>
              </p:cNvPr>
              <p:cNvSpPr txBox="1"/>
              <p:nvPr/>
            </p:nvSpPr>
            <p:spPr>
              <a:xfrm>
                <a:off x="3736651" y="4428593"/>
                <a:ext cx="370516" cy="338554"/>
              </a:xfrm>
              <a:prstGeom prst="rect">
                <a:avLst/>
              </a:prstGeom>
              <a:noFill/>
            </p:spPr>
            <p:txBody>
              <a:bodyPr wrap="square">
                <a:spAutoFit/>
              </a:bodyPr>
              <a:lstStyle/>
              <a:p>
                <a:r>
                  <a:rPr lang="en-US" altLang="ko-KR" sz="1600" i="1">
                    <a:solidFill>
                      <a:srgbClr val="000000"/>
                    </a:solidFill>
                    <a:latin typeface="Cambria Math" panose="02040503050406030204" pitchFamily="18" charset="0"/>
                  </a:rPr>
                  <a:t>c</a:t>
                </a:r>
                <a:endParaRPr lang="ko-KR" altLang="en-US" sz="1600" i="1" dirty="0">
                  <a:solidFill>
                    <a:srgbClr val="000000"/>
                  </a:solidFill>
                  <a:latin typeface="Cambria Math" panose="02040503050406030204" pitchFamily="18" charset="0"/>
                </a:endParaRPr>
              </a:p>
            </p:txBody>
          </p:sp>
          <p:cxnSp>
            <p:nvCxnSpPr>
              <p:cNvPr id="39" name="직선 화살표 연결선 38">
                <a:extLst>
                  <a:ext uri="{FF2B5EF4-FFF2-40B4-BE49-F238E27FC236}">
                    <a16:creationId xmlns:a16="http://schemas.microsoft.com/office/drawing/2014/main" xmlns="" id="{1E70FDD2-C42A-472F-820E-D4582626B543}"/>
                  </a:ext>
                </a:extLst>
              </p:cNvPr>
              <p:cNvCxnSpPr/>
              <p:nvPr/>
            </p:nvCxnSpPr>
            <p:spPr>
              <a:xfrm>
                <a:off x="2592231" y="4049252"/>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xmlns="" id="{D5240956-3F50-4055-9014-5095F5E2B891}"/>
                  </a:ext>
                </a:extLst>
              </p:cNvPr>
              <p:cNvCxnSpPr/>
              <p:nvPr/>
            </p:nvCxnSpPr>
            <p:spPr>
              <a:xfrm flipV="1">
                <a:off x="3600343" y="2643996"/>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xmlns="" id="{5F9E3DF1-E2A1-462A-B35E-9A0F3A0565DD}"/>
                      </a:ext>
                    </a:extLst>
                  </p:cNvPr>
                  <p:cNvSpPr txBox="1"/>
                  <p:nvPr/>
                </p:nvSpPr>
                <p:spPr>
                  <a:xfrm>
                    <a:off x="3589863" y="2716664"/>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5F9E3DF1-E2A1-462A-B35E-9A0F3A0565DD}"/>
                      </a:ext>
                    </a:extLst>
                  </p:cNvPr>
                  <p:cNvSpPr txBox="1">
                    <a:spLocks noRot="1" noChangeAspect="1" noMove="1" noResize="1" noEditPoints="1" noAdjustHandles="1" noChangeArrowheads="1" noChangeShapeType="1" noTextEdit="1"/>
                  </p:cNvSpPr>
                  <p:nvPr/>
                </p:nvSpPr>
                <p:spPr>
                  <a:xfrm>
                    <a:off x="3589863" y="2716664"/>
                    <a:ext cx="370516" cy="338554"/>
                  </a:xfrm>
                  <a:prstGeom prst="rect">
                    <a:avLst/>
                  </a:prstGeom>
                  <a:blipFill>
                    <a:blip r:embed="rId4"/>
                    <a:stretch>
                      <a:fillRect b="-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xmlns="" id="{BCFFE4B6-620C-47CA-A752-0052A90D6575}"/>
                      </a:ext>
                    </a:extLst>
                  </p:cNvPr>
                  <p:cNvSpPr txBox="1"/>
                  <p:nvPr/>
                </p:nvSpPr>
                <p:spPr>
                  <a:xfrm>
                    <a:off x="2804951" y="2595209"/>
                    <a:ext cx="76587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&gt;0</m:t>
                          </m:r>
                        </m:oMath>
                      </m:oMathPara>
                    </a14:m>
                    <a:endParaRPr lang="ko-KR" altLang="en-US" sz="1600" i="1" dirty="0">
                      <a:solidFill>
                        <a:srgbClr val="000000"/>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BCFFE4B6-620C-47CA-A752-0052A90D6575}"/>
                      </a:ext>
                    </a:extLst>
                  </p:cNvPr>
                  <p:cNvSpPr txBox="1">
                    <a:spLocks noRot="1" noChangeAspect="1" noMove="1" noResize="1" noEditPoints="1" noAdjustHandles="1" noChangeArrowheads="1" noChangeShapeType="1" noTextEdit="1"/>
                  </p:cNvSpPr>
                  <p:nvPr/>
                </p:nvSpPr>
                <p:spPr>
                  <a:xfrm>
                    <a:off x="2804951" y="2595209"/>
                    <a:ext cx="765874" cy="338554"/>
                  </a:xfrm>
                  <a:prstGeom prst="rect">
                    <a:avLst/>
                  </a:prstGeom>
                  <a:blipFill>
                    <a:blip r:embed="rId5"/>
                    <a:stretch>
                      <a:fillRect/>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xmlns="" id="{9A06AA72-9245-4DD8-9B87-BD93F2CD5686}"/>
                  </a:ext>
                </a:extLst>
              </p:cNvPr>
              <p:cNvSpPr txBox="1"/>
              <p:nvPr/>
            </p:nvSpPr>
            <p:spPr>
              <a:xfrm>
                <a:off x="3332600" y="4322766"/>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xmlns="" id="{1CC45287-498B-46CF-9A4B-3BB8E80A2AD5}"/>
                      </a:ext>
                    </a:extLst>
                  </p:cNvPr>
                  <p:cNvSpPr txBox="1"/>
                  <p:nvPr/>
                </p:nvSpPr>
                <p:spPr>
                  <a:xfrm>
                    <a:off x="4280839" y="3710543"/>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1CC45287-498B-46CF-9A4B-3BB8E80A2AD5}"/>
                      </a:ext>
                    </a:extLst>
                  </p:cNvPr>
                  <p:cNvSpPr txBox="1">
                    <a:spLocks noRot="1" noChangeAspect="1" noMove="1" noResize="1" noEditPoints="1" noAdjustHandles="1" noChangeArrowheads="1" noChangeShapeType="1" noTextEdit="1"/>
                  </p:cNvSpPr>
                  <p:nvPr/>
                </p:nvSpPr>
                <p:spPr>
                  <a:xfrm>
                    <a:off x="4280839" y="3710543"/>
                    <a:ext cx="370516" cy="338554"/>
                  </a:xfrm>
                  <a:prstGeom prst="rect">
                    <a:avLst/>
                  </a:prstGeom>
                  <a:blipFill>
                    <a:blip r:embed="rId6"/>
                    <a:stretch>
                      <a:fillRect/>
                    </a:stretch>
                  </a:blipFill>
                </p:spPr>
                <p:txBody>
                  <a:bodyPr/>
                  <a:lstStyle/>
                  <a:p>
                    <a:r>
                      <a:rPr lang="ko-KR" altLang="en-US">
                        <a:noFill/>
                      </a:rPr>
                      <a:t> </a:t>
                    </a:r>
                  </a:p>
                </p:txBody>
              </p:sp>
            </mc:Fallback>
          </mc:AlternateContent>
          <p:sp>
            <p:nvSpPr>
              <p:cNvPr id="20" name="자유형: 도형 19">
                <a:extLst>
                  <a:ext uri="{FF2B5EF4-FFF2-40B4-BE49-F238E27FC236}">
                    <a16:creationId xmlns:a16="http://schemas.microsoft.com/office/drawing/2014/main" xmlns="" id="{5A02D426-FCD4-4906-8C82-11DC4F0B5421}"/>
                  </a:ext>
                </a:extLst>
              </p:cNvPr>
              <p:cNvSpPr/>
              <p:nvPr/>
            </p:nvSpPr>
            <p:spPr>
              <a:xfrm>
                <a:off x="3009900" y="3193981"/>
                <a:ext cx="1190625" cy="1536008"/>
              </a:xfrm>
              <a:custGeom>
                <a:avLst/>
                <a:gdLst>
                  <a:gd name="connsiteX0" fmla="*/ 0 w 1190625"/>
                  <a:gd name="connsiteY0" fmla="*/ 28575 h 1536008"/>
                  <a:gd name="connsiteX1" fmla="*/ 381000 w 1190625"/>
                  <a:gd name="connsiteY1" fmla="*/ 1362075 h 1536008"/>
                  <a:gd name="connsiteX2" fmla="*/ 762000 w 1190625"/>
                  <a:gd name="connsiteY2" fmla="*/ 1371600 h 1536008"/>
                  <a:gd name="connsiteX3" fmla="*/ 1190625 w 1190625"/>
                  <a:gd name="connsiteY3" fmla="*/ 0 h 1536008"/>
                </a:gdLst>
                <a:ahLst/>
                <a:cxnLst>
                  <a:cxn ang="0">
                    <a:pos x="connsiteX0" y="connsiteY0"/>
                  </a:cxn>
                  <a:cxn ang="0">
                    <a:pos x="connsiteX1" y="connsiteY1"/>
                  </a:cxn>
                  <a:cxn ang="0">
                    <a:pos x="connsiteX2" y="connsiteY2"/>
                  </a:cxn>
                  <a:cxn ang="0">
                    <a:pos x="connsiteX3" y="connsiteY3"/>
                  </a:cxn>
                </a:cxnLst>
                <a:rect l="l" t="t" r="r" b="b"/>
                <a:pathLst>
                  <a:path w="1190625" h="1536008">
                    <a:moveTo>
                      <a:pt x="0" y="28575"/>
                    </a:moveTo>
                    <a:cubicBezTo>
                      <a:pt x="127000" y="583406"/>
                      <a:pt x="254000" y="1138238"/>
                      <a:pt x="381000" y="1362075"/>
                    </a:cubicBezTo>
                    <a:cubicBezTo>
                      <a:pt x="508000" y="1585913"/>
                      <a:pt x="627063" y="1598612"/>
                      <a:pt x="762000" y="1371600"/>
                    </a:cubicBezTo>
                    <a:cubicBezTo>
                      <a:pt x="896937" y="1144588"/>
                      <a:pt x="1043781" y="572294"/>
                      <a:pt x="1190625" y="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6" name="그룹 5">
              <a:extLst>
                <a:ext uri="{FF2B5EF4-FFF2-40B4-BE49-F238E27FC236}">
                  <a16:creationId xmlns:a16="http://schemas.microsoft.com/office/drawing/2014/main" xmlns="" id="{7C3284AE-DBCA-4EF1-9974-9ED549165F77}"/>
                </a:ext>
              </a:extLst>
            </p:cNvPr>
            <p:cNvGrpSpPr/>
            <p:nvPr/>
          </p:nvGrpSpPr>
          <p:grpSpPr>
            <a:xfrm>
              <a:off x="5860404" y="2688529"/>
              <a:ext cx="2059124" cy="2295109"/>
              <a:chOff x="6264090" y="2547387"/>
              <a:chExt cx="2059124" cy="2295109"/>
            </a:xfrm>
          </p:grpSpPr>
          <p:cxnSp>
            <p:nvCxnSpPr>
              <p:cNvPr id="31" name="직선 화살표 연결선 30">
                <a:extLst>
                  <a:ext uri="{FF2B5EF4-FFF2-40B4-BE49-F238E27FC236}">
                    <a16:creationId xmlns:a16="http://schemas.microsoft.com/office/drawing/2014/main" xmlns="" id="{62FB7EF5-DD9B-48A2-B19F-0F716A5F5ED3}"/>
                  </a:ext>
                </a:extLst>
              </p:cNvPr>
              <p:cNvCxnSpPr/>
              <p:nvPr/>
            </p:nvCxnSpPr>
            <p:spPr>
              <a:xfrm>
                <a:off x="6264090" y="4067991"/>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xmlns="" id="{6D661036-4A0E-4B3D-B19E-9816FAB22E66}"/>
                  </a:ext>
                </a:extLst>
              </p:cNvPr>
              <p:cNvCxnSpPr/>
              <p:nvPr/>
            </p:nvCxnSpPr>
            <p:spPr>
              <a:xfrm flipV="1">
                <a:off x="7272202" y="2643996"/>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A86F0D09-B938-4027-BDD2-50B47197EE2A}"/>
                      </a:ext>
                    </a:extLst>
                  </p:cNvPr>
                  <p:cNvSpPr txBox="1"/>
                  <p:nvPr/>
                </p:nvSpPr>
                <p:spPr>
                  <a:xfrm>
                    <a:off x="7261722" y="2716664"/>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A86F0D09-B938-4027-BDD2-50B47197EE2A}"/>
                      </a:ext>
                    </a:extLst>
                  </p:cNvPr>
                  <p:cNvSpPr txBox="1">
                    <a:spLocks noRot="1" noChangeAspect="1" noMove="1" noResize="1" noEditPoints="1" noAdjustHandles="1" noChangeArrowheads="1" noChangeShapeType="1" noTextEdit="1"/>
                  </p:cNvSpPr>
                  <p:nvPr/>
                </p:nvSpPr>
                <p:spPr>
                  <a:xfrm>
                    <a:off x="7261722" y="2716664"/>
                    <a:ext cx="370516" cy="338554"/>
                  </a:xfrm>
                  <a:prstGeom prst="rect">
                    <a:avLst/>
                  </a:prstGeom>
                  <a:blipFill>
                    <a:blip r:embed="rId7"/>
                    <a:stretch>
                      <a:fillRect b="-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8CF21FC2-51AC-4340-876A-131F8DC8D773}"/>
                      </a:ext>
                    </a:extLst>
                  </p:cNvPr>
                  <p:cNvSpPr txBox="1"/>
                  <p:nvPr/>
                </p:nvSpPr>
                <p:spPr>
                  <a:xfrm>
                    <a:off x="6599786" y="2547387"/>
                    <a:ext cx="68861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&lt;0</m:t>
                          </m:r>
                        </m:oMath>
                      </m:oMathPara>
                    </a14:m>
                    <a:endParaRPr lang="ko-KR" altLang="en-US" sz="1600" i="1" dirty="0">
                      <a:solidFill>
                        <a:srgbClr val="000000"/>
                      </a:solidFill>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8CF21FC2-51AC-4340-876A-131F8DC8D773}"/>
                      </a:ext>
                    </a:extLst>
                  </p:cNvPr>
                  <p:cNvSpPr txBox="1">
                    <a:spLocks noRot="1" noChangeAspect="1" noMove="1" noResize="1" noEditPoints="1" noAdjustHandles="1" noChangeArrowheads="1" noChangeShapeType="1" noTextEdit="1"/>
                  </p:cNvSpPr>
                  <p:nvPr/>
                </p:nvSpPr>
                <p:spPr>
                  <a:xfrm>
                    <a:off x="6599786" y="2547387"/>
                    <a:ext cx="688610" cy="338554"/>
                  </a:xfrm>
                  <a:prstGeom prst="rect">
                    <a:avLst/>
                  </a:prstGeom>
                  <a:blipFill>
                    <a:blip r:embed="rId8"/>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xmlns="" id="{DE7AB2CF-AD20-4F29-AC7D-5D7954C058F9}"/>
                  </a:ext>
                </a:extLst>
              </p:cNvPr>
              <p:cNvSpPr txBox="1"/>
              <p:nvPr/>
            </p:nvSpPr>
            <p:spPr>
              <a:xfrm>
                <a:off x="7004459" y="4322766"/>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E0DB906E-9D62-42C9-A01F-C7867C01A2AA}"/>
                      </a:ext>
                    </a:extLst>
                  </p:cNvPr>
                  <p:cNvSpPr txBox="1"/>
                  <p:nvPr/>
                </p:nvSpPr>
                <p:spPr>
                  <a:xfrm>
                    <a:off x="7952698" y="3717235"/>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E0DB906E-9D62-42C9-A01F-C7867C01A2AA}"/>
                      </a:ext>
                    </a:extLst>
                  </p:cNvPr>
                  <p:cNvSpPr txBox="1">
                    <a:spLocks noRot="1" noChangeAspect="1" noMove="1" noResize="1" noEditPoints="1" noAdjustHandles="1" noChangeArrowheads="1" noChangeShapeType="1" noTextEdit="1"/>
                  </p:cNvSpPr>
                  <p:nvPr/>
                </p:nvSpPr>
                <p:spPr>
                  <a:xfrm>
                    <a:off x="7952698" y="3717235"/>
                    <a:ext cx="370516" cy="338554"/>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C6CCED6D-1FF1-4C0E-A6A9-853997C40951}"/>
                      </a:ext>
                    </a:extLst>
                  </p:cNvPr>
                  <p:cNvSpPr txBox="1"/>
                  <p:nvPr/>
                </p:nvSpPr>
                <p:spPr>
                  <a:xfrm>
                    <a:off x="7279681" y="3066358"/>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𝑐</m:t>
                          </m:r>
                        </m:oMath>
                      </m:oMathPara>
                    </a14:m>
                    <a:endParaRPr lang="ko-KR" altLang="en-US" sz="1600" i="1" dirty="0">
                      <a:solidFill>
                        <a:srgbClr val="000000"/>
                      </a:solidFill>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C6CCED6D-1FF1-4C0E-A6A9-853997C40951}"/>
                      </a:ext>
                    </a:extLst>
                  </p:cNvPr>
                  <p:cNvSpPr txBox="1">
                    <a:spLocks noRot="1" noChangeAspect="1" noMove="1" noResize="1" noEditPoints="1" noAdjustHandles="1" noChangeArrowheads="1" noChangeShapeType="1" noTextEdit="1"/>
                  </p:cNvSpPr>
                  <p:nvPr/>
                </p:nvSpPr>
                <p:spPr>
                  <a:xfrm>
                    <a:off x="7279681" y="3066358"/>
                    <a:ext cx="370516" cy="338554"/>
                  </a:xfrm>
                  <a:prstGeom prst="rect">
                    <a:avLst/>
                  </a:prstGeom>
                  <a:blipFill>
                    <a:blip r:embed="rId10"/>
                    <a:stretch>
                      <a:fillRect/>
                    </a:stretch>
                  </a:blipFill>
                </p:spPr>
                <p:txBody>
                  <a:bodyPr/>
                  <a:lstStyle/>
                  <a:p>
                    <a:r>
                      <a:rPr lang="ko-KR" altLang="en-US">
                        <a:noFill/>
                      </a:rPr>
                      <a:t> </a:t>
                    </a:r>
                  </a:p>
                </p:txBody>
              </p:sp>
            </mc:Fallback>
          </mc:AlternateContent>
          <p:sp>
            <p:nvSpPr>
              <p:cNvPr id="21" name="자유형: 도형 20">
                <a:extLst>
                  <a:ext uri="{FF2B5EF4-FFF2-40B4-BE49-F238E27FC236}">
                    <a16:creationId xmlns:a16="http://schemas.microsoft.com/office/drawing/2014/main" xmlns="" id="{79F25099-789A-48DD-8CFC-C51FF14CAAD3}"/>
                  </a:ext>
                </a:extLst>
              </p:cNvPr>
              <p:cNvSpPr/>
              <p:nvPr/>
            </p:nvSpPr>
            <p:spPr>
              <a:xfrm flipV="1">
                <a:off x="6701619" y="3306488"/>
                <a:ext cx="1190625" cy="1536008"/>
              </a:xfrm>
              <a:custGeom>
                <a:avLst/>
                <a:gdLst>
                  <a:gd name="connsiteX0" fmla="*/ 0 w 1190625"/>
                  <a:gd name="connsiteY0" fmla="*/ 28575 h 1536008"/>
                  <a:gd name="connsiteX1" fmla="*/ 381000 w 1190625"/>
                  <a:gd name="connsiteY1" fmla="*/ 1362075 h 1536008"/>
                  <a:gd name="connsiteX2" fmla="*/ 762000 w 1190625"/>
                  <a:gd name="connsiteY2" fmla="*/ 1371600 h 1536008"/>
                  <a:gd name="connsiteX3" fmla="*/ 1190625 w 1190625"/>
                  <a:gd name="connsiteY3" fmla="*/ 0 h 1536008"/>
                </a:gdLst>
                <a:ahLst/>
                <a:cxnLst>
                  <a:cxn ang="0">
                    <a:pos x="connsiteX0" y="connsiteY0"/>
                  </a:cxn>
                  <a:cxn ang="0">
                    <a:pos x="connsiteX1" y="connsiteY1"/>
                  </a:cxn>
                  <a:cxn ang="0">
                    <a:pos x="connsiteX2" y="connsiteY2"/>
                  </a:cxn>
                  <a:cxn ang="0">
                    <a:pos x="connsiteX3" y="connsiteY3"/>
                  </a:cxn>
                </a:cxnLst>
                <a:rect l="l" t="t" r="r" b="b"/>
                <a:pathLst>
                  <a:path w="1190625" h="1536008">
                    <a:moveTo>
                      <a:pt x="0" y="28575"/>
                    </a:moveTo>
                    <a:cubicBezTo>
                      <a:pt x="127000" y="583406"/>
                      <a:pt x="254000" y="1138238"/>
                      <a:pt x="381000" y="1362075"/>
                    </a:cubicBezTo>
                    <a:cubicBezTo>
                      <a:pt x="508000" y="1585913"/>
                      <a:pt x="627063" y="1598612"/>
                      <a:pt x="762000" y="1371600"/>
                    </a:cubicBezTo>
                    <a:cubicBezTo>
                      <a:pt x="896937" y="1144588"/>
                      <a:pt x="1043781" y="572294"/>
                      <a:pt x="1190625" y="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sp>
        <p:nvSpPr>
          <p:cNvPr id="69" name="TextBox 68">
            <a:extLst>
              <a:ext uri="{FF2B5EF4-FFF2-40B4-BE49-F238E27FC236}">
                <a16:creationId xmlns:a16="http://schemas.microsoft.com/office/drawing/2014/main" xmlns="" id="{812A7BF0-8832-4052-8532-3A066527FC29}"/>
              </a:ext>
            </a:extLst>
          </p:cNvPr>
          <p:cNvSpPr txBox="1"/>
          <p:nvPr/>
        </p:nvSpPr>
        <p:spPr>
          <a:xfrm>
            <a:off x="609600" y="5392992"/>
            <a:ext cx="8726163" cy="492443"/>
          </a:xfrm>
          <a:prstGeom prst="rect">
            <a:avLst/>
          </a:prstGeom>
          <a:noFill/>
        </p:spPr>
        <p:txBody>
          <a:bodyPr wrap="square">
            <a:spAutoFit/>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and b are treated as constants. The degree of ax is 2, the degree of b is 1, and the degree of c is 0 because there is no letter x. Thus, this equation is a second-degree equation.</a:t>
            </a:r>
          </a:p>
        </p:txBody>
      </p:sp>
    </p:spTree>
    <p:extLst>
      <p:ext uri="{BB962C8B-B14F-4D97-AF65-F5344CB8AC3E}">
        <p14:creationId xmlns:p14="http://schemas.microsoft.com/office/powerpoint/2010/main" val="1429737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a16="http://schemas.microsoft.com/office/drawing/2014/main" xmlns="" id="{797B289B-44DF-4DB9-937B-8FB3C63A7EA1}"/>
              </a:ext>
            </a:extLst>
          </p:cNvPr>
          <p:cNvGrpSpPr/>
          <p:nvPr/>
        </p:nvGrpSpPr>
        <p:grpSpPr>
          <a:xfrm>
            <a:off x="1054112" y="3870028"/>
            <a:ext cx="7817305" cy="2174185"/>
            <a:chOff x="1054112" y="3870028"/>
            <a:chExt cx="7817305" cy="2174185"/>
          </a:xfrm>
        </p:grpSpPr>
        <p:sp>
          <p:nvSpPr>
            <p:cNvPr id="38" name="직사각형 37">
              <a:extLst>
                <a:ext uri="{FF2B5EF4-FFF2-40B4-BE49-F238E27FC236}">
                  <a16:creationId xmlns:a16="http://schemas.microsoft.com/office/drawing/2014/main" xmlns="" id="{ACEC5475-5F34-4335-8B9D-B2218CD485CE}"/>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40" name="직사각형 39">
              <a:extLst>
                <a:ext uri="{FF2B5EF4-FFF2-40B4-BE49-F238E27FC236}">
                  <a16:creationId xmlns:a16="http://schemas.microsoft.com/office/drawing/2014/main" xmlns="" id="{B7B72ABD-9BE5-458A-B3AD-5E7F39DEE7F5}"/>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1058171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Sequence	</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Sequence?</a:t>
              </a:r>
              <a:endParaRPr lang="ko-KR" altLang="en-US" sz="1400" dirty="0">
                <a:solidFill>
                  <a:prstClr val="black">
                    <a:lumMod val="85000"/>
                    <a:lumOff val="15000"/>
                  </a:prstClr>
                </a:solidFill>
                <a:latin typeface="SamsungOne 400" panose="020B0503030303020204" pitchFamily="34" charset="0"/>
              </a:endParaRPr>
            </a:p>
          </p:txBody>
        </p:sp>
      </p:grpSp>
      <p:sp>
        <p:nvSpPr>
          <p:cNvPr id="10" name="직사각형 9">
            <a:extLst>
              <a:ext uri="{FF2B5EF4-FFF2-40B4-BE49-F238E27FC236}">
                <a16:creationId xmlns:a16="http://schemas.microsoft.com/office/drawing/2014/main" xmlns="" id="{D8BF98C4-B566-4812-B5F0-560CFBA969E7}"/>
              </a:ext>
            </a:extLst>
          </p:cNvPr>
          <p:cNvSpPr/>
          <p:nvPr/>
        </p:nvSpPr>
        <p:spPr>
          <a:xfrm>
            <a:off x="702940" y="2204864"/>
            <a:ext cx="8632825" cy="899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 list of real numbers according to a rule in the order of natural numbers.</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Each number listed is referred to as the “term” of the sequence. Each term is distinguished by a comma.</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sequence is usually placed in parentheses {} to represent the </a:t>
            </a:r>
            <a:r>
              <a:rPr lang="en-US" altLang="ko-KR" sz="1300" i="1" dirty="0" smtClean="0">
                <a:solidFill>
                  <a:prstClr val="black">
                    <a:lumMod val="85000"/>
                    <a:lumOff val="15000"/>
                  </a:prstClr>
                </a:solidFill>
                <a:latin typeface="SamsungOne 400" panose="020B0503030303020204" pitchFamily="34" charset="0"/>
                <a:ea typeface="SamsungOne 400" panose="020B0503030303020204" pitchFamily="34" charset="0"/>
              </a:rPr>
              <a:t>n </a:t>
            </a:r>
            <a:r>
              <a:rPr lang="en-US" altLang="ko-KR" sz="1300" dirty="0" err="1" smtClean="0">
                <a:solidFill>
                  <a:prstClr val="black">
                    <a:lumMod val="85000"/>
                    <a:lumOff val="15000"/>
                  </a:prstClr>
                </a:solidFill>
                <a:latin typeface="SamsungOne 400" panose="020B0503030303020204" pitchFamily="34" charset="0"/>
                <a:ea typeface="SamsungOne 400" panose="020B0503030303020204" pitchFamily="34" charset="0"/>
              </a:rPr>
              <a:t>th</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term.</a:t>
            </a:r>
            <a:endParaRPr lang="en-US" altLang="ko-KR" sz="1400" dirty="0">
              <a:solidFill>
                <a:prstClr val="black"/>
              </a:solidFill>
              <a:latin typeface="Cambria Math" panose="02040503050406030204" pitchFamily="18" charset="0"/>
              <a:ea typeface="Cambria Math" panose="02040503050406030204" pitchFamily="18" charset="0"/>
            </a:endParaRPr>
          </a:p>
        </p:txBody>
      </p:sp>
      <p:grpSp>
        <p:nvGrpSpPr>
          <p:cNvPr id="11" name="그룹 10">
            <a:extLst>
              <a:ext uri="{FF2B5EF4-FFF2-40B4-BE49-F238E27FC236}">
                <a16:creationId xmlns:a16="http://schemas.microsoft.com/office/drawing/2014/main" xmlns="" id="{C43E9D44-C07E-467D-89BE-99C22439742C}"/>
              </a:ext>
            </a:extLst>
          </p:cNvPr>
          <p:cNvGrpSpPr/>
          <p:nvPr/>
        </p:nvGrpSpPr>
        <p:grpSpPr>
          <a:xfrm>
            <a:off x="887149" y="3140968"/>
            <a:ext cx="6076887" cy="292388"/>
            <a:chOff x="714658" y="2312349"/>
            <a:chExt cx="6076887" cy="292388"/>
          </a:xfrm>
        </p:grpSpPr>
        <p:sp>
          <p:nvSpPr>
            <p:cNvPr id="12" name="TextBox 11">
              <a:extLst>
                <a:ext uri="{FF2B5EF4-FFF2-40B4-BE49-F238E27FC236}">
                  <a16:creationId xmlns:a16="http://schemas.microsoft.com/office/drawing/2014/main" xmlns="" id="{772876DF-AFF6-4F46-A0D4-982D9FDA607E}"/>
                </a:ext>
              </a:extLst>
            </p:cNvPr>
            <p:cNvSpPr txBox="1"/>
            <p:nvPr/>
          </p:nvSpPr>
          <p:spPr>
            <a:xfrm>
              <a:off x="1047548" y="2312349"/>
              <a:ext cx="5743997"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Example of a Sequence</a:t>
              </a:r>
            </a:p>
          </p:txBody>
        </p:sp>
        <p:sp>
          <p:nvSpPr>
            <p:cNvPr id="13" name="사각형: 둥근 모서리 12">
              <a:extLst>
                <a:ext uri="{FF2B5EF4-FFF2-40B4-BE49-F238E27FC236}">
                  <a16:creationId xmlns:a16="http://schemas.microsoft.com/office/drawing/2014/main" xmlns="" id="{22654D75-8CCA-4AD2-8CA3-2028051ED69C}"/>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D4B705C1-D940-456C-84B6-42C39E374D3F}"/>
                  </a:ext>
                </a:extLst>
              </p:cNvPr>
              <p:cNvSpPr txBox="1"/>
              <p:nvPr/>
            </p:nvSpPr>
            <p:spPr>
              <a:xfrm>
                <a:off x="1317505" y="3499962"/>
                <a:ext cx="1429044" cy="830997"/>
              </a:xfrm>
              <a:prstGeom prst="rect">
                <a:avLst/>
              </a:prstGeom>
              <a:solidFill>
                <a:schemeClr val="bg1">
                  <a:lumMod val="95000"/>
                </a:schemeClr>
              </a:solidFill>
            </p:spPr>
            <p:txBody>
              <a:bodyPr wrap="square">
                <a:spAutoFit/>
              </a:bodyPr>
              <a:lstStyle/>
              <a:p>
                <a:pPr lvl="0" algn="ctr" defTabSz="914400" latinLnBrk="1"/>
                <a:r>
                  <a:rPr lang="en-US" altLang="ko-KR" sz="1600" dirty="0">
                    <a:solidFill>
                      <a:prstClr val="black"/>
                    </a:solidFill>
                    <a:latin typeface="Cambria Math" panose="02040503050406030204" pitchFamily="18" charset="0"/>
                    <a:ea typeface="Cambria Math" panose="02040503050406030204" pitchFamily="18" charset="0"/>
                  </a:rPr>
                  <a:t>1,2,3,4</a:t>
                </a:r>
              </a:p>
              <a:p>
                <a:pPr lvl="0" algn="ctr" defTabSz="914400" latinLnBrk="1"/>
                <a14:m>
                  <m:oMathPara xmlns:m="http://schemas.openxmlformats.org/officeDocument/2006/math">
                    <m:oMathParaPr>
                      <m:jc m:val="center"/>
                    </m:oMathParaPr>
                    <m:oMath xmlns:m="http://schemas.openxmlformats.org/officeDocument/2006/math">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1</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2</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3</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4</m:t>
                          </m:r>
                        </m:sub>
                      </m:sSub>
                    </m:oMath>
                  </m:oMathPara>
                </a14:m>
                <a:endParaRPr lang="en-US" altLang="ko-KR" sz="1600" dirty="0">
                  <a:solidFill>
                    <a:prstClr val="black"/>
                  </a:solidFill>
                  <a:latin typeface="Cambria Math" panose="02040503050406030204" pitchFamily="18" charset="0"/>
                  <a:ea typeface="Cambria Math" panose="02040503050406030204" pitchFamily="18" charset="0"/>
                </a:endParaRPr>
              </a:p>
              <a:p>
                <a:pPr lvl="0" algn="ctr" defTabSz="914400" latinLnBrk="1"/>
                <a14:m>
                  <m:oMathPara xmlns:m="http://schemas.openxmlformats.org/officeDocument/2006/math">
                    <m:oMathParaPr>
                      <m:jc m:val="center"/>
                    </m:oMathParaPr>
                    <m:oMath xmlns:m="http://schemas.openxmlformats.org/officeDocument/2006/math">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1</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2</m:t>
                          </m:r>
                        </m:sub>
                      </m:sSub>
                      <m:r>
                        <a:rPr lang="en-US" altLang="ko-KR" sz="1600" i="1">
                          <a:solidFill>
                            <a:prstClr val="black"/>
                          </a:solidFill>
                          <a:latin typeface="Cambria Math" panose="02040503050406030204" pitchFamily="18" charset="0"/>
                          <a:ea typeface="Cambria Math" panose="02040503050406030204" pitchFamily="18" charset="0"/>
                        </a:rPr>
                        <m:t>, ⋯ </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𝑛</m:t>
                          </m:r>
                        </m:sub>
                      </m:sSub>
                    </m:oMath>
                  </m:oMathPara>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D4B705C1-D940-456C-84B6-42C39E374D3F}"/>
                  </a:ext>
                </a:extLst>
              </p:cNvPr>
              <p:cNvSpPr txBox="1">
                <a:spLocks noRot="1" noChangeAspect="1" noMove="1" noResize="1" noEditPoints="1" noAdjustHandles="1" noChangeArrowheads="1" noChangeShapeType="1" noTextEdit="1"/>
              </p:cNvSpPr>
              <p:nvPr/>
            </p:nvSpPr>
            <p:spPr>
              <a:xfrm>
                <a:off x="1317505" y="3499962"/>
                <a:ext cx="1429044" cy="830997"/>
              </a:xfrm>
              <a:prstGeom prst="rect">
                <a:avLst/>
              </a:prstGeom>
              <a:blipFill>
                <a:blip r:embed="rId3"/>
                <a:stretch>
                  <a:fillRect t="-294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32475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B860188D-865A-4971-BA70-27DF3437C984}"/>
              </a:ext>
            </a:extLst>
          </p:cNvPr>
          <p:cNvSpPr/>
          <p:nvPr/>
        </p:nvSpPr>
        <p:spPr>
          <a:xfrm>
            <a:off x="3513752" y="4344945"/>
            <a:ext cx="2875320" cy="8842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xmlns="" id="{1E001802-D00F-4392-A7ED-E0B4556174E5}"/>
              </a:ext>
            </a:extLst>
          </p:cNvPr>
          <p:cNvSpPr/>
          <p:nvPr/>
        </p:nvSpPr>
        <p:spPr>
          <a:xfrm>
            <a:off x="3513752" y="3264825"/>
            <a:ext cx="2875320" cy="8842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Sum and Product of Sequences</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592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Σ (sigma): It is a symbol that briefly represents the sum of sequences and is read as a sum.</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l-GR" altLang="ko-KR" sz="1300" dirty="0">
                    <a:solidFill>
                      <a:prstClr val="black">
                        <a:lumMod val="85000"/>
                        <a:lumOff val="15000"/>
                      </a:prstClr>
                    </a:solidFill>
                    <a:latin typeface="SamsungOne 400" panose="020B0503030303020204" pitchFamily="34" charset="0"/>
                    <a:ea typeface="SamsungOne 400" panose="020B0503030303020204" pitchFamily="34" charset="0"/>
                  </a:rPr>
                  <a:t>Π</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symbol is an uppercase letter of the Greek letter pi. However, it is read as a product rather than pi.</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starting index value is displayed below with the sum and multiplication symbols, and the final index value is displayed above. </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Multiplication sign can be confused with the letter x, so it is marked as a dot (ex.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a∙b</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not a x b.</a:t>
                </a:r>
              </a:p>
              <a:p>
                <a:pPr marL="182563" indent="-182563">
                  <a:spcAft>
                    <a:spcPts val="6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600"/>
                  </a:spcAft>
                  <a:buClr>
                    <a:srgbClr val="193EB0"/>
                  </a:buClr>
                </a:pPr>
                <a14:m>
                  <m:oMathPara xmlns:m="http://schemas.openxmlformats.org/officeDocument/2006/math">
                    <m:oMathParaPr>
                      <m:jc m:val="centerGroup"/>
                    </m:oMathParaPr>
                    <m:oMath xmlns:m="http://schemas.openxmlformats.org/officeDocument/2006/math">
                      <m:nary>
                        <m:naryPr>
                          <m:chr m:val="∑"/>
                          <m:ctrlPr>
                            <a:rPr lang="ko-KR" altLang="en-US" sz="1600" i="1">
                              <a:solidFill>
                                <a:prstClr val="black"/>
                              </a:solidFill>
                              <a:latin typeface="Cambria Math" panose="02040503050406030204" pitchFamily="18" charset="0"/>
                            </a:rPr>
                          </m:ctrlPr>
                        </m:naryPr>
                        <m:sub>
                          <m:r>
                            <m:rPr>
                              <m:brk m:alnAt="23"/>
                            </m:rPr>
                            <a:rPr lang="en-US" altLang="ko-KR" sz="1600" i="1">
                              <a:solidFill>
                                <a:prstClr val="black"/>
                              </a:solidFill>
                              <a:latin typeface="Cambria Math" panose="02040503050406030204" pitchFamily="18" charset="0"/>
                            </a:rPr>
                            <m:t>𝑖</m:t>
                          </m:r>
                          <m:r>
                            <a:rPr lang="en-US" altLang="ko-KR" sz="1600" i="1">
                              <a:solidFill>
                                <a:prstClr val="black"/>
                              </a:solidFill>
                              <a:latin typeface="Cambria Math" panose="02040503050406030204" pitchFamily="18" charset="0"/>
                            </a:rPr>
                            <m:t>=1</m:t>
                          </m:r>
                        </m:sub>
                        <m:sup>
                          <m:r>
                            <a:rPr lang="en-US" altLang="ko-KR" sz="1600" i="1">
                              <a:solidFill>
                                <a:prstClr val="black"/>
                              </a:solidFill>
                              <a:latin typeface="Cambria Math" panose="02040503050406030204" pitchFamily="18" charset="0"/>
                            </a:rPr>
                            <m:t>𝑁</m:t>
                          </m:r>
                        </m:sup>
                        <m:e>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𝑖</m:t>
                              </m:r>
                            </m:sub>
                          </m:sSub>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1</m:t>
                              </m:r>
                            </m:sub>
                          </m:sSub>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2</m:t>
                              </m:r>
                            </m:sub>
                          </m:sSub>
                          <m:r>
                            <a:rPr lang="en-US" altLang="ko-KR" sz="1600" i="1">
                              <a:solidFill>
                                <a:prstClr val="black"/>
                              </a:solidFill>
                              <a:latin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 </m:t>
                          </m:r>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𝑁</m:t>
                              </m:r>
                            </m:sub>
                          </m:sSub>
                        </m:e>
                      </m:nary>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600"/>
                  </a:spcAft>
                  <a:buClr>
                    <a:srgbClr val="193EB0"/>
                  </a:buClr>
                </a:pPr>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600"/>
                  </a:spcAft>
                  <a:buClr>
                    <a:srgbClr val="193EB0"/>
                  </a:buClr>
                </a:pPr>
                <a14:m>
                  <m:oMathPara xmlns:m="http://schemas.openxmlformats.org/officeDocument/2006/math">
                    <m:oMathParaPr>
                      <m:jc m:val="centerGroup"/>
                    </m:oMathParaPr>
                    <m:oMath xmlns:m="http://schemas.openxmlformats.org/officeDocument/2006/math">
                      <m:nary>
                        <m:naryPr>
                          <m:chr m:val="∏"/>
                          <m:ctrlPr>
                            <a:rPr lang="en-US" altLang="ko-KR" sz="1600" i="1">
                              <a:solidFill>
                                <a:prstClr val="black"/>
                              </a:solidFill>
                              <a:latin typeface="Cambria Math" panose="02040503050406030204" pitchFamily="18" charset="0"/>
                            </a:rPr>
                          </m:ctrlPr>
                        </m:naryPr>
                        <m:sub>
                          <m:r>
                            <m:rPr>
                              <m:brk m:alnAt="23"/>
                            </m:rPr>
                            <a:rPr lang="en-US" altLang="ko-KR" sz="1600" i="1">
                              <a:solidFill>
                                <a:prstClr val="black"/>
                              </a:solidFill>
                              <a:latin typeface="Cambria Math" panose="02040503050406030204" pitchFamily="18" charset="0"/>
                            </a:rPr>
                            <m:t>𝑖</m:t>
                          </m:r>
                          <m:r>
                            <a:rPr lang="en-US" altLang="ko-KR" sz="1600" i="1">
                              <a:solidFill>
                                <a:prstClr val="black"/>
                              </a:solidFill>
                              <a:latin typeface="Cambria Math" panose="02040503050406030204" pitchFamily="18" charset="0"/>
                            </a:rPr>
                            <m:t>=1</m:t>
                          </m:r>
                        </m:sub>
                        <m:sup>
                          <m:r>
                            <a:rPr lang="en-US" altLang="ko-KR" sz="1600" i="1">
                              <a:solidFill>
                                <a:prstClr val="black"/>
                              </a:solidFill>
                              <a:latin typeface="Cambria Math" panose="02040503050406030204" pitchFamily="18" charset="0"/>
                            </a:rPr>
                            <m:t>𝑁</m:t>
                          </m:r>
                        </m:sup>
                        <m:e>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𝑖</m:t>
                              </m:r>
                            </m:sub>
                          </m:sSub>
                          <m:r>
                            <a:rPr lang="en-US" altLang="ko-KR" sz="1600" i="1">
                              <a:solidFill>
                                <a:prstClr val="black"/>
                              </a:solidFill>
                              <a:latin typeface="Cambria Math" panose="02040503050406030204" pitchFamily="18" charset="0"/>
                            </a:rPr>
                            <m:t>= </m:t>
                          </m:r>
                        </m:e>
                      </m:nary>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1</m:t>
                          </m:r>
                        </m:sub>
                      </m:sSub>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2</m:t>
                          </m:r>
                        </m:sub>
                      </m:sSub>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𝑁</m:t>
                          </m:r>
                        </m:sub>
                      </m:sSub>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9" name="직사각형 8">
                <a:extLst>
                  <a:ext uri="{FF2B5EF4-FFF2-40B4-BE49-F238E27FC236}">
                    <a16:creationId xmlns:a16="http://schemas.microsoft.com/office/drawing/2014/main" xmlns=""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3592119"/>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611570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xmlns="" id="{ED5DEFE4-C404-4433-B213-6E7F7E1F6AD0}"/>
              </a:ext>
            </a:extLst>
          </p:cNvPr>
          <p:cNvSpPr/>
          <p:nvPr/>
        </p:nvSpPr>
        <p:spPr>
          <a:xfrm>
            <a:off x="3528607" y="2420888"/>
            <a:ext cx="2811233" cy="504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Arithmetic Sequence</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xmlns="" id="{D8BF98C4-B566-4812-B5F0-560CFBA969E7}"/>
                  </a:ext>
                </a:extLst>
              </p:cNvPr>
              <p:cNvSpPr/>
              <p:nvPr/>
            </p:nvSpPr>
            <p:spPr>
              <a:xfrm>
                <a:off x="710184" y="1713506"/>
                <a:ext cx="8632825" cy="1792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 arithmetic sequence is created by adding a certain number d to the first term a. The arithmetic sequence </a:t>
                </a:r>
                <a:r>
                  <a:rPr lang="en-US" altLang="ko-KR" sz="1300" dirty="0">
                    <a:solidFill>
                      <a:srgbClr val="FF0000"/>
                    </a:solidFill>
                    <a:latin typeface="SamsungOne 400" panose="020B0503030303020204" pitchFamily="34" charset="0"/>
                    <a:ea typeface="SamsungOne 400" panose="020B0503030303020204" pitchFamily="34" charset="0"/>
                  </a:rPr>
                  <a:t>{</a:t>
                </a:r>
                <a:r>
                  <a:rPr lang="ko-KR" altLang="en-US" sz="1300" dirty="0">
                    <a:solidFill>
                      <a:srgbClr val="FF0000"/>
                    </a:solidFill>
                    <a:latin typeface="SamsungOne 400" panose="020B0503030303020204" pitchFamily="34" charset="0"/>
                    <a:ea typeface="SamsungOne 400" panose="020B0503030303020204" pitchFamily="34" charset="0"/>
                  </a:rPr>
                  <a:t>𝑎</a:t>
                </a:r>
                <a:r>
                  <a:rPr lang="ko-KR" altLang="en-US" sz="1300" baseline="-25000" dirty="0">
                    <a:solidFill>
                      <a:srgbClr val="FF0000"/>
                    </a:solidFill>
                    <a:latin typeface="SamsungOne 400" panose="020B0503030303020204" pitchFamily="34" charset="0"/>
                    <a:ea typeface="SamsungOne 400" panose="020B0503030303020204" pitchFamily="34" charset="0"/>
                  </a:rPr>
                  <a:t>𝑛</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satisfies the following for the natural number n.</a:t>
                </a:r>
              </a:p>
              <a:p>
                <a:pPr>
                  <a:spcBef>
                    <a:spcPts val="600"/>
                  </a:spcBef>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spcBef>
                    <a:spcPts val="600"/>
                  </a:spcBef>
                </a:pPr>
                <a14:m>
                  <m:oMathPara xmlns:m="http://schemas.openxmlformats.org/officeDocument/2006/math">
                    <m:oMathParaPr>
                      <m:jc m:val="centerGroup"/>
                    </m:oMathParaPr>
                    <m:oMath xmlns:m="http://schemas.openxmlformats.org/officeDocument/2006/math">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𝑎</m:t>
                          </m:r>
                        </m:e>
                        <m:sub>
                          <m:r>
                            <a:rPr lang="en-US" altLang="ko-KR" sz="1600" i="1">
                              <a:solidFill>
                                <a:schemeClr val="tx1">
                                  <a:lumMod val="85000"/>
                                  <a:lumOff val="15000"/>
                                </a:schemeClr>
                              </a:solidFill>
                              <a:latin typeface="Cambria Math" panose="02040503050406030204" pitchFamily="18" charset="0"/>
                            </a:rPr>
                            <m:t>𝑛</m:t>
                          </m:r>
                          <m:r>
                            <a:rPr lang="en-US" altLang="ko-KR" sz="1600" i="1">
                              <a:solidFill>
                                <a:schemeClr val="tx1">
                                  <a:lumMod val="85000"/>
                                  <a:lumOff val="15000"/>
                                </a:schemeClr>
                              </a:solidFill>
                              <a:latin typeface="Cambria Math" panose="02040503050406030204" pitchFamily="18" charset="0"/>
                            </a:rPr>
                            <m:t>+1</m:t>
                          </m:r>
                        </m:sub>
                      </m:sSub>
                      <m:r>
                        <a:rPr lang="en-US" altLang="ko-KR" sz="1600" i="1">
                          <a:solidFill>
                            <a:schemeClr val="tx1">
                              <a:lumMod val="85000"/>
                              <a:lumOff val="15000"/>
                            </a:schemeClr>
                          </a:solidFill>
                          <a:latin typeface="Cambria Math" panose="02040503050406030204" pitchFamily="18" charset="0"/>
                        </a:rPr>
                        <m:t>=</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𝑎</m:t>
                          </m:r>
                        </m:e>
                        <m:sub>
                          <m:r>
                            <a:rPr lang="en-US" altLang="ko-KR" sz="1600" i="1">
                              <a:solidFill>
                                <a:schemeClr val="tx1">
                                  <a:lumMod val="85000"/>
                                  <a:lumOff val="15000"/>
                                </a:schemeClr>
                              </a:solidFill>
                              <a:latin typeface="Cambria Math" panose="02040503050406030204" pitchFamily="18" charset="0"/>
                            </a:rPr>
                            <m:t>𝑛</m:t>
                          </m:r>
                        </m:sub>
                      </m:sSub>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𝑑</m:t>
                      </m:r>
                      <m:r>
                        <a:rPr lang="en-US" altLang="ko-KR" sz="1600" b="0" i="1" smtClean="0">
                          <a:solidFill>
                            <a:schemeClr val="tx1">
                              <a:lumMod val="85000"/>
                              <a:lumOff val="15000"/>
                            </a:schemeClr>
                          </a:solidFill>
                          <a:latin typeface="Cambria Math" panose="02040503050406030204" pitchFamily="18" charset="0"/>
                        </a:rPr>
                        <m:t>    </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𝑛</m:t>
                      </m:r>
                      <m:r>
                        <a:rPr lang="en-US" altLang="ko-KR" sz="1600" i="1">
                          <a:solidFill>
                            <a:schemeClr val="tx1">
                              <a:lumMod val="85000"/>
                              <a:lumOff val="15000"/>
                            </a:schemeClr>
                          </a:solidFill>
                          <a:latin typeface="Cambria Math" panose="02040503050406030204" pitchFamily="18" charset="0"/>
                        </a:rPr>
                        <m:t>=1,2,3, ⋯)</m:t>
                      </m:r>
                    </m:oMath>
                  </m:oMathPara>
                </a14:m>
                <a:endParaRPr lang="en-US" altLang="ko-KR" sz="1600" dirty="0">
                  <a:solidFill>
                    <a:schemeClr val="tx1">
                      <a:lumMod val="85000"/>
                      <a:lumOff val="15000"/>
                    </a:schemeClr>
                  </a:solidFill>
                </a:endParaRPr>
              </a:p>
              <a:p>
                <a:pPr>
                  <a:spcBef>
                    <a:spcPts val="600"/>
                  </a:spcBef>
                  <a:spcAft>
                    <a:spcPts val="400"/>
                  </a:spcAft>
                  <a:buClr>
                    <a:srgbClr val="193EB0"/>
                  </a:buClr>
                </a:pP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definition of an arithmetic sequence, a constant number d is called a common difference of the sequence. </a:t>
                </a:r>
              </a:p>
            </p:txBody>
          </p:sp>
        </mc:Choice>
        <mc:Fallback xmlns="">
          <p:sp>
            <p:nvSpPr>
              <p:cNvPr id="9" name="직사각형 8">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10184" y="1713506"/>
                <a:ext cx="8632825" cy="1792011"/>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481516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xmlns="" id="{3078C4E1-633F-4B6A-91AF-73907C46D4D5}"/>
              </a:ext>
            </a:extLst>
          </p:cNvPr>
          <p:cNvSpPr/>
          <p:nvPr/>
        </p:nvSpPr>
        <p:spPr>
          <a:xfrm>
            <a:off x="710975" y="1619179"/>
            <a:ext cx="8630058" cy="1598770"/>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install Anaconda to learn data science.</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know the types of numbers and math symbols that are required for data science. </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define and know various equations in basic mathematics and algebra required for data science.</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Learn about sequences, absolute values, functions, graphs, linear algebra (vector and matrix), and derivatives and prepare for mathematical concepts and practices needed for AI.</a:t>
            </a:r>
          </a:p>
        </p:txBody>
      </p:sp>
      <p:grpSp>
        <p:nvGrpSpPr>
          <p:cNvPr id="4" name="그룹 3">
            <a:extLst>
              <a:ext uri="{FF2B5EF4-FFF2-40B4-BE49-F238E27FC236}">
                <a16:creationId xmlns:a16="http://schemas.microsoft.com/office/drawing/2014/main" xmlns=""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a16="http://schemas.microsoft.com/office/drawing/2014/main" xmlns=""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objectives</a:t>
              </a:r>
            </a:p>
          </p:txBody>
        </p:sp>
        <p:sp>
          <p:nvSpPr>
            <p:cNvPr id="27" name="AutoShape 2">
              <a:extLst>
                <a:ext uri="{FF2B5EF4-FFF2-40B4-BE49-F238E27FC236}">
                  <a16:creationId xmlns:a16="http://schemas.microsoft.com/office/drawing/2014/main" xmlns=""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grpSp>
        <p:nvGrpSpPr>
          <p:cNvPr id="2" name="그룹 1">
            <a:extLst>
              <a:ext uri="{FF2B5EF4-FFF2-40B4-BE49-F238E27FC236}">
                <a16:creationId xmlns:a16="http://schemas.microsoft.com/office/drawing/2014/main" xmlns="" id="{53D28B93-1937-473B-84A9-0FA934785BCD}"/>
              </a:ext>
            </a:extLst>
          </p:cNvPr>
          <p:cNvGrpSpPr/>
          <p:nvPr/>
        </p:nvGrpSpPr>
        <p:grpSpPr>
          <a:xfrm>
            <a:off x="449856" y="3439077"/>
            <a:ext cx="8899428" cy="2006147"/>
            <a:chOff x="449856" y="3389180"/>
            <a:chExt cx="8899428" cy="2006147"/>
          </a:xfrm>
        </p:grpSpPr>
        <p:grpSp>
          <p:nvGrpSpPr>
            <p:cNvPr id="29" name="그룹 28">
              <a:extLst>
                <a:ext uri="{FF2B5EF4-FFF2-40B4-BE49-F238E27FC236}">
                  <a16:creationId xmlns:a16="http://schemas.microsoft.com/office/drawing/2014/main" xmlns="" id="{5546DDD7-0649-48D2-9E99-1C9EA17BFAF3}"/>
                </a:ext>
              </a:extLst>
            </p:cNvPr>
            <p:cNvGrpSpPr/>
            <p:nvPr/>
          </p:nvGrpSpPr>
          <p:grpSpPr>
            <a:xfrm>
              <a:off x="449856" y="3389180"/>
              <a:ext cx="8899428" cy="233692"/>
              <a:chOff x="441747" y="1714333"/>
              <a:chExt cx="8902281" cy="233767"/>
            </a:xfrm>
          </p:grpSpPr>
          <p:sp>
            <p:nvSpPr>
              <p:cNvPr id="30" name="직사각형 29">
                <a:extLst>
                  <a:ext uri="{FF2B5EF4-FFF2-40B4-BE49-F238E27FC236}">
                    <a16:creationId xmlns:a16="http://schemas.microsoft.com/office/drawing/2014/main" xmlns=""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contents</a:t>
                </a:r>
              </a:p>
            </p:txBody>
          </p:sp>
          <p:sp>
            <p:nvSpPr>
              <p:cNvPr id="31" name="AutoShape 2">
                <a:extLst>
                  <a:ext uri="{FF2B5EF4-FFF2-40B4-BE49-F238E27FC236}">
                    <a16:creationId xmlns:a16="http://schemas.microsoft.com/office/drawing/2014/main" xmlns=""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sp>
          <p:nvSpPr>
            <p:cNvPr id="36" name="직사각형 35">
              <a:extLst>
                <a:ext uri="{FF2B5EF4-FFF2-40B4-BE49-F238E27FC236}">
                  <a16:creationId xmlns:a16="http://schemas.microsoft.com/office/drawing/2014/main" xmlns="" id="{244D4D2B-5542-4F46-90E9-10F108566ADA}"/>
                </a:ext>
              </a:extLst>
            </p:cNvPr>
            <p:cNvSpPr/>
            <p:nvPr/>
          </p:nvSpPr>
          <p:spPr>
            <a:xfrm>
              <a:off x="710974" y="3693965"/>
              <a:ext cx="8630058" cy="170136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1. Introduction</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2. Basic Math for Data Science</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3. Understanding Data Science: Vector</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4. Understanding Data Science: Matrix</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5. Understanding Deep Learning: Derivatives</a:t>
              </a:r>
            </a:p>
          </p:txBody>
        </p:sp>
      </p:grpSp>
      <p:grpSp>
        <p:nvGrpSpPr>
          <p:cNvPr id="13" name="그룹 12">
            <a:extLst>
              <a:ext uri="{FF2B5EF4-FFF2-40B4-BE49-F238E27FC236}">
                <a16:creationId xmlns:a16="http://schemas.microsoft.com/office/drawing/2014/main" xmlns="" id="{F2C3C996-990D-46F7-8F6B-2959CDFD75A8}"/>
              </a:ext>
            </a:extLst>
          </p:cNvPr>
          <p:cNvGrpSpPr/>
          <p:nvPr/>
        </p:nvGrpSpPr>
        <p:grpSpPr>
          <a:xfrm>
            <a:off x="449856" y="450955"/>
            <a:ext cx="8999458" cy="369214"/>
            <a:chOff x="450000" y="450000"/>
            <a:chExt cx="9002343" cy="369332"/>
          </a:xfrm>
        </p:grpSpPr>
        <p:sp>
          <p:nvSpPr>
            <p:cNvPr id="14" name="직사각형 13">
              <a:extLst>
                <a:ext uri="{FF2B5EF4-FFF2-40B4-BE49-F238E27FC236}">
                  <a16:creationId xmlns:a16="http://schemas.microsoft.com/office/drawing/2014/main" xmlns="" id="{C5130492-D07E-450B-9AF0-4256A1B5D83F}"/>
                </a:ext>
              </a:extLst>
            </p:cNvPr>
            <p:cNvSpPr/>
            <p:nvPr/>
          </p:nvSpPr>
          <p:spPr>
            <a:xfrm>
              <a:off x="450000" y="450000"/>
              <a:ext cx="8785226" cy="369332"/>
            </a:xfrm>
            <a:prstGeom prst="rect">
              <a:avLst/>
            </a:prstGeom>
          </p:spPr>
          <p:txBody>
            <a:bodyPr wrap="square" lIns="0" tIns="0" rIns="0" bIns="0">
              <a:spAutoFit/>
            </a:bodyPr>
            <a:lstStyle/>
            <a:p>
              <a:pPr defTabSz="457063">
                <a:defRPr/>
              </a:pPr>
              <a:r>
                <a:rPr lang="en-US" altLang="ko-KR" sz="2399" dirty="0">
                  <a:solidFill>
                    <a:srgbClr val="002F8E"/>
                  </a:solidFill>
                  <a:latin typeface="Samsung Sharp Sans" pitchFamily="2" charset="0"/>
                  <a:ea typeface="Samsung Sharp Sans" pitchFamily="2" charset="0"/>
                  <a:cs typeface="Samsung Sharp Sans" pitchFamily="2" charset="0"/>
                </a:rPr>
                <a:t>Chapter Description</a:t>
              </a:r>
            </a:p>
          </p:txBody>
        </p:sp>
        <p:cxnSp>
          <p:nvCxnSpPr>
            <p:cNvPr id="15" name="직선 연결선 14">
              <a:extLst>
                <a:ext uri="{FF2B5EF4-FFF2-40B4-BE49-F238E27FC236}">
                  <a16:creationId xmlns:a16="http://schemas.microsoft.com/office/drawing/2014/main" xmlns="" id="{D4F9354B-F836-4327-921B-E0690AEB4C60}"/>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627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xmlns="" id="{618DB073-AC1D-46A7-8DA0-C0B8346B0750}"/>
              </a:ext>
            </a:extLst>
          </p:cNvPr>
          <p:cNvSpPr/>
          <p:nvPr/>
        </p:nvSpPr>
        <p:spPr>
          <a:xfrm>
            <a:off x="3168476" y="2319776"/>
            <a:ext cx="3608244" cy="8646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Sum of Arithmetic Sequence</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1375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Suppose the first term is a, and the common difference is d in the arithmetic sequence </a:t>
                </a:r>
                <a14:m>
                  <m:oMath xmlns:m="http://schemas.openxmlformats.org/officeDocument/2006/math">
                    <m:r>
                      <a:rPr lang="en-US" altLang="ko-KR" sz="1200">
                        <a:solidFill>
                          <a:schemeClr val="tx1">
                            <a:lumMod val="85000"/>
                            <a:lumOff val="15000"/>
                          </a:schemeClr>
                        </a:solidFill>
                        <a:latin typeface="Cambria Math" panose="02040503050406030204" pitchFamily="18" charset="0"/>
                      </a:rPr>
                      <m:t>{</m:t>
                    </m:r>
                    <m:sSub>
                      <m:sSubPr>
                        <m:ctrlPr>
                          <a:rPr lang="en-US" altLang="ko-KR" sz="1200" i="1">
                            <a:solidFill>
                              <a:schemeClr val="tx1">
                                <a:lumMod val="85000"/>
                                <a:lumOff val="15000"/>
                              </a:schemeClr>
                            </a:solidFill>
                            <a:latin typeface="Cambria Math" panose="02040503050406030204" pitchFamily="18" charset="0"/>
                          </a:rPr>
                        </m:ctrlPr>
                      </m:sSubPr>
                      <m:e>
                        <m:r>
                          <a:rPr lang="en-US" altLang="ko-KR" sz="1200" i="1">
                            <a:solidFill>
                              <a:schemeClr val="tx1">
                                <a:lumMod val="85000"/>
                                <a:lumOff val="15000"/>
                              </a:schemeClr>
                            </a:solidFill>
                            <a:latin typeface="Cambria Math" panose="02040503050406030204" pitchFamily="18" charset="0"/>
                          </a:rPr>
                          <m:t>𝑎</m:t>
                        </m:r>
                      </m:e>
                      <m:sub>
                        <m:r>
                          <a:rPr lang="en-US" altLang="ko-KR" sz="1200" i="1">
                            <a:solidFill>
                              <a:schemeClr val="tx1">
                                <a:lumMod val="85000"/>
                                <a:lumOff val="15000"/>
                              </a:schemeClr>
                            </a:solidFill>
                            <a:latin typeface="Cambria Math" panose="02040503050406030204" pitchFamily="18" charset="0"/>
                          </a:rPr>
                          <m:t>𝑛</m:t>
                        </m:r>
                      </m:sub>
                    </m:sSub>
                    <m:r>
                      <a:rPr lang="en-US" altLang="ko-KR" sz="1200" i="1">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sum, </a:t>
                </a:r>
                <a14:m>
                  <m:oMath xmlns:m="http://schemas.openxmlformats.org/officeDocument/2006/math">
                    <m:sSub>
                      <m:sSubPr>
                        <m:ctrlPr>
                          <a:rPr lang="en-US" altLang="ko-KR" sz="1200" i="1">
                            <a:solidFill>
                              <a:schemeClr val="tx1">
                                <a:lumMod val="85000"/>
                                <a:lumOff val="15000"/>
                              </a:schemeClr>
                            </a:solidFill>
                            <a:latin typeface="Cambria Math" panose="02040503050406030204" pitchFamily="18" charset="0"/>
                          </a:rPr>
                        </m:ctrlPr>
                      </m:sSubPr>
                      <m:e>
                        <m:r>
                          <a:rPr lang="en-US" altLang="ko-KR" sz="1200" i="1">
                            <a:solidFill>
                              <a:schemeClr val="tx1">
                                <a:lumMod val="85000"/>
                                <a:lumOff val="15000"/>
                              </a:schemeClr>
                            </a:solidFill>
                            <a:latin typeface="Cambria Math" panose="02040503050406030204" pitchFamily="18" charset="0"/>
                          </a:rPr>
                          <m:t>𝑆</m:t>
                        </m:r>
                      </m:e>
                      <m:sub>
                        <m:r>
                          <a:rPr lang="en-US" altLang="ko-KR" sz="1200" i="1">
                            <a:solidFill>
                              <a:schemeClr val="tx1">
                                <a:lumMod val="85000"/>
                                <a:lumOff val="15000"/>
                              </a:schemeClr>
                            </a:solidFill>
                            <a:latin typeface="Cambria Math" panose="02040503050406030204" pitchFamily="18" charset="0"/>
                          </a:rPr>
                          <m:t>𝑛</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from its first term to the nth term is as follows. </a:t>
                </a:r>
              </a:p>
              <a:p>
                <a:pPr marL="182563" indent="-182563">
                  <a:spcAft>
                    <a:spcPts val="6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lvl="0" defTabSz="914400" latinLnBrk="1"/>
                <a14:m>
                  <m:oMathPara xmlns:m="http://schemas.openxmlformats.org/officeDocument/2006/math">
                    <m:oMathParaPr>
                      <m:jc m:val="centerGroup"/>
                    </m:oMathParaPr>
                    <m:oMath xmlns:m="http://schemas.openxmlformats.org/officeDocument/2006/math">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𝑆</m:t>
                          </m:r>
                        </m:e>
                        <m:sub>
                          <m:r>
                            <a:rPr lang="en-US" altLang="ko-KR" sz="1600" i="1">
                              <a:solidFill>
                                <a:schemeClr val="tx1">
                                  <a:lumMod val="85000"/>
                                  <a:lumOff val="15000"/>
                                </a:schemeClr>
                              </a:solidFill>
                              <a:latin typeface="Cambria Math" panose="02040503050406030204" pitchFamily="18" charset="0"/>
                            </a:rPr>
                            <m:t>𝑛</m:t>
                          </m:r>
                        </m:sub>
                      </m:sSub>
                      <m:r>
                        <a:rPr lang="en-US" altLang="ko-KR" sz="1600" i="1">
                          <a:solidFill>
                            <a:schemeClr val="tx1">
                              <a:lumMod val="85000"/>
                              <a:lumOff val="15000"/>
                            </a:schemeClr>
                          </a:solidFill>
                          <a:latin typeface="Cambria Math" panose="02040503050406030204" pitchFamily="18" charset="0"/>
                        </a:rPr>
                        <m:t>=</m:t>
                      </m:r>
                      <m:f>
                        <m:fPr>
                          <m:ctrlPr>
                            <a:rPr lang="en-US" altLang="ko-KR" sz="1600" i="1" smtClean="0">
                              <a:solidFill>
                                <a:schemeClr val="tx1">
                                  <a:lumMod val="85000"/>
                                  <a:lumOff val="15000"/>
                                </a:schemeClr>
                              </a:solidFill>
                              <a:latin typeface="Cambria Math" panose="02040503050406030204" pitchFamily="18" charset="0"/>
                            </a:rPr>
                          </m:ctrlPr>
                        </m:fPr>
                        <m:num>
                          <m:r>
                            <a:rPr lang="en-US" altLang="ko-KR" sz="1600" b="0" i="1" smtClean="0">
                              <a:solidFill>
                                <a:schemeClr val="tx1">
                                  <a:lumMod val="85000"/>
                                  <a:lumOff val="15000"/>
                                </a:schemeClr>
                              </a:solidFill>
                              <a:latin typeface="Cambria Math" panose="02040503050406030204" pitchFamily="18" charset="0"/>
                            </a:rPr>
                            <m:t>𝑛</m:t>
                          </m:r>
                          <m:r>
                            <a:rPr lang="en-US" altLang="ko-KR" sz="1600" b="0" i="1" smtClean="0">
                              <a:solidFill>
                                <a:schemeClr val="tx1">
                                  <a:lumMod val="85000"/>
                                  <a:lumOff val="15000"/>
                                </a:schemeClr>
                              </a:solidFill>
                              <a:latin typeface="Cambria Math" panose="02040503050406030204" pitchFamily="18" charset="0"/>
                            </a:rPr>
                            <m:t>(</m:t>
                          </m:r>
                          <m:sSub>
                            <m:sSubPr>
                              <m:ctrlPr>
                                <a:rPr lang="en-US" altLang="ko-KR" sz="1600" b="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𝑎</m:t>
                              </m:r>
                            </m:e>
                            <m:sub>
                              <m:r>
                                <a:rPr lang="en-US" altLang="ko-KR" sz="1600" b="0" i="1" smtClean="0">
                                  <a:solidFill>
                                    <a:schemeClr val="tx1">
                                      <a:lumMod val="85000"/>
                                      <a:lumOff val="15000"/>
                                    </a:schemeClr>
                                  </a:solidFill>
                                  <a:latin typeface="Cambria Math" panose="02040503050406030204" pitchFamily="18" charset="0"/>
                                </a:rPr>
                                <m:t>1</m:t>
                              </m:r>
                            </m:sub>
                          </m:sSub>
                          <m:r>
                            <a:rPr lang="en-US" altLang="ko-KR" sz="1600" b="0" i="1" smtClean="0">
                              <a:solidFill>
                                <a:schemeClr val="tx1">
                                  <a:lumMod val="85000"/>
                                  <a:lumOff val="15000"/>
                                </a:schemeClr>
                              </a:solidFill>
                              <a:latin typeface="Cambria Math" panose="02040503050406030204" pitchFamily="18" charset="0"/>
                            </a:rPr>
                            <m:t>+</m:t>
                          </m:r>
                          <m:sSub>
                            <m:sSubPr>
                              <m:ctrlPr>
                                <a:rPr lang="en-US" altLang="ko-KR" sz="1600" b="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𝑎</m:t>
                              </m:r>
                            </m:e>
                            <m:sub>
                              <m:r>
                                <a:rPr lang="en-US" altLang="ko-KR" sz="1600" b="0" i="1" smtClean="0">
                                  <a:solidFill>
                                    <a:schemeClr val="tx1">
                                      <a:lumMod val="85000"/>
                                      <a:lumOff val="15000"/>
                                    </a:schemeClr>
                                  </a:solidFill>
                                  <a:latin typeface="Cambria Math" panose="02040503050406030204" pitchFamily="18" charset="0"/>
                                </a:rPr>
                                <m:t>𝑛</m:t>
                              </m:r>
                            </m:sub>
                          </m:sSub>
                          <m:r>
                            <a:rPr lang="en-US" altLang="ko-KR" sz="1600" b="0" i="1" smtClean="0">
                              <a:solidFill>
                                <a:schemeClr val="tx1">
                                  <a:lumMod val="85000"/>
                                  <a:lumOff val="15000"/>
                                </a:schemeClr>
                              </a:solidFill>
                              <a:latin typeface="Cambria Math" panose="02040503050406030204" pitchFamily="18" charset="0"/>
                            </a:rPr>
                            <m:t>)</m:t>
                          </m:r>
                        </m:num>
                        <m:den>
                          <m:r>
                            <a:rPr lang="en-US" altLang="ko-KR" sz="1600" b="0" i="1" smtClean="0">
                              <a:solidFill>
                                <a:schemeClr val="tx1">
                                  <a:lumMod val="85000"/>
                                  <a:lumOff val="15000"/>
                                </a:schemeClr>
                              </a:solidFill>
                              <a:latin typeface="Cambria Math" panose="02040503050406030204" pitchFamily="18" charset="0"/>
                            </a:rPr>
                            <m:t>2</m:t>
                          </m:r>
                        </m:den>
                      </m:f>
                      <m:r>
                        <a:rPr lang="en-US" altLang="ko-KR" sz="1600" b="0" i="1" smtClean="0">
                          <a:solidFill>
                            <a:schemeClr val="tx1">
                              <a:lumMod val="85000"/>
                              <a:lumOff val="15000"/>
                            </a:schemeClr>
                          </a:solidFill>
                          <a:latin typeface="Cambria Math" panose="02040503050406030204" pitchFamily="18" charset="0"/>
                        </a:rPr>
                        <m:t>=</m:t>
                      </m:r>
                      <m:f>
                        <m:fPr>
                          <m:ctrlPr>
                            <a:rPr lang="en-US" altLang="ko-KR" sz="1600" b="0" i="1" smtClean="0">
                              <a:solidFill>
                                <a:schemeClr val="tx1">
                                  <a:lumMod val="85000"/>
                                  <a:lumOff val="15000"/>
                                </a:schemeClr>
                              </a:solidFill>
                              <a:latin typeface="Cambria Math" panose="02040503050406030204" pitchFamily="18" charset="0"/>
                            </a:rPr>
                          </m:ctrlPr>
                        </m:fPr>
                        <m:num>
                          <m:r>
                            <a:rPr lang="en-US" altLang="ko-KR" sz="1600" b="0" i="1" smtClean="0">
                              <a:solidFill>
                                <a:schemeClr val="tx1">
                                  <a:lumMod val="85000"/>
                                  <a:lumOff val="15000"/>
                                </a:schemeClr>
                              </a:solidFill>
                              <a:latin typeface="Cambria Math" panose="02040503050406030204" pitchFamily="18" charset="0"/>
                            </a:rPr>
                            <m:t>𝑛</m:t>
                          </m:r>
                          <m:r>
                            <a:rPr lang="en-US" altLang="ko-KR" sz="1600" b="0" i="1" smtClean="0">
                              <a:solidFill>
                                <a:schemeClr val="tx1">
                                  <a:lumMod val="85000"/>
                                  <a:lumOff val="15000"/>
                                </a:schemeClr>
                              </a:solidFill>
                              <a:latin typeface="Cambria Math" panose="02040503050406030204" pitchFamily="18" charset="0"/>
                            </a:rPr>
                            <m:t>(2</m:t>
                          </m:r>
                          <m:sSub>
                            <m:sSubPr>
                              <m:ctrlPr>
                                <a:rPr lang="en-US" altLang="ko-KR" sz="1600" b="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𝑎</m:t>
                              </m:r>
                            </m:e>
                            <m:sub>
                              <m:r>
                                <a:rPr lang="en-US" altLang="ko-KR" sz="1600" b="0" i="1" smtClean="0">
                                  <a:solidFill>
                                    <a:schemeClr val="tx1">
                                      <a:lumMod val="85000"/>
                                      <a:lumOff val="15000"/>
                                    </a:schemeClr>
                                  </a:solidFill>
                                  <a:latin typeface="Cambria Math" panose="02040503050406030204" pitchFamily="18" charset="0"/>
                                </a:rPr>
                                <m:t>1</m:t>
                              </m:r>
                            </m:sub>
                          </m:sSub>
                          <m:r>
                            <a:rPr lang="en-US" altLang="ko-KR" sz="1600" b="0" i="1" smtClean="0">
                              <a:solidFill>
                                <a:schemeClr val="tx1">
                                  <a:lumMod val="85000"/>
                                  <a:lumOff val="15000"/>
                                </a:schemeClr>
                              </a:solidFill>
                              <a:latin typeface="Cambria Math" panose="02040503050406030204" pitchFamily="18" charset="0"/>
                            </a:rPr>
                            <m:t>+</m:t>
                          </m:r>
                          <m:d>
                            <m:dPr>
                              <m:ctrlPr>
                                <a:rPr lang="en-US" altLang="ko-KR" sz="1600" b="0" i="1" smtClean="0">
                                  <a:solidFill>
                                    <a:schemeClr val="tx1">
                                      <a:lumMod val="85000"/>
                                      <a:lumOff val="15000"/>
                                    </a:schemeClr>
                                  </a:solidFill>
                                  <a:latin typeface="Cambria Math" panose="02040503050406030204" pitchFamily="18" charset="0"/>
                                </a:rPr>
                              </m:ctrlPr>
                            </m:dPr>
                            <m:e>
                              <m:r>
                                <a:rPr lang="en-US" altLang="ko-KR" sz="1600" b="0" i="1" smtClean="0">
                                  <a:solidFill>
                                    <a:schemeClr val="tx1">
                                      <a:lumMod val="85000"/>
                                      <a:lumOff val="15000"/>
                                    </a:schemeClr>
                                  </a:solidFill>
                                  <a:latin typeface="Cambria Math" panose="02040503050406030204" pitchFamily="18" charset="0"/>
                                </a:rPr>
                                <m:t>𝑛</m:t>
                              </m:r>
                              <m:r>
                                <a:rPr lang="en-US" altLang="ko-KR" sz="1600" b="0" i="1" smtClean="0">
                                  <a:solidFill>
                                    <a:schemeClr val="tx1">
                                      <a:lumMod val="85000"/>
                                      <a:lumOff val="15000"/>
                                    </a:schemeClr>
                                  </a:solidFill>
                                  <a:latin typeface="Cambria Math" panose="02040503050406030204" pitchFamily="18" charset="0"/>
                                </a:rPr>
                                <m:t>−1</m:t>
                              </m:r>
                            </m:e>
                          </m:d>
                          <m:r>
                            <a:rPr lang="en-US" altLang="ko-KR" sz="1600" b="0" i="1" smtClean="0">
                              <a:solidFill>
                                <a:schemeClr val="tx1">
                                  <a:lumMod val="85000"/>
                                  <a:lumOff val="15000"/>
                                </a:schemeClr>
                              </a:solidFill>
                              <a:latin typeface="Cambria Math" panose="02040503050406030204" pitchFamily="18" charset="0"/>
                            </a:rPr>
                            <m:t>𝑑</m:t>
                          </m:r>
                          <m:r>
                            <a:rPr lang="en-US" altLang="ko-KR" sz="1600" b="0" i="1" smtClean="0">
                              <a:solidFill>
                                <a:schemeClr val="tx1">
                                  <a:lumMod val="85000"/>
                                  <a:lumOff val="15000"/>
                                </a:schemeClr>
                              </a:solidFill>
                              <a:latin typeface="Cambria Math" panose="02040503050406030204" pitchFamily="18" charset="0"/>
                            </a:rPr>
                            <m:t>)</m:t>
                          </m:r>
                        </m:num>
                        <m:den>
                          <m:r>
                            <a:rPr lang="en-US" altLang="ko-KR" sz="1600" b="0" i="1" smtClean="0">
                              <a:solidFill>
                                <a:schemeClr val="tx1">
                                  <a:lumMod val="85000"/>
                                  <a:lumOff val="15000"/>
                                </a:schemeClr>
                              </a:solidFill>
                              <a:latin typeface="Cambria Math" panose="02040503050406030204" pitchFamily="18" charset="0"/>
                            </a:rPr>
                            <m:t>2</m:t>
                          </m:r>
                        </m:den>
                      </m:f>
                    </m:oMath>
                  </m:oMathPara>
                </a14:m>
                <a:endParaRPr lang="en-US" altLang="ko-KR" sz="1200" dirty="0">
                  <a:solidFill>
                    <a:schemeClr val="tx1">
                      <a:lumMod val="85000"/>
                      <a:lumOff val="15000"/>
                    </a:schemeClr>
                  </a:solidFill>
                </a:endParaRPr>
              </a:p>
            </p:txBody>
          </p:sp>
        </mc:Choice>
        <mc:Fallback xmlns="">
          <p:sp>
            <p:nvSpPr>
              <p:cNvPr id="9" name="직사각형 8">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1375743"/>
              </a:xfrm>
              <a:prstGeom prst="rect">
                <a:avLst/>
              </a:prstGeom>
              <a:blipFill rotWithShape="0">
                <a:blip r:embed="rId3"/>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629692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𝑆</m:t>
                          </m:r>
                        </m:e>
                        <m:sub>
                          <m:r>
                            <a:rPr lang="en-US" altLang="ko-KR" sz="1400" i="1">
                              <a:solidFill>
                                <a:schemeClr val="tx1"/>
                              </a:solidFill>
                              <a:latin typeface="Cambria Math" panose="02040503050406030204" pitchFamily="18" charset="0"/>
                            </a:rPr>
                            <m:t>𝑛</m:t>
                          </m:r>
                        </m:sub>
                      </m:sSub>
                    </m:oMath>
                  </a14:m>
                  <a:r>
                    <a:rPr lang="en-US" altLang="ko-KR" sz="1400" dirty="0">
                      <a:solidFill>
                        <a:prstClr val="black">
                          <a:lumMod val="85000"/>
                          <a:lumOff val="15000"/>
                        </a:prstClr>
                      </a:solidFill>
                      <a:latin typeface="SamsungOne 400" panose="020B0503030303020204" pitchFamily="34" charset="0"/>
                    </a:rPr>
                    <a:t> for the arithmetic sequence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𝑎</m:t>
                          </m:r>
                        </m:e>
                        <m:sub>
                          <m:r>
                            <a:rPr lang="en-US" altLang="ko-KR" sz="1400" i="1">
                              <a:solidFill>
                                <a:schemeClr val="tx1"/>
                              </a:solidFill>
                              <a:latin typeface="Cambria Math" panose="02040503050406030204" pitchFamily="18" charset="0"/>
                            </a:rPr>
                            <m:t>𝑛</m:t>
                          </m:r>
                        </m:sub>
                      </m:sSub>
                      <m:r>
                        <a:rPr lang="en-US" altLang="ko-KR" sz="1400" i="1">
                          <a:solidFill>
                            <a:schemeClr val="tx1"/>
                          </a:solidFill>
                          <a:latin typeface="Cambria Math" panose="02040503050406030204" pitchFamily="18" charset="0"/>
                        </a:rPr>
                        <m:t>}</m:t>
                      </m:r>
                      <m:r>
                        <a:rPr lang="en-US" altLang="ko-KR" sz="1400" b="0" i="0" smtClean="0">
                          <a:solidFill>
                            <a:schemeClr val="tx1"/>
                          </a:solidFill>
                          <a:latin typeface="Cambria Math" panose="02040503050406030204" pitchFamily="18" charset="0"/>
                        </a:rPr>
                        <m:t>, </m:t>
                      </m:r>
                      <m:r>
                        <m:rPr>
                          <m:sty m:val="p"/>
                        </m:rPr>
                        <a:rPr lang="en-US" altLang="ko-KR" sz="1400" b="0" i="0" smtClean="0">
                          <a:solidFill>
                            <a:schemeClr val="tx1"/>
                          </a:solidFill>
                          <a:latin typeface="Cambria Math" panose="02040503050406030204" pitchFamily="18" charset="0"/>
                        </a:rPr>
                        <m:t>and</m:t>
                      </m:r>
                      <m:r>
                        <a:rPr lang="en-US" altLang="ko-KR" sz="1400" b="0" i="0" smtClean="0">
                          <a:solidFill>
                            <a:schemeClr val="tx1"/>
                          </a:solidFill>
                          <a:latin typeface="Cambria Math" panose="02040503050406030204" pitchFamily="18" charset="0"/>
                        </a:rPr>
                        <m:t> </m:t>
                      </m:r>
                      <m:r>
                        <m:rPr>
                          <m:sty m:val="p"/>
                        </m:rPr>
                        <a:rPr lang="en-US" altLang="ko-KR" sz="1400" b="0" i="0" smtClean="0">
                          <a:solidFill>
                            <a:schemeClr val="tx1"/>
                          </a:solidFill>
                          <a:latin typeface="Cambria Math" panose="02040503050406030204" pitchFamily="18" charset="0"/>
                        </a:rPr>
                        <m:t>then</m:t>
                      </m:r>
                      <m:r>
                        <a:rPr lang="en-US" altLang="ko-KR" sz="1400" b="0" i="0" smtClean="0">
                          <a:solidFill>
                            <a:schemeClr val="tx1"/>
                          </a:solidFill>
                          <a:latin typeface="Cambria Math" panose="02040503050406030204" pitchFamily="18" charset="0"/>
                        </a:rPr>
                        <m:t> </m:t>
                      </m:r>
                      <m:r>
                        <m:rPr>
                          <m:sty m:val="p"/>
                        </m:rPr>
                        <a:rPr lang="en-US" altLang="ko-KR" sz="1400" b="0" i="0" smtClean="0">
                          <a:solidFill>
                            <a:schemeClr val="tx1"/>
                          </a:solidFill>
                          <a:latin typeface="Cambria Math" panose="02040503050406030204" pitchFamily="18" charset="0"/>
                        </a:rPr>
                        <m:t>solve</m:t>
                      </m:r>
                      <m:r>
                        <a:rPr lang="en-US" altLang="ko-KR" sz="1400" b="0" i="0" smtClean="0">
                          <a:solidFill>
                            <a:schemeClr val="tx1"/>
                          </a:solidFill>
                          <a:latin typeface="Cambria Math" panose="02040503050406030204" pitchFamily="18" charset="0"/>
                        </a:rPr>
                        <m:t> </m:t>
                      </m:r>
                      <m:r>
                        <m:rPr>
                          <m:sty m:val="p"/>
                        </m:rPr>
                        <a:rPr lang="en-US" altLang="ko-KR" sz="1400" b="0" i="0" smtClean="0">
                          <a:solidFill>
                            <a:schemeClr val="tx1"/>
                          </a:solidFill>
                          <a:latin typeface="Cambria Math" panose="02040503050406030204" pitchFamily="18" charset="0"/>
                        </a:rPr>
                        <m:t>for</m:t>
                      </m:r>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  </m:t>
                          </m:r>
                          <m:r>
                            <a:rPr lang="en-US" altLang="ko-KR" sz="1400" i="1">
                              <a:solidFill>
                                <a:schemeClr val="tx1"/>
                              </a:solidFill>
                              <a:latin typeface="Cambria Math" panose="02040503050406030204" pitchFamily="18" charset="0"/>
                            </a:rPr>
                            <m:t>𝑆</m:t>
                          </m:r>
                        </m:e>
                        <m:sub>
                          <m:r>
                            <a:rPr lang="en-US" altLang="ko-KR" sz="1400" i="1">
                              <a:solidFill>
                                <a:schemeClr val="tx1"/>
                              </a:solidFill>
                              <a:latin typeface="Cambria Math" panose="02040503050406030204" pitchFamily="18" charset="0"/>
                            </a:rPr>
                            <m:t>10</m:t>
                          </m:r>
                          <m:r>
                            <a:rPr lang="en-US" altLang="ko-KR" sz="1400" b="0" i="1" smtClean="0">
                              <a:solidFill>
                                <a:schemeClr val="tx1"/>
                              </a:solidFill>
                              <a:latin typeface="Cambria Math" panose="02040503050406030204" pitchFamily="18" charset="0"/>
                            </a:rPr>
                            <m:t>.</m:t>
                          </m:r>
                        </m:sub>
                      </m:sSub>
                    </m:oMath>
                  </a14:m>
                  <a:endParaRPr lang="en-US" altLang="ko-KR" sz="1400" dirty="0">
                    <a:solidFill>
                      <a:prstClr val="black">
                        <a:lumMod val="85000"/>
                        <a:lumOff val="15000"/>
                      </a:prstClr>
                    </a:solidFill>
                    <a:latin typeface="SamsungOne 400" panose="020B0503030303020204" pitchFamily="34" charset="0"/>
                  </a:endParaRPr>
                </a:p>
              </p:txBody>
            </p:sp>
          </mc:Choice>
          <mc:Fallback xmlns="">
            <p:sp>
              <p:nvSpPr>
                <p:cNvPr id="29" name="직사각형 28">
                  <a:extLst>
                    <a:ext uri="{FF2B5EF4-FFF2-40B4-BE49-F238E27FC236}">
                      <a16:creationId xmlns="" xmlns:a16="http://schemas.microsoft.com/office/drawing/2014/main" xmlns:a14="http://schemas.microsoft.com/office/drawing/2010/main" id="{97EC28A6-DD84-4FEF-84BE-A8DBE1B0A7E9}"/>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rotWithShape="0">
                  <a:blip r:embed="rId3"/>
                  <a:stretch>
                    <a:fillRect/>
                  </a:stretch>
                </a:blipFill>
                <a:ln>
                  <a:noFill/>
                </a:ln>
              </p:spPr>
              <p:txBody>
                <a:bodyPr/>
                <a:lstStyle/>
                <a:p>
                  <a:r>
                    <a:rPr lang="ko-KR" altLang="en-US">
                      <a:noFill/>
                    </a:rPr>
                    <a:t> </a:t>
                  </a:r>
                </a:p>
              </p:txBody>
            </p:sp>
          </mc:Fallback>
        </mc:AlternateContent>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first term is 5, and the common difference is 3.</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 name="그룹 1">
            <a:extLst>
              <a:ext uri="{FF2B5EF4-FFF2-40B4-BE49-F238E27FC236}">
                <a16:creationId xmlns:a16="http://schemas.microsoft.com/office/drawing/2014/main" xmlns="" id="{C27554E1-32D6-42AB-A204-2AEEC9603322}"/>
              </a:ext>
            </a:extLst>
          </p:cNvPr>
          <p:cNvGrpSpPr/>
          <p:nvPr/>
        </p:nvGrpSpPr>
        <p:grpSpPr>
          <a:xfrm>
            <a:off x="558396" y="2132856"/>
            <a:ext cx="8782050" cy="2304256"/>
            <a:chOff x="558396" y="2132856"/>
            <a:chExt cx="8782050" cy="2304256"/>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396" y="2132856"/>
              <a:ext cx="8782050" cy="23042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4"/>
            <a:srcRect l="1858" r="23661"/>
            <a:stretch/>
          </p:blipFill>
          <p:spPr>
            <a:xfrm>
              <a:off x="609599" y="2200860"/>
              <a:ext cx="8726166" cy="2112331"/>
            </a:xfrm>
            <a:prstGeom prst="rect">
              <a:avLst/>
            </a:prstGeom>
            <a:ln>
              <a:noFill/>
            </a:ln>
          </p:spPr>
        </p:pic>
      </p:grpSp>
      <p:grpSp>
        <p:nvGrpSpPr>
          <p:cNvPr id="21" name="그룹 2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3" name="직사각형 2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27448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xmlns="" id="{1F96F96C-81E5-4F54-B21D-19FD16972611}"/>
              </a:ext>
            </a:extLst>
          </p:cNvPr>
          <p:cNvSpPr/>
          <p:nvPr/>
        </p:nvSpPr>
        <p:spPr>
          <a:xfrm>
            <a:off x="3495040" y="2370318"/>
            <a:ext cx="2824524" cy="5790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Geometric Sequence</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1730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The sequence produced by multiplying the first term a by a constant number r in turn is called a geometric sequence. The sequence </a:t>
                </a:r>
                <a:r>
                  <a:rPr lang="en-US" altLang="ko-KR" sz="1300" dirty="0">
                    <a:solidFill>
                      <a:schemeClr val="tx1">
                        <a:lumMod val="85000"/>
                        <a:lumOff val="15000"/>
                      </a:schemeClr>
                    </a:solidFill>
                  </a:rPr>
                  <a:t>{</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i="1">
                            <a:solidFill>
                              <a:schemeClr val="tx1">
                                <a:lumMod val="85000"/>
                                <a:lumOff val="15000"/>
                              </a:schemeClr>
                            </a:solidFill>
                            <a:latin typeface="Cambria Math" panose="02040503050406030204" pitchFamily="18" charset="0"/>
                          </a:rPr>
                          <m:t>𝑎</m:t>
                        </m:r>
                      </m:e>
                      <m:sub>
                        <m:r>
                          <a:rPr lang="en-US" altLang="ko-KR" sz="1300" i="1">
                            <a:solidFill>
                              <a:schemeClr val="tx1">
                                <a:lumMod val="85000"/>
                                <a:lumOff val="15000"/>
                              </a:schemeClr>
                            </a:solidFill>
                            <a:latin typeface="Cambria Math" panose="02040503050406030204" pitchFamily="18" charset="0"/>
                          </a:rPr>
                          <m:t>𝑛</m:t>
                        </m:r>
                      </m:sub>
                    </m:sSub>
                    <m:r>
                      <a:rPr lang="en-US" altLang="ko-KR" sz="1300" i="1">
                        <a:solidFill>
                          <a:schemeClr val="tx1">
                            <a:lumMod val="85000"/>
                            <a:lumOff val="15000"/>
                          </a:schemeClr>
                        </a:solidFill>
                        <a:latin typeface="Cambria Math" panose="02040503050406030204" pitchFamily="18" charset="0"/>
                      </a:rPr>
                      <m:t>} </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satisfies the following for the natural number n.</a:t>
                </a:r>
              </a:p>
              <a:p>
                <a:pPr>
                  <a:spcAft>
                    <a:spcPts val="600"/>
                  </a:spcAft>
                  <a:buClr>
                    <a:srgbClr val="193EB0"/>
                  </a:buCl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lvl="0" defTabSz="914400" latinLnBrk="1">
                  <a:spcAft>
                    <a:spcPts val="600"/>
                  </a:spcAft>
                </a:pPr>
                <a14:m>
                  <m:oMathPara xmlns:m="http://schemas.openxmlformats.org/officeDocument/2006/math">
                    <m:oMathParaPr>
                      <m:jc m:val="centerGroup"/>
                    </m:oMathParaPr>
                    <m:oMath xmlns:m="http://schemas.openxmlformats.org/officeDocument/2006/math">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𝑎</m:t>
                          </m:r>
                        </m:e>
                        <m:sub>
                          <m:r>
                            <a:rPr lang="en-US" altLang="ko-KR" sz="1600" i="1">
                              <a:solidFill>
                                <a:schemeClr val="tx1">
                                  <a:lumMod val="85000"/>
                                  <a:lumOff val="15000"/>
                                </a:schemeClr>
                              </a:solidFill>
                              <a:latin typeface="Cambria Math" panose="02040503050406030204" pitchFamily="18" charset="0"/>
                            </a:rPr>
                            <m:t>𝑛</m:t>
                          </m:r>
                          <m:r>
                            <a:rPr lang="en-US" altLang="ko-KR" sz="1600" i="1">
                              <a:solidFill>
                                <a:schemeClr val="tx1">
                                  <a:lumMod val="85000"/>
                                  <a:lumOff val="15000"/>
                                </a:schemeClr>
                              </a:solidFill>
                              <a:latin typeface="Cambria Math" panose="02040503050406030204" pitchFamily="18" charset="0"/>
                            </a:rPr>
                            <m:t>+1</m:t>
                          </m:r>
                        </m:sub>
                      </m:sSub>
                      <m:r>
                        <a:rPr lang="en-US" altLang="ko-KR" sz="1600" i="1">
                          <a:solidFill>
                            <a:schemeClr val="tx1">
                              <a:lumMod val="85000"/>
                              <a:lumOff val="15000"/>
                            </a:schemeClr>
                          </a:solidFill>
                          <a:latin typeface="Cambria Math" panose="02040503050406030204" pitchFamily="18" charset="0"/>
                        </a:rPr>
                        <m:t>=</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𝑎</m:t>
                          </m:r>
                        </m:e>
                        <m:sub>
                          <m:r>
                            <a:rPr lang="en-US" altLang="ko-KR" sz="1600" i="1">
                              <a:solidFill>
                                <a:schemeClr val="tx1">
                                  <a:lumMod val="85000"/>
                                  <a:lumOff val="15000"/>
                                </a:schemeClr>
                              </a:solidFill>
                              <a:latin typeface="Cambria Math" panose="02040503050406030204" pitchFamily="18" charset="0"/>
                            </a:rPr>
                            <m:t>𝑛</m:t>
                          </m:r>
                        </m:sub>
                      </m:sSub>
                      <m:r>
                        <a:rPr lang="en-US" altLang="ko-KR" sz="1600" i="1">
                          <a:solidFill>
                            <a:schemeClr val="tx1">
                              <a:lumMod val="85000"/>
                              <a:lumOff val="15000"/>
                            </a:schemeClr>
                          </a:solidFill>
                          <a:latin typeface="Cambria Math" panose="02040503050406030204" pitchFamily="18" charset="0"/>
                        </a:rPr>
                        <m:t>𝑟</m:t>
                      </m:r>
                      <m:r>
                        <a:rPr lang="en-US" altLang="ko-KR" sz="1600" i="1">
                          <a:solidFill>
                            <a:schemeClr val="tx1">
                              <a:lumMod val="85000"/>
                              <a:lumOff val="15000"/>
                            </a:schemeClr>
                          </a:solidFill>
                          <a:latin typeface="Cambria Math" panose="02040503050406030204" pitchFamily="18" charset="0"/>
                        </a:rPr>
                        <m:t>     (</m:t>
                      </m:r>
                      <m:r>
                        <a:rPr lang="en-US" altLang="ko-KR" sz="1600" i="1">
                          <a:solidFill>
                            <a:schemeClr val="tx1">
                              <a:lumMod val="85000"/>
                              <a:lumOff val="15000"/>
                            </a:schemeClr>
                          </a:solidFill>
                          <a:latin typeface="Cambria Math" panose="02040503050406030204" pitchFamily="18" charset="0"/>
                        </a:rPr>
                        <m:t>𝑛</m:t>
                      </m:r>
                      <m:r>
                        <a:rPr lang="en-US" altLang="ko-KR" sz="1600" i="1">
                          <a:solidFill>
                            <a:schemeClr val="tx1">
                              <a:lumMod val="85000"/>
                              <a:lumOff val="15000"/>
                            </a:schemeClr>
                          </a:solidFill>
                          <a:latin typeface="Cambria Math" panose="02040503050406030204" pitchFamily="18" charset="0"/>
                        </a:rPr>
                        <m:t>=1,2,3, ⋯)</m:t>
                      </m:r>
                    </m:oMath>
                  </m:oMathPara>
                </a14:m>
                <a:endParaRPr lang="en-US" altLang="ko-KR" sz="1600" dirty="0">
                  <a:solidFill>
                    <a:schemeClr val="tx1">
                      <a:lumMod val="85000"/>
                      <a:lumOff val="15000"/>
                    </a:schemeClr>
                  </a:solidFill>
                </a:endParaRPr>
              </a:p>
              <a:p>
                <a:pPr>
                  <a:spcAft>
                    <a:spcPts val="600"/>
                  </a:spcAft>
                  <a:buClr>
                    <a:srgbClr val="193EB0"/>
                  </a:buCl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6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the definition of a geometric sequence, the constant number r is called a common ratio.</a:t>
                </a:r>
              </a:p>
            </p:txBody>
          </p:sp>
        </mc:Choice>
        <mc:Fallback xmlns="">
          <p:sp>
            <p:nvSpPr>
              <p:cNvPr id="9" name="직사각형 8">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1730456"/>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349210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xmlns="" id="{2C4C0F11-3495-4913-B039-40ABD42F2CC3}"/>
              </a:ext>
            </a:extLst>
          </p:cNvPr>
          <p:cNvSpPr/>
          <p:nvPr/>
        </p:nvSpPr>
        <p:spPr>
          <a:xfrm>
            <a:off x="3228220" y="2379360"/>
            <a:ext cx="3599300" cy="938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Sum of Geometric Sequences</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807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the first term is a, and the common ratio is r in the geometric sequence </a:t>
                </a:r>
                <a14:m>
                  <m:oMath xmlns:m="http://schemas.openxmlformats.org/officeDocument/2006/math">
                    <m:r>
                      <a:rPr lang="en-US" altLang="ko-KR" sz="1200">
                        <a:solidFill>
                          <a:prstClr val="black"/>
                        </a:solidFill>
                        <a:latin typeface="Cambria Math" panose="02040503050406030204" pitchFamily="18" charset="0"/>
                      </a:rPr>
                      <m:t>{</m:t>
                    </m:r>
                    <m:sSub>
                      <m:sSubPr>
                        <m:ctrlPr>
                          <a:rPr lang="en-US" altLang="ko-KR" sz="1200" i="1">
                            <a:solidFill>
                              <a:prstClr val="black"/>
                            </a:solidFill>
                            <a:latin typeface="Cambria Math" panose="02040503050406030204" pitchFamily="18" charset="0"/>
                          </a:rPr>
                        </m:ctrlPr>
                      </m:sSubPr>
                      <m:e>
                        <m:r>
                          <a:rPr lang="en-US" altLang="ko-KR" sz="1200" i="1">
                            <a:solidFill>
                              <a:prstClr val="black"/>
                            </a:solidFill>
                            <a:latin typeface="Cambria Math" panose="02040503050406030204" pitchFamily="18" charset="0"/>
                          </a:rPr>
                          <m:t>𝑎</m:t>
                        </m:r>
                      </m:e>
                      <m:sub>
                        <m:r>
                          <a:rPr lang="en-US" altLang="ko-KR" sz="1200" i="1">
                            <a:solidFill>
                              <a:prstClr val="black"/>
                            </a:solidFill>
                            <a:latin typeface="Cambria Math" panose="02040503050406030204" pitchFamily="18" charset="0"/>
                          </a:rPr>
                          <m:t>𝑛</m:t>
                        </m:r>
                      </m:sub>
                    </m:sSub>
                    <m:r>
                      <a:rPr lang="en-US" altLang="ko-KR" sz="1200" i="1">
                        <a:solidFill>
                          <a:prstClr val="black"/>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sum, </a:t>
                </a:r>
                <a14:m>
                  <m:oMath xmlns:m="http://schemas.openxmlformats.org/officeDocument/2006/math">
                    <m:sSub>
                      <m:sSubPr>
                        <m:ctrlPr>
                          <a:rPr lang="en-US" altLang="ko-KR" sz="1200" i="1">
                            <a:solidFill>
                              <a:prstClr val="black"/>
                            </a:solidFill>
                            <a:latin typeface="Cambria Math" panose="02040503050406030204" pitchFamily="18" charset="0"/>
                          </a:rPr>
                        </m:ctrlPr>
                      </m:sSubPr>
                      <m:e>
                        <m:r>
                          <a:rPr lang="en-US" altLang="ko-KR" sz="1200" i="1">
                            <a:solidFill>
                              <a:prstClr val="black"/>
                            </a:solidFill>
                            <a:latin typeface="Cambria Math" panose="02040503050406030204" pitchFamily="18" charset="0"/>
                          </a:rPr>
                          <m:t>𝑆</m:t>
                        </m:r>
                      </m:e>
                      <m:sub>
                        <m:r>
                          <a:rPr lang="en-US" altLang="ko-KR" sz="1200" i="1">
                            <a:solidFill>
                              <a:prstClr val="black"/>
                            </a:solidFill>
                            <a:latin typeface="Cambria Math" panose="02040503050406030204" pitchFamily="18"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from its first term to the nth term is as follows. </a:t>
                </a:r>
              </a:p>
              <a:p>
                <a:pPr lvl="0" defTabSz="914400" latinLnBrk="1">
                  <a:spcAft>
                    <a:spcPts val="600"/>
                  </a:spcAft>
                </a:pPr>
                <a:endParaRPr lang="en-US" altLang="ko-KR" sz="1200" dirty="0">
                  <a:solidFill>
                    <a:prstClr val="black"/>
                  </a:solidFill>
                </a:endParaRPr>
              </a:p>
            </p:txBody>
          </p:sp>
        </mc:Choice>
        <mc:Fallback xmlns="">
          <p:sp>
            <p:nvSpPr>
              <p:cNvPr id="9" name="직사각형 8">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807126"/>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xmlns="" id="{F5FBB7A6-A881-4257-8D24-1CE6281964B6}"/>
                  </a:ext>
                </a:extLst>
              </p:cNvPr>
              <p:cNvSpPr txBox="1"/>
              <p:nvPr/>
            </p:nvSpPr>
            <p:spPr>
              <a:xfrm>
                <a:off x="2476099" y="2386369"/>
                <a:ext cx="4952198" cy="8784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600" i="1" smtClean="0">
                              <a:solidFill>
                                <a:prstClr val="black"/>
                              </a:solidFill>
                              <a:latin typeface="Cambria Math" panose="02040503050406030204" pitchFamily="18" charset="0"/>
                            </a:rPr>
                          </m:ctrlPr>
                        </m:sSubPr>
                        <m:e>
                          <m:r>
                            <a:rPr lang="en-US" altLang="ko-KR" sz="1600" b="0" i="1" smtClean="0">
                              <a:solidFill>
                                <a:prstClr val="black"/>
                              </a:solidFill>
                              <a:latin typeface="Cambria Math" panose="02040503050406030204" pitchFamily="18" charset="0"/>
                            </a:rPr>
                            <m:t>𝑆</m:t>
                          </m:r>
                        </m:e>
                        <m:sub>
                          <m:r>
                            <a:rPr lang="en-US" altLang="ko-KR" sz="1600" i="1">
                              <a:solidFill>
                                <a:prstClr val="black"/>
                              </a:solidFill>
                              <a:latin typeface="Cambria Math" panose="02040503050406030204" pitchFamily="18" charset="0"/>
                            </a:rPr>
                            <m:t>𝑛</m:t>
                          </m:r>
                        </m:sub>
                      </m:sSub>
                      <m:r>
                        <a:rPr lang="en-US" altLang="ko-KR" sz="1600" i="1">
                          <a:solidFill>
                            <a:prstClr val="black"/>
                          </a:solidFill>
                          <a:latin typeface="Cambria Math" panose="02040503050406030204" pitchFamily="18" charset="0"/>
                        </a:rPr>
                        <m:t>=</m:t>
                      </m:r>
                      <m:d>
                        <m:dPr>
                          <m:begChr m:val="{"/>
                          <m:endChr m:val=""/>
                          <m:ctrlPr>
                            <a:rPr lang="en-US" altLang="ko-KR" sz="1600" i="1" smtClean="0">
                              <a:solidFill>
                                <a:prstClr val="black"/>
                              </a:solidFill>
                              <a:latin typeface="Cambria Math" panose="02040503050406030204" pitchFamily="18" charset="0"/>
                            </a:rPr>
                          </m:ctrlPr>
                        </m:dPr>
                        <m:e>
                          <m:eqArr>
                            <m:eqArrPr>
                              <m:ctrlPr>
                                <a:rPr lang="en-US" altLang="ko-KR" sz="1600" i="1" smtClean="0">
                                  <a:solidFill>
                                    <a:prstClr val="black"/>
                                  </a:solidFill>
                                  <a:latin typeface="Cambria Math" panose="02040503050406030204" pitchFamily="18" charset="0"/>
                                </a:rPr>
                              </m:ctrlPr>
                            </m:eqArrPr>
                            <m:e>
                              <m:r>
                                <a:rPr lang="en-US" altLang="ko-KR" sz="1600" b="0" i="1" smtClean="0">
                                  <a:solidFill>
                                    <a:prstClr val="black"/>
                                  </a:solidFill>
                                  <a:latin typeface="Cambria Math" panose="02040503050406030204" pitchFamily="18" charset="0"/>
                                </a:rPr>
                                <m:t>𝑛𝑎</m:t>
                              </m:r>
                              <m:r>
                                <a:rPr lang="en-US" altLang="ko-KR" sz="1600" b="0" i="1" smtClean="0">
                                  <a:solidFill>
                                    <a:prstClr val="black"/>
                                  </a:solidFill>
                                  <a:latin typeface="Cambria Math" panose="02040503050406030204" pitchFamily="18" charset="0"/>
                                </a:rPr>
                                <m:t>                                       , </m:t>
                              </m:r>
                              <m:r>
                                <a:rPr lang="en-US" altLang="ko-KR" sz="1600" b="0" i="1" smtClean="0">
                                  <a:solidFill>
                                    <a:prstClr val="black"/>
                                  </a:solidFill>
                                  <a:latin typeface="Cambria Math" panose="02040503050406030204" pitchFamily="18" charset="0"/>
                                </a:rPr>
                                <m:t>𝑟</m:t>
                              </m:r>
                              <m:r>
                                <a:rPr lang="en-US" altLang="ko-KR" sz="1600" b="0" i="1" smtClean="0">
                                  <a:solidFill>
                                    <a:prstClr val="black"/>
                                  </a:solidFill>
                                  <a:latin typeface="Cambria Math" panose="02040503050406030204" pitchFamily="18" charset="0"/>
                                </a:rPr>
                                <m:t>=1</m:t>
                              </m:r>
                            </m:e>
                            <m:e>
                              <m:f>
                                <m:fPr>
                                  <m:ctrlPr>
                                    <a:rPr lang="en-US" altLang="ko-KR" sz="1600" i="1" smtClean="0">
                                      <a:solidFill>
                                        <a:prstClr val="black"/>
                                      </a:solidFill>
                                      <a:latin typeface="Cambria Math" panose="02040503050406030204" pitchFamily="18" charset="0"/>
                                    </a:rPr>
                                  </m:ctrlPr>
                                </m:fPr>
                                <m:num>
                                  <m:r>
                                    <a:rPr lang="en-US" altLang="ko-KR" sz="1600" b="0" i="1" smtClean="0">
                                      <a:solidFill>
                                        <a:prstClr val="black"/>
                                      </a:solidFill>
                                      <a:latin typeface="Cambria Math" panose="02040503050406030204" pitchFamily="18" charset="0"/>
                                    </a:rPr>
                                    <m:t>𝑎</m:t>
                                  </m:r>
                                  <m:r>
                                    <a:rPr lang="en-US" altLang="ko-KR" sz="1600" b="0" i="1" smtClean="0">
                                      <a:solidFill>
                                        <a:prstClr val="black"/>
                                      </a:solidFill>
                                      <a:latin typeface="Cambria Math" panose="02040503050406030204" pitchFamily="18" charset="0"/>
                                    </a:rPr>
                                    <m:t>(1−</m:t>
                                  </m:r>
                                  <m:sSup>
                                    <m:sSupPr>
                                      <m:ctrlPr>
                                        <a:rPr lang="en-US" altLang="ko-KR" sz="1600" b="0" i="1" smtClean="0">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𝑟</m:t>
                                      </m:r>
                                    </m:e>
                                    <m:sup>
                                      <m:r>
                                        <a:rPr lang="en-US" altLang="ko-KR" sz="1600" b="0" i="1" smtClean="0">
                                          <a:solidFill>
                                            <a:prstClr val="black"/>
                                          </a:solidFill>
                                          <a:latin typeface="Cambria Math" panose="02040503050406030204" pitchFamily="18" charset="0"/>
                                        </a:rPr>
                                        <m:t>𝑛</m:t>
                                      </m:r>
                                    </m:sup>
                                  </m:sSup>
                                  <m:r>
                                    <a:rPr lang="en-US" altLang="ko-KR" sz="1600" b="0" i="1" smtClean="0">
                                      <a:solidFill>
                                        <a:prstClr val="black"/>
                                      </a:solidFill>
                                      <a:latin typeface="Cambria Math" panose="02040503050406030204" pitchFamily="18" charset="0"/>
                                    </a:rPr>
                                    <m:t>)</m:t>
                                  </m:r>
                                </m:num>
                                <m:den>
                                  <m:r>
                                    <a:rPr lang="en-US" altLang="ko-KR" sz="1600" b="0" i="1" smtClean="0">
                                      <a:solidFill>
                                        <a:prstClr val="black"/>
                                      </a:solidFill>
                                      <a:latin typeface="Cambria Math" panose="02040503050406030204" pitchFamily="18" charset="0"/>
                                    </a:rPr>
                                    <m:t>1−</m:t>
                                  </m:r>
                                  <m:r>
                                    <a:rPr lang="en-US" altLang="ko-KR" sz="1600" b="0" i="1" smtClean="0">
                                      <a:solidFill>
                                        <a:prstClr val="black"/>
                                      </a:solidFill>
                                      <a:latin typeface="Cambria Math" panose="02040503050406030204" pitchFamily="18" charset="0"/>
                                    </a:rPr>
                                    <m:t>𝑟</m:t>
                                  </m:r>
                                </m:den>
                              </m:f>
                              <m:r>
                                <a:rPr lang="en-US" altLang="ko-KR" sz="1600" b="0" i="1" smtClean="0">
                                  <a:solidFill>
                                    <a:prstClr val="black"/>
                                  </a:solidFill>
                                  <a:latin typeface="Cambria Math" panose="02040503050406030204" pitchFamily="18" charset="0"/>
                                </a:rPr>
                                <m:t>=</m:t>
                              </m:r>
                              <m:f>
                                <m:fPr>
                                  <m:ctrlPr>
                                    <a:rPr lang="en-US" altLang="ko-KR" sz="1600" b="0" i="1" smtClean="0">
                                      <a:solidFill>
                                        <a:prstClr val="black"/>
                                      </a:solidFill>
                                      <a:latin typeface="Cambria Math" panose="02040503050406030204" pitchFamily="18" charset="0"/>
                                    </a:rPr>
                                  </m:ctrlPr>
                                </m:fPr>
                                <m:num>
                                  <m:r>
                                    <a:rPr lang="en-US" altLang="ko-KR" sz="1600" b="0" i="1" smtClean="0">
                                      <a:solidFill>
                                        <a:prstClr val="black"/>
                                      </a:solidFill>
                                      <a:latin typeface="Cambria Math" panose="02040503050406030204" pitchFamily="18" charset="0"/>
                                    </a:rPr>
                                    <m:t>𝑎</m:t>
                                  </m:r>
                                  <m:r>
                                    <a:rPr lang="en-US" altLang="ko-KR" sz="1600" b="0" i="1" smtClean="0">
                                      <a:solidFill>
                                        <a:prstClr val="black"/>
                                      </a:solidFill>
                                      <a:latin typeface="Cambria Math" panose="02040503050406030204" pitchFamily="18" charset="0"/>
                                    </a:rPr>
                                    <m:t>(</m:t>
                                  </m:r>
                                  <m:sSup>
                                    <m:sSupPr>
                                      <m:ctrlPr>
                                        <a:rPr lang="en-US" altLang="ko-KR" sz="1600" b="0" i="1" smtClean="0">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𝑟</m:t>
                                      </m:r>
                                    </m:e>
                                    <m:sup>
                                      <m:r>
                                        <a:rPr lang="en-US" altLang="ko-KR" sz="1600" b="0" i="1" smtClean="0">
                                          <a:solidFill>
                                            <a:prstClr val="black"/>
                                          </a:solidFill>
                                          <a:latin typeface="Cambria Math" panose="02040503050406030204" pitchFamily="18" charset="0"/>
                                        </a:rPr>
                                        <m:t>𝑛</m:t>
                                      </m:r>
                                    </m:sup>
                                  </m:sSup>
                                  <m:r>
                                    <a:rPr lang="en-US" altLang="ko-KR" sz="1600" b="0" i="1" smtClean="0">
                                      <a:solidFill>
                                        <a:prstClr val="black"/>
                                      </a:solidFill>
                                      <a:latin typeface="Cambria Math" panose="02040503050406030204" pitchFamily="18" charset="0"/>
                                    </a:rPr>
                                    <m:t>−1)</m:t>
                                  </m:r>
                                </m:num>
                                <m:den>
                                  <m:r>
                                    <a:rPr lang="en-US" altLang="ko-KR" sz="1600" b="0" i="1" smtClean="0">
                                      <a:solidFill>
                                        <a:prstClr val="black"/>
                                      </a:solidFill>
                                      <a:latin typeface="Cambria Math" panose="02040503050406030204" pitchFamily="18" charset="0"/>
                                    </a:rPr>
                                    <m:t>𝑟</m:t>
                                  </m:r>
                                  <m:r>
                                    <a:rPr lang="en-US" altLang="ko-KR" sz="1600" b="0" i="1" smtClean="0">
                                      <a:solidFill>
                                        <a:prstClr val="black"/>
                                      </a:solidFill>
                                      <a:latin typeface="Cambria Math" panose="02040503050406030204" pitchFamily="18" charset="0"/>
                                    </a:rPr>
                                    <m:t>−1</m:t>
                                  </m:r>
                                </m:den>
                              </m:f>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𝑟</m:t>
                              </m:r>
                              <m:r>
                                <a:rPr lang="en-US" altLang="ko-KR" sz="1600" b="0" i="1" smtClean="0">
                                  <a:solidFill>
                                    <a:prstClr val="black"/>
                                  </a:solidFill>
                                  <a:latin typeface="Cambria Math" panose="02040503050406030204" pitchFamily="18" charset="0"/>
                                  <a:ea typeface="Cambria Math" panose="02040503050406030204" pitchFamily="18" charset="0"/>
                                </a:rPr>
                                <m:t>≠1</m:t>
                              </m:r>
                            </m:e>
                          </m:eqArr>
                        </m:e>
                      </m:d>
                    </m:oMath>
                  </m:oMathPara>
                </a14:m>
                <a:endParaRPr lang="ko-KR" altLang="en-US" dirty="0"/>
              </a:p>
            </p:txBody>
          </p:sp>
        </mc:Choice>
        <mc:Fallback xmlns="">
          <p:sp>
            <p:nvSpPr>
              <p:cNvPr id="13" name="TextBox 12">
                <a:extLst>
                  <a:ext uri="{FF2B5EF4-FFF2-40B4-BE49-F238E27FC236}">
                    <a16:creationId xmlns:a16="http://schemas.microsoft.com/office/drawing/2014/main" id="{F5FBB7A6-A881-4257-8D24-1CE6281964B6}"/>
                  </a:ext>
                </a:extLst>
              </p:cNvPr>
              <p:cNvSpPr txBox="1">
                <a:spLocks noRot="1" noChangeAspect="1" noMove="1" noResize="1" noEditPoints="1" noAdjustHandles="1" noChangeArrowheads="1" noChangeShapeType="1" noTextEdit="1"/>
              </p:cNvSpPr>
              <p:nvPr/>
            </p:nvSpPr>
            <p:spPr>
              <a:xfrm>
                <a:off x="2476099" y="2386369"/>
                <a:ext cx="4952198" cy="878446"/>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0509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Properties of </a:t>
              </a:r>
              <a:r>
                <a:rPr lang="el-GR" altLang="ko-KR" sz="1400" dirty="0">
                  <a:solidFill>
                    <a:prstClr val="black">
                      <a:lumMod val="85000"/>
                      <a:lumOff val="15000"/>
                    </a:prstClr>
                  </a:solidFill>
                  <a:latin typeface="SamsungOne 400" panose="020B0503030303020204" pitchFamily="34" charset="0"/>
                </a:rPr>
                <a:t>Σ</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symbol for the sum of sequences, Σ, has properties as below.</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a16="http://schemas.microsoft.com/office/drawing/2014/main" xmlns="" id="{5E40006F-BB7F-4314-9DB0-CCAE3546CDF2}"/>
              </a:ext>
            </a:extLst>
          </p:cNvPr>
          <p:cNvSpPr/>
          <p:nvPr/>
        </p:nvSpPr>
        <p:spPr>
          <a:xfrm>
            <a:off x="695879" y="2119924"/>
            <a:ext cx="8539347" cy="26451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xmlns="" id="{21796F46-0867-4899-9EAE-91A308C9449B}"/>
                  </a:ext>
                </a:extLst>
              </p:cNvPr>
              <p:cNvSpPr txBox="1"/>
              <p:nvPr/>
            </p:nvSpPr>
            <p:spPr>
              <a:xfrm>
                <a:off x="1382622" y="2345481"/>
                <a:ext cx="7259360" cy="307777"/>
              </a:xfrm>
              <a:prstGeom prst="rect">
                <a:avLst/>
              </a:prstGeom>
              <a:noFill/>
            </p:spPr>
            <p:txBody>
              <a:bodyPr wrap="none" rtlCol="0">
                <a:spAutoFit/>
              </a:bodyPr>
              <a:lstStyle/>
              <a:p>
                <a:pPr marL="180975" marR="0" lvl="1" algn="ctr" defTabSz="457200" rtl="0" eaLnBrk="1" fontAlgn="auto" latinLnBrk="0" hangingPunct="1">
                  <a:lnSpc>
                    <a:spcPct val="100000"/>
                  </a:lnSpc>
                  <a:spcBef>
                    <a:spcPts val="0"/>
                  </a:spcBef>
                  <a:spcAft>
                    <a:spcPts val="800"/>
                  </a:spcAft>
                  <a:buClr>
                    <a:srgbClr val="193EB0"/>
                  </a:buClr>
                  <a:buSzTx/>
                  <a:tabLst/>
                  <a:defRPr/>
                </a:pPr>
                <a:r>
                  <a:rPr kumimoji="0" lang="en-US" altLang="ko-KR" sz="1400" b="0" i="0" u="none" strike="noStrike" kern="1200" cap="none" spc="0" normalizeH="0" baseline="0" noProof="0" dirty="0" smtClean="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For sequences</a:t>
                </a:r>
                <a:r>
                  <a:rPr kumimoji="0" lang="ko-KR" altLang="en-US" sz="1400" b="0" i="0" u="none" strike="noStrike" kern="1200" cap="none" spc="0" normalizeH="0" baseline="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 </a:t>
                </a:r>
                <a:r>
                  <a:rPr kumimoji="0" lang="en-US" altLang="ko-KR" sz="1400" b="0" i="0" u="none" strike="noStrike" kern="1200" cap="none" spc="0" normalizeH="0" baseline="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a:t>
                </a:r>
                <a14:m>
                  <m:oMath xmlns:m="http://schemas.openxmlformats.org/officeDocument/2006/math">
                    <m:r>
                      <a:rPr kumimoji="0" lang="en-US" altLang="ko-KR" sz="1400" b="0" i="1" u="none" strike="noStrike" kern="1200" cap="none" spc="0" normalizeH="0" baseline="0" noProof="0" dirty="0" smtClean="0">
                        <a:ln>
                          <a:noFill/>
                        </a:ln>
                        <a:solidFill>
                          <a:schemeClr val="tx1">
                            <a:lumMod val="85000"/>
                            <a:lumOff val="15000"/>
                          </a:schemeClr>
                        </a:solidFill>
                        <a:effectLst/>
                        <a:uLnTx/>
                        <a:uFillTx/>
                        <a:latin typeface="Cambria Math" panose="02040503050406030204" pitchFamily="18" charset="0"/>
                        <a:cs typeface="+mn-cs"/>
                      </a:rPr>
                      <m:t>𝑎</m:t>
                    </m:r>
                    <m:r>
                      <a:rPr kumimoji="0" lang="en-US" altLang="ko-KR" sz="1400" b="0" i="1" u="none" strike="noStrike" kern="1200" cap="none" spc="0" normalizeH="0" baseline="-25000" noProof="0" dirty="0" smtClean="0">
                        <a:ln>
                          <a:noFill/>
                        </a:ln>
                        <a:solidFill>
                          <a:schemeClr val="tx1">
                            <a:lumMod val="85000"/>
                            <a:lumOff val="15000"/>
                          </a:schemeClr>
                        </a:solidFill>
                        <a:effectLst/>
                        <a:uLnTx/>
                        <a:uFillTx/>
                        <a:latin typeface="Cambria Math" panose="02040503050406030204" pitchFamily="18" charset="0"/>
                        <a:cs typeface="+mn-cs"/>
                      </a:rPr>
                      <m:t>𝑛</m:t>
                    </m:r>
                  </m:oMath>
                </a14:m>
                <a:r>
                  <a:rPr kumimoji="0" lang="en-US" altLang="ko-KR" sz="1400" b="0" i="0" u="none" strike="noStrike" kern="1200" cap="none" spc="0" normalizeH="0" baseline="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 {</a:t>
                </a:r>
                <a14:m>
                  <m:oMath xmlns:m="http://schemas.openxmlformats.org/officeDocument/2006/math">
                    <m:r>
                      <a:rPr kumimoji="0" lang="en-US" altLang="ko-KR" sz="1400" b="0" i="1" u="none" strike="noStrike" kern="1200" cap="none" spc="0" normalizeH="0" baseline="0" noProof="0" dirty="0" smtClean="0">
                        <a:ln>
                          <a:noFill/>
                        </a:ln>
                        <a:solidFill>
                          <a:schemeClr val="tx1">
                            <a:lumMod val="85000"/>
                            <a:lumOff val="15000"/>
                          </a:schemeClr>
                        </a:solidFill>
                        <a:effectLst/>
                        <a:uLnTx/>
                        <a:uFillTx/>
                        <a:latin typeface="Cambria Math" panose="02040503050406030204" pitchFamily="18" charset="0"/>
                        <a:cs typeface="+mn-cs"/>
                      </a:rPr>
                      <m:t>𝑏</m:t>
                    </m:r>
                    <m:r>
                      <a:rPr kumimoji="0" lang="en-US" altLang="ko-KR" sz="1400" b="0" i="1" u="none" strike="noStrike" kern="1200" cap="none" spc="0" normalizeH="0" baseline="-25000" noProof="0" dirty="0">
                        <a:ln>
                          <a:noFill/>
                        </a:ln>
                        <a:solidFill>
                          <a:schemeClr val="tx1">
                            <a:lumMod val="85000"/>
                            <a:lumOff val="15000"/>
                          </a:schemeClr>
                        </a:solidFill>
                        <a:effectLst/>
                        <a:uLnTx/>
                        <a:uFillTx/>
                        <a:latin typeface="Cambria Math" panose="02040503050406030204" pitchFamily="18" charset="0"/>
                        <a:cs typeface="+mn-cs"/>
                      </a:rPr>
                      <m:t>𝑛</m:t>
                    </m:r>
                  </m:oMath>
                </a14:m>
                <a:r>
                  <a:rPr kumimoji="0" lang="en-US" altLang="ko-KR" sz="1400" b="0" i="0" u="none" strike="noStrike" kern="1200" cap="none" spc="0" normalizeH="0" baseline="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 and constant</a:t>
                </a:r>
                <a:r>
                  <a:rPr kumimoji="0" lang="en-US" altLang="ko-KR" sz="1400" b="0" i="0" u="none" strike="noStrike" kern="1200" cap="none" spc="0" normalizeH="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 </a:t>
                </a:r>
                <a14:m>
                  <m:oMath xmlns:m="http://schemas.openxmlformats.org/officeDocument/2006/math">
                    <m:r>
                      <a:rPr kumimoji="0" lang="en-US" altLang="ko-KR" sz="1400" b="0" i="1" u="none" strike="noStrike" kern="1200" cap="none" spc="0" normalizeH="0" baseline="0" noProof="0" dirty="0" smtClean="0">
                        <a:ln>
                          <a:noFill/>
                        </a:ln>
                        <a:solidFill>
                          <a:schemeClr val="tx1">
                            <a:lumMod val="85000"/>
                            <a:lumOff val="15000"/>
                          </a:schemeClr>
                        </a:solidFill>
                        <a:effectLst/>
                        <a:uLnTx/>
                        <a:uFillTx/>
                        <a:latin typeface="Cambria Math" panose="02040503050406030204" pitchFamily="18" charset="0"/>
                        <a:cs typeface="+mn-cs"/>
                      </a:rPr>
                      <m:t>𝑐</m:t>
                    </m:r>
                    <m:r>
                      <a:rPr kumimoji="0" lang="en-US" altLang="ko-KR" sz="1400" b="0" i="1" u="none" strike="noStrike" kern="1200" cap="none" spc="0" normalizeH="0" baseline="0" noProof="0" dirty="0" smtClean="0">
                        <a:ln>
                          <a:noFill/>
                        </a:ln>
                        <a:solidFill>
                          <a:schemeClr val="tx1">
                            <a:lumMod val="85000"/>
                            <a:lumOff val="15000"/>
                          </a:schemeClr>
                        </a:solidFill>
                        <a:effectLst/>
                        <a:uLnTx/>
                        <a:uFillTx/>
                        <a:latin typeface="Cambria Math" panose="02040503050406030204" pitchFamily="18" charset="0"/>
                        <a:cs typeface="+mn-cs"/>
                      </a:rPr>
                      <m:t>,</m:t>
                    </m:r>
                  </m:oMath>
                </a14:m>
                <a:r>
                  <a:rPr kumimoji="0" lang="en-US" altLang="ko-KR" sz="1400" b="0" i="0" u="none" strike="noStrike" kern="1200" cap="none" spc="0" normalizeH="0" baseline="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 the symbol</a:t>
                </a:r>
                <a:r>
                  <a:rPr kumimoji="0" lang="en-US" altLang="ko-KR" sz="1400" b="0" i="0" u="none" strike="noStrike" kern="1200" cap="none" spc="0" normalizeH="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 </a:t>
                </a:r>
                <a14:m>
                  <m:oMath xmlns:m="http://schemas.openxmlformats.org/officeDocument/2006/math">
                    <m:r>
                      <m:rPr>
                        <m:sty m:val="p"/>
                      </m:rPr>
                      <a:rPr kumimoji="0" lang="el-GR" altLang="ko-KR" sz="1400" b="0" i="0" u="none" strike="noStrike" kern="1200" cap="none" spc="0" normalizeH="0" baseline="0" noProof="0" dirty="0" smtClean="0">
                        <a:ln>
                          <a:noFill/>
                        </a:ln>
                        <a:solidFill>
                          <a:schemeClr val="tx1">
                            <a:lumMod val="85000"/>
                            <a:lumOff val="15000"/>
                          </a:schemeClr>
                        </a:solidFill>
                        <a:effectLst/>
                        <a:uLnTx/>
                        <a:uFillTx/>
                        <a:latin typeface="Cambria Math" panose="02040503050406030204" pitchFamily="18" charset="0"/>
                        <a:cs typeface="+mn-cs"/>
                      </a:rPr>
                      <m:t>Σ</m:t>
                    </m:r>
                  </m:oMath>
                </a14:m>
                <a:r>
                  <a:rPr kumimoji="0" lang="en-US" altLang="ko-KR" sz="1400" b="0" i="0" u="none" strike="noStrike" kern="1200" cap="none" spc="0" normalizeH="0" baseline="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 satisfies the following properties.</a:t>
                </a:r>
              </a:p>
            </p:txBody>
          </p:sp>
        </mc:Choice>
        <mc:Fallback xmlns="">
          <p:sp>
            <p:nvSpPr>
              <p:cNvPr id="3" name="TextBox 2">
                <a:extLst>
                  <a:ext uri="{FF2B5EF4-FFF2-40B4-BE49-F238E27FC236}">
                    <a16:creationId xmlns="" xmlns:a16="http://schemas.microsoft.com/office/drawing/2014/main" xmlns:a14="http://schemas.microsoft.com/office/drawing/2010/main" id="{21796F46-0867-4899-9EAE-91A308C9449B}"/>
                  </a:ext>
                </a:extLst>
              </p:cNvPr>
              <p:cNvSpPr txBox="1">
                <a:spLocks noRot="1" noChangeAspect="1" noMove="1" noResize="1" noEditPoints="1" noAdjustHandles="1" noChangeArrowheads="1" noChangeShapeType="1" noTextEdit="1"/>
              </p:cNvSpPr>
              <p:nvPr/>
            </p:nvSpPr>
            <p:spPr>
              <a:xfrm>
                <a:off x="1382622" y="2345481"/>
                <a:ext cx="7259360" cy="307777"/>
              </a:xfrm>
              <a:prstGeom prst="rect">
                <a:avLst/>
              </a:prstGeom>
              <a:blipFill rotWithShape="0">
                <a:blip r:embed="rId3"/>
                <a:stretch>
                  <a:fillRect t="-4000" b="-20000"/>
                </a:stretch>
              </a:blipFill>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xmlns="" id="{5C40BD16-F29C-4818-9BED-C117C3A228F5}"/>
              </a:ext>
            </a:extLst>
          </p:cNvPr>
          <p:cNvGrpSpPr/>
          <p:nvPr/>
        </p:nvGrpSpPr>
        <p:grpSpPr>
          <a:xfrm>
            <a:off x="1422505" y="2827246"/>
            <a:ext cx="7057813" cy="1709935"/>
            <a:chOff x="1062980" y="2401684"/>
            <a:chExt cx="7057813" cy="17099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47A5EDF6-40F3-4865-9DF2-7000CB9E9398}"/>
                    </a:ext>
                  </a:extLst>
                </p:cNvPr>
                <p:cNvSpPr txBox="1"/>
                <p:nvPr/>
              </p:nvSpPr>
              <p:spPr>
                <a:xfrm>
                  <a:off x="1062980" y="2401684"/>
                  <a:ext cx="3168352" cy="7632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1" smtClean="0">
                            <a:solidFill>
                              <a:schemeClr val="tx1">
                                <a:lumMod val="85000"/>
                                <a:lumOff val="15000"/>
                              </a:schemeClr>
                            </a:solidFill>
                            <a:latin typeface="Cambria Math" panose="02040503050406030204" pitchFamily="18" charset="0"/>
                          </a:rPr>
                          <m:t>(1)</m:t>
                        </m:r>
                        <m:nary>
                          <m:naryPr>
                            <m:chr m:val="∑"/>
                            <m:ctrlPr>
                              <a:rPr lang="ko-KR" altLang="en-US"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m:t>
                            </m:r>
                            <m:r>
                              <a:rPr lang="en-US" altLang="ko-KR" sz="1600" i="1" smtClean="0">
                                <a:solidFill>
                                  <a:schemeClr val="tx1">
                                    <a:lumMod val="85000"/>
                                    <a:lumOff val="15000"/>
                                  </a:schemeClr>
                                </a:solidFill>
                                <a:latin typeface="Cambria Math" panose="02040503050406030204" pitchFamily="18" charset="0"/>
                              </a:rPr>
                              <m:t>𝑎</m:t>
                            </m:r>
                            <m:r>
                              <a:rPr lang="en-US" altLang="ko-KR" sz="1600" i="1" baseline="-25000">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m:t>
                            </m:r>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𝑏</m:t>
                                </m:r>
                              </m:e>
                              <m:sub>
                                <m:r>
                                  <a:rPr lang="en-US" altLang="ko-KR" sz="1600" b="0" i="1" smtClean="0">
                                    <a:solidFill>
                                      <a:schemeClr val="tx1">
                                        <a:lumMod val="85000"/>
                                        <a:lumOff val="15000"/>
                                      </a:schemeClr>
                                    </a:solidFill>
                                    <a:latin typeface="Cambria Math" panose="02040503050406030204" pitchFamily="18" charset="0"/>
                                  </a:rPr>
                                  <m:t>𝑘</m:t>
                                </m:r>
                              </m:sub>
                            </m:sSub>
                            <m:r>
                              <a:rPr lang="en-US" altLang="ko-KR" sz="1600" i="1">
                                <a:solidFill>
                                  <a:schemeClr val="tx1">
                                    <a:lumMod val="85000"/>
                                    <a:lumOff val="15000"/>
                                  </a:schemeClr>
                                </a:solidFill>
                                <a:latin typeface="Cambria Math" panose="02040503050406030204" pitchFamily="18" charset="0"/>
                              </a:rPr>
                              <m:t>)=</m:t>
                            </m:r>
                            <m:nary>
                              <m:naryPr>
                                <m:chr m:val="∑"/>
                                <m:ctrlPr>
                                  <a:rPr lang="en-US" altLang="ko-KR"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𝑎</m:t>
                                </m:r>
                                <m:r>
                                  <a:rPr lang="en-US" altLang="ko-KR" sz="1600" i="1" baseline="-25000">
                                    <a:solidFill>
                                      <a:schemeClr val="tx1">
                                        <a:lumMod val="85000"/>
                                        <a:lumOff val="15000"/>
                                      </a:schemeClr>
                                    </a:solidFill>
                                    <a:latin typeface="Cambria Math" panose="02040503050406030204" pitchFamily="18" charset="0"/>
                                  </a:rPr>
                                  <m:t>𝑘</m:t>
                                </m:r>
                              </m:e>
                            </m:nary>
                            <m:r>
                              <a:rPr lang="en-US" altLang="ko-KR" sz="1600" i="1">
                                <a:solidFill>
                                  <a:schemeClr val="tx1">
                                    <a:lumMod val="85000"/>
                                    <a:lumOff val="15000"/>
                                  </a:schemeClr>
                                </a:solidFill>
                                <a:latin typeface="Cambria Math" panose="02040503050406030204" pitchFamily="18" charset="0"/>
                              </a:rPr>
                              <m:t>+</m:t>
                            </m:r>
                            <m:nary>
                              <m:naryPr>
                                <m:chr m:val="∑"/>
                                <m:ctrlPr>
                                  <a:rPr lang="en-US" altLang="ko-KR"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𝑏</m:t>
                                </m:r>
                                <m:r>
                                  <a:rPr lang="en-US" altLang="ko-KR" sz="1600" i="1" baseline="-25000">
                                    <a:solidFill>
                                      <a:schemeClr val="tx1">
                                        <a:lumMod val="85000"/>
                                        <a:lumOff val="15000"/>
                                      </a:schemeClr>
                                    </a:solidFill>
                                    <a:latin typeface="Cambria Math" panose="02040503050406030204" pitchFamily="18" charset="0"/>
                                  </a:rPr>
                                  <m:t>𝑘</m:t>
                                </m:r>
                              </m:e>
                            </m:nary>
                          </m:e>
                        </m:nary>
                      </m:oMath>
                    </m:oMathPara>
                  </a14:m>
                  <a:endParaRPr lang="ko-KR" altLang="en-US" sz="1600" i="1" dirty="0">
                    <a:solidFill>
                      <a:schemeClr val="tx1">
                        <a:lumMod val="85000"/>
                        <a:lumOff val="15000"/>
                      </a:schemeClr>
                    </a:solidFill>
                  </a:endParaRPr>
                </a:p>
              </p:txBody>
            </p:sp>
          </mc:Choice>
          <mc:Fallback xmlns="">
            <p:sp>
              <p:nvSpPr>
                <p:cNvPr id="14" name="TextBox 13">
                  <a:extLst>
                    <a:ext uri="{FF2B5EF4-FFF2-40B4-BE49-F238E27FC236}">
                      <a16:creationId xmlns="" xmlns:a16="http://schemas.microsoft.com/office/drawing/2014/main" xmlns:a14="http://schemas.microsoft.com/office/drawing/2010/main" id="{47A5EDF6-40F3-4865-9DF2-7000CB9E9398}"/>
                    </a:ext>
                  </a:extLst>
                </p:cNvPr>
                <p:cNvSpPr txBox="1">
                  <a:spLocks noRot="1" noChangeAspect="1" noMove="1" noResize="1" noEditPoints="1" noAdjustHandles="1" noChangeArrowheads="1" noChangeShapeType="1" noTextEdit="1"/>
                </p:cNvSpPr>
                <p:nvPr/>
              </p:nvSpPr>
              <p:spPr>
                <a:xfrm>
                  <a:off x="1062980" y="2401684"/>
                  <a:ext cx="3168352" cy="763222"/>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F7CDE9DE-7B32-488C-A777-C3B3E435AA0A}"/>
                    </a:ext>
                  </a:extLst>
                </p:cNvPr>
                <p:cNvSpPr txBox="1"/>
                <p:nvPr/>
              </p:nvSpPr>
              <p:spPr>
                <a:xfrm>
                  <a:off x="4952441" y="2401684"/>
                  <a:ext cx="3168352" cy="7632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1" smtClean="0">
                            <a:solidFill>
                              <a:schemeClr val="tx1">
                                <a:lumMod val="85000"/>
                                <a:lumOff val="15000"/>
                              </a:schemeClr>
                            </a:solidFill>
                            <a:latin typeface="Cambria Math" panose="02040503050406030204" pitchFamily="18" charset="0"/>
                          </a:rPr>
                          <m:t>(2</m:t>
                        </m:r>
                        <m:r>
                          <a:rPr lang="en-US" altLang="ko-KR" sz="1600" i="1">
                            <a:solidFill>
                              <a:schemeClr val="tx1">
                                <a:lumMod val="85000"/>
                                <a:lumOff val="15000"/>
                              </a:schemeClr>
                            </a:solidFill>
                            <a:latin typeface="Cambria Math" panose="02040503050406030204" pitchFamily="18" charset="0"/>
                          </a:rPr>
                          <m:t>)</m:t>
                        </m:r>
                        <m:nary>
                          <m:naryPr>
                            <m:chr m:val="∑"/>
                            <m:ctrlPr>
                              <a:rPr lang="ko-KR" altLang="en-US"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0">
                                <a:solidFill>
                                  <a:schemeClr val="tx1">
                                    <a:lumMod val="85000"/>
                                    <a:lumOff val="15000"/>
                                  </a:schemeClr>
                                </a:solidFill>
                                <a:latin typeface="Cambria Math" panose="02040503050406030204" pitchFamily="18" charset="0"/>
                              </a:rPr>
                              <m:t>(</m:t>
                            </m:r>
                            <m:r>
                              <a:rPr lang="en-US" altLang="ko-KR" sz="1600" i="1" smtClean="0">
                                <a:solidFill>
                                  <a:schemeClr val="tx1">
                                    <a:lumMod val="85000"/>
                                    <a:lumOff val="15000"/>
                                  </a:schemeClr>
                                </a:solidFill>
                                <a:latin typeface="Cambria Math" panose="02040503050406030204" pitchFamily="18" charset="0"/>
                              </a:rPr>
                              <m:t>𝑎</m:t>
                            </m:r>
                            <m:r>
                              <a:rPr lang="en-US" altLang="ko-KR" sz="1600" i="1" baseline="-25000">
                                <a:solidFill>
                                  <a:schemeClr val="tx1">
                                    <a:lumMod val="85000"/>
                                    <a:lumOff val="15000"/>
                                  </a:schemeClr>
                                </a:solidFill>
                                <a:latin typeface="Cambria Math" panose="02040503050406030204" pitchFamily="18" charset="0"/>
                              </a:rPr>
                              <m:t>𝑘</m:t>
                            </m:r>
                            <m:r>
                              <a:rPr lang="en-US" altLang="ko-KR" sz="1600" i="1" smtClean="0">
                                <a:solidFill>
                                  <a:schemeClr val="tx1">
                                    <a:lumMod val="85000"/>
                                    <a:lumOff val="15000"/>
                                  </a:schemeClr>
                                </a:solidFill>
                                <a:latin typeface="Cambria Math" panose="02040503050406030204" pitchFamily="18" charset="0"/>
                                <a:ea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𝑏</m:t>
                            </m:r>
                            <m:r>
                              <a:rPr lang="en-US" altLang="ko-KR" sz="1600" i="1" baseline="-25000">
                                <a:solidFill>
                                  <a:schemeClr val="tx1">
                                    <a:lumMod val="85000"/>
                                    <a:lumOff val="15000"/>
                                  </a:schemeClr>
                                </a:solidFill>
                                <a:latin typeface="Cambria Math" panose="02040503050406030204" pitchFamily="18" charset="0"/>
                              </a:rPr>
                              <m:t>𝑘</m:t>
                            </m:r>
                            <m:r>
                              <a:rPr lang="en-US" altLang="ko-KR" sz="1600" i="0">
                                <a:solidFill>
                                  <a:schemeClr val="tx1">
                                    <a:lumMod val="85000"/>
                                    <a:lumOff val="15000"/>
                                  </a:schemeClr>
                                </a:solidFill>
                                <a:latin typeface="Cambria Math" panose="02040503050406030204" pitchFamily="18" charset="0"/>
                              </a:rPr>
                              <m:t>)</m:t>
                            </m:r>
                            <m:r>
                              <a:rPr lang="en-US" altLang="ko-KR" sz="1600" i="0" smtClean="0">
                                <a:solidFill>
                                  <a:schemeClr val="tx1">
                                    <a:lumMod val="85000"/>
                                    <a:lumOff val="15000"/>
                                  </a:schemeClr>
                                </a:solidFill>
                                <a:latin typeface="Cambria Math" panose="02040503050406030204" pitchFamily="18" charset="0"/>
                              </a:rPr>
                              <m:t>=</m:t>
                            </m:r>
                            <m:nary>
                              <m:naryPr>
                                <m:chr m:val="∑"/>
                                <m:ctrlPr>
                                  <a:rPr lang="en-US" altLang="ko-KR"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𝑎</m:t>
                                </m:r>
                                <m:r>
                                  <a:rPr lang="en-US" altLang="ko-KR" sz="1600" i="1" baseline="-25000">
                                    <a:solidFill>
                                      <a:schemeClr val="tx1">
                                        <a:lumMod val="85000"/>
                                        <a:lumOff val="15000"/>
                                      </a:schemeClr>
                                    </a:solidFill>
                                    <a:latin typeface="Cambria Math" panose="02040503050406030204" pitchFamily="18" charset="0"/>
                                  </a:rPr>
                                  <m:t>𝑘</m:t>
                                </m:r>
                              </m:e>
                            </m:nary>
                            <m:r>
                              <a:rPr lang="en-US" altLang="ko-KR" sz="1600" i="0">
                                <a:solidFill>
                                  <a:schemeClr val="tx1">
                                    <a:lumMod val="85000"/>
                                    <a:lumOff val="15000"/>
                                  </a:schemeClr>
                                </a:solidFill>
                                <a:latin typeface="Cambria Math" panose="02040503050406030204" pitchFamily="18" charset="0"/>
                                <a:ea typeface="Cambria Math" panose="02040503050406030204" pitchFamily="18" charset="0"/>
                              </a:rPr>
                              <m:t>−</m:t>
                            </m:r>
                            <m:nary>
                              <m:naryPr>
                                <m:chr m:val="∑"/>
                                <m:ctrlPr>
                                  <a:rPr lang="en-US" altLang="ko-KR"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𝑏</m:t>
                                </m:r>
                                <m:r>
                                  <a:rPr lang="en-US" altLang="ko-KR" sz="1600" i="1" baseline="-25000">
                                    <a:solidFill>
                                      <a:schemeClr val="tx1">
                                        <a:lumMod val="85000"/>
                                        <a:lumOff val="15000"/>
                                      </a:schemeClr>
                                    </a:solidFill>
                                    <a:latin typeface="Cambria Math" panose="02040503050406030204" pitchFamily="18" charset="0"/>
                                  </a:rPr>
                                  <m:t>𝑘</m:t>
                                </m:r>
                              </m:e>
                            </m:nary>
                          </m:e>
                        </m:nary>
                      </m:oMath>
                    </m:oMathPara>
                  </a14:m>
                  <a:endParaRPr lang="ko-KR" altLang="en-US" sz="1600" dirty="0">
                    <a:solidFill>
                      <a:schemeClr val="tx1">
                        <a:lumMod val="85000"/>
                        <a:lumOff val="15000"/>
                      </a:schemeClr>
                    </a:solidFill>
                  </a:endParaRPr>
                </a:p>
              </p:txBody>
            </p:sp>
          </mc:Choice>
          <mc:Fallback xmlns="">
            <p:sp>
              <p:nvSpPr>
                <p:cNvPr id="15" name="TextBox 14">
                  <a:extLst>
                    <a:ext uri="{FF2B5EF4-FFF2-40B4-BE49-F238E27FC236}">
                      <a16:creationId xmlns="" xmlns:a16="http://schemas.microsoft.com/office/drawing/2014/main" xmlns:a14="http://schemas.microsoft.com/office/drawing/2010/main" id="{F7CDE9DE-7B32-488C-A777-C3B3E435AA0A}"/>
                    </a:ext>
                  </a:extLst>
                </p:cNvPr>
                <p:cNvSpPr txBox="1">
                  <a:spLocks noRot="1" noChangeAspect="1" noMove="1" noResize="1" noEditPoints="1" noAdjustHandles="1" noChangeArrowheads="1" noChangeShapeType="1" noTextEdit="1"/>
                </p:cNvSpPr>
                <p:nvPr/>
              </p:nvSpPr>
              <p:spPr>
                <a:xfrm>
                  <a:off x="4952441" y="2401684"/>
                  <a:ext cx="3168352" cy="763222"/>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13CFA3BA-D36F-4211-BDEC-A615B9843CF1}"/>
                    </a:ext>
                  </a:extLst>
                </p:cNvPr>
                <p:cNvSpPr txBox="1"/>
                <p:nvPr/>
              </p:nvSpPr>
              <p:spPr>
                <a:xfrm>
                  <a:off x="1062980" y="3342819"/>
                  <a:ext cx="3168352" cy="76880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0" smtClean="0">
                            <a:solidFill>
                              <a:schemeClr val="tx1">
                                <a:lumMod val="85000"/>
                                <a:lumOff val="15000"/>
                              </a:schemeClr>
                            </a:solidFill>
                            <a:latin typeface="Cambria Math" panose="02040503050406030204" pitchFamily="18" charset="0"/>
                          </a:rPr>
                          <m:t>(3</m:t>
                        </m:r>
                        <m:r>
                          <a:rPr lang="en-US" altLang="ko-KR" sz="1600" i="0">
                            <a:solidFill>
                              <a:schemeClr val="tx1">
                                <a:lumMod val="85000"/>
                                <a:lumOff val="15000"/>
                              </a:schemeClr>
                            </a:solidFill>
                            <a:latin typeface="Cambria Math" panose="02040503050406030204" pitchFamily="18" charset="0"/>
                          </a:rPr>
                          <m:t>)</m:t>
                        </m:r>
                        <m:nary>
                          <m:naryPr>
                            <m:chr m:val="∑"/>
                            <m:ctrlPr>
                              <a:rPr lang="ko-KR" altLang="en-US"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𝑐𝑎</m:t>
                            </m:r>
                            <m:r>
                              <a:rPr lang="en-US" altLang="ko-KR" sz="1600" i="1" baseline="-25000" smtClean="0">
                                <a:solidFill>
                                  <a:schemeClr val="tx1">
                                    <a:lumMod val="85000"/>
                                    <a:lumOff val="15000"/>
                                  </a:schemeClr>
                                </a:solidFill>
                                <a:latin typeface="Cambria Math" panose="02040503050406030204" pitchFamily="18" charset="0"/>
                              </a:rPr>
                              <m:t>𝑘</m:t>
                            </m:r>
                            <m:r>
                              <a:rPr lang="en-US" altLang="ko-KR" sz="1600" i="0" smtClean="0">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𝑐</m:t>
                            </m:r>
                            <m:nary>
                              <m:naryPr>
                                <m:chr m:val="∑"/>
                                <m:ctrlPr>
                                  <a:rPr lang="en-US" altLang="ko-KR"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𝑎</m:t>
                                </m:r>
                                <m:r>
                                  <a:rPr lang="en-US" altLang="ko-KR" sz="1600" i="1" baseline="-25000">
                                    <a:solidFill>
                                      <a:schemeClr val="tx1">
                                        <a:lumMod val="85000"/>
                                        <a:lumOff val="15000"/>
                                      </a:schemeClr>
                                    </a:solidFill>
                                    <a:latin typeface="Cambria Math" panose="02040503050406030204" pitchFamily="18" charset="0"/>
                                  </a:rPr>
                                  <m:t>𝑘</m:t>
                                </m:r>
                              </m:e>
                            </m:nary>
                          </m:e>
                        </m:nary>
                      </m:oMath>
                    </m:oMathPara>
                  </a14:m>
                  <a:endParaRPr lang="ko-KR" altLang="en-US" sz="1600" dirty="0">
                    <a:solidFill>
                      <a:schemeClr val="tx1">
                        <a:lumMod val="85000"/>
                        <a:lumOff val="15000"/>
                      </a:schemeClr>
                    </a:solidFill>
                  </a:endParaRPr>
                </a:p>
              </p:txBody>
            </p:sp>
          </mc:Choice>
          <mc:Fallback xmlns="">
            <p:sp>
              <p:nvSpPr>
                <p:cNvPr id="18" name="TextBox 17">
                  <a:extLst>
                    <a:ext uri="{FF2B5EF4-FFF2-40B4-BE49-F238E27FC236}">
                      <a16:creationId xmlns="" xmlns:a16="http://schemas.microsoft.com/office/drawing/2014/main" xmlns:a14="http://schemas.microsoft.com/office/drawing/2010/main" id="{13CFA3BA-D36F-4211-BDEC-A615B9843CF1}"/>
                    </a:ext>
                  </a:extLst>
                </p:cNvPr>
                <p:cNvSpPr txBox="1">
                  <a:spLocks noRot="1" noChangeAspect="1" noMove="1" noResize="1" noEditPoints="1" noAdjustHandles="1" noChangeArrowheads="1" noChangeShapeType="1" noTextEdit="1"/>
                </p:cNvSpPr>
                <p:nvPr/>
              </p:nvSpPr>
              <p:spPr>
                <a:xfrm>
                  <a:off x="1062980" y="3342819"/>
                  <a:ext cx="3168352" cy="768800"/>
                </a:xfrm>
                <a:prstGeom prst="rect">
                  <a:avLst/>
                </a:prstGeom>
                <a:blipFill rotWithShape="0">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68B38FC0-5855-4F5D-8476-0985B0D5E8DE}"/>
                    </a:ext>
                  </a:extLst>
                </p:cNvPr>
                <p:cNvSpPr txBox="1"/>
                <p:nvPr/>
              </p:nvSpPr>
              <p:spPr>
                <a:xfrm>
                  <a:off x="4944265" y="3342819"/>
                  <a:ext cx="3168352" cy="76880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0" smtClean="0">
                            <a:solidFill>
                              <a:schemeClr val="tx1">
                                <a:lumMod val="85000"/>
                                <a:lumOff val="15000"/>
                              </a:schemeClr>
                            </a:solidFill>
                            <a:latin typeface="Cambria Math" panose="02040503050406030204" pitchFamily="18" charset="0"/>
                          </a:rPr>
                          <m:t>(</m:t>
                        </m:r>
                        <m:r>
                          <a:rPr lang="en-US" altLang="ko-KR" sz="1600" i="1" smtClean="0">
                            <a:solidFill>
                              <a:schemeClr val="tx1">
                                <a:lumMod val="85000"/>
                                <a:lumOff val="15000"/>
                              </a:schemeClr>
                            </a:solidFill>
                            <a:latin typeface="Cambria Math" panose="02040503050406030204" pitchFamily="18" charset="0"/>
                          </a:rPr>
                          <m:t>4</m:t>
                        </m:r>
                        <m:r>
                          <a:rPr lang="en-US" altLang="ko-KR" sz="1600" i="0">
                            <a:solidFill>
                              <a:schemeClr val="tx1">
                                <a:lumMod val="85000"/>
                                <a:lumOff val="15000"/>
                              </a:schemeClr>
                            </a:solidFill>
                            <a:latin typeface="Cambria Math" panose="02040503050406030204" pitchFamily="18" charset="0"/>
                          </a:rPr>
                          <m:t>)</m:t>
                        </m:r>
                        <m:nary>
                          <m:naryPr>
                            <m:chr m:val="∑"/>
                            <m:ctrlPr>
                              <a:rPr lang="ko-KR" altLang="en-US"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𝑐</m:t>
                            </m:r>
                            <m:r>
                              <a:rPr lang="en-US" altLang="ko-KR" sz="1600" i="0" smtClean="0">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𝑐</m:t>
                            </m:r>
                            <m:r>
                              <a:rPr lang="en-US" altLang="ko-KR" sz="1600" i="1" smtClean="0">
                                <a:solidFill>
                                  <a:schemeClr val="tx1">
                                    <a:lumMod val="85000"/>
                                    <a:lumOff val="15000"/>
                                  </a:schemeClr>
                                </a:solidFill>
                                <a:latin typeface="Cambria Math" panose="02040503050406030204" pitchFamily="18" charset="0"/>
                              </a:rPr>
                              <m:t>𝑛</m:t>
                            </m:r>
                          </m:e>
                        </m:nary>
                      </m:oMath>
                    </m:oMathPara>
                  </a14:m>
                  <a:endParaRPr lang="ko-KR" altLang="en-US" sz="1600" dirty="0">
                    <a:solidFill>
                      <a:schemeClr val="tx1">
                        <a:lumMod val="85000"/>
                        <a:lumOff val="15000"/>
                      </a:schemeClr>
                    </a:solidFill>
                  </a:endParaRPr>
                </a:p>
              </p:txBody>
            </p:sp>
          </mc:Choice>
          <mc:Fallback xmlns="">
            <p:sp>
              <p:nvSpPr>
                <p:cNvPr id="19" name="TextBox 18">
                  <a:extLst>
                    <a:ext uri="{FF2B5EF4-FFF2-40B4-BE49-F238E27FC236}">
                      <a16:creationId xmlns="" xmlns:a16="http://schemas.microsoft.com/office/drawing/2014/main" xmlns:a14="http://schemas.microsoft.com/office/drawing/2010/main" id="{68B38FC0-5855-4F5D-8476-0985B0D5E8DE}"/>
                    </a:ext>
                  </a:extLst>
                </p:cNvPr>
                <p:cNvSpPr txBox="1">
                  <a:spLocks noRot="1" noChangeAspect="1" noMove="1" noResize="1" noEditPoints="1" noAdjustHandles="1" noChangeArrowheads="1" noChangeShapeType="1" noTextEdit="1"/>
                </p:cNvSpPr>
                <p:nvPr/>
              </p:nvSpPr>
              <p:spPr>
                <a:xfrm>
                  <a:off x="4944265" y="3342819"/>
                  <a:ext cx="3168352" cy="768800"/>
                </a:xfrm>
                <a:prstGeom prst="rect">
                  <a:avLst/>
                </a:prstGeom>
                <a:blipFill rotWithShape="0">
                  <a:blip r:embed="rId7"/>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3664767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8F031690-C451-4751-AE60-2872421582EF}"/>
              </a:ext>
            </a:extLst>
          </p:cNvPr>
          <p:cNvSpPr/>
          <p:nvPr/>
        </p:nvSpPr>
        <p:spPr>
          <a:xfrm>
            <a:off x="882476" y="2356094"/>
            <a:ext cx="2876724" cy="16489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Sum of Powers of Natural Numbers</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D8BF98C4-B566-4812-B5F0-560CFBA969E7}"/>
                  </a:ext>
                </a:extLst>
              </p:cNvPr>
              <p:cNvSpPr/>
              <p:nvPr/>
            </p:nvSpPr>
            <p:spPr>
              <a:xfrm>
                <a:off x="702940" y="1700808"/>
                <a:ext cx="8632825" cy="2754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sum of the powers of the natural number is often used to find the sum </a:t>
                </a:r>
                <a14:m>
                  <m:oMath xmlns:m="http://schemas.openxmlformats.org/officeDocument/2006/math">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𝑆</m:t>
                        </m:r>
                      </m:e>
                      <m:sub>
                        <m:r>
                          <a:rPr lang="en-US" altLang="ko-KR" sz="1300" i="1">
                            <a:solidFill>
                              <a:prstClr val="black"/>
                            </a:solidFill>
                            <a:latin typeface="Cambria Math" panose="02040503050406030204" pitchFamily="18" charset="0"/>
                          </a:rPr>
                          <m:t>𝑛</m:t>
                        </m:r>
                      </m:sub>
                    </m:sSub>
                    <m:r>
                      <a:rPr lang="en-US" altLang="ko-KR" sz="1300" b="0" i="1" smtClean="0">
                        <a:solidFill>
                          <a:prstClr val="black"/>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a general sequence </a:t>
                </a:r>
                <a14:m>
                  <m:oMath xmlns:m="http://schemas.openxmlformats.org/officeDocument/2006/math">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m:t>
                        </m:r>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sub>
                    </m:sSub>
                    <m:r>
                      <a:rPr lang="en-US" altLang="ko-KR" sz="1300" i="1">
                        <a:solidFill>
                          <a:prstClr val="black"/>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following represents such formulas.</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(1) </a:t>
                </a:r>
                <a14:m>
                  <m:oMath xmlns:m="http://schemas.openxmlformats.org/officeDocument/2006/math">
                    <m:nary>
                      <m:naryPr>
                        <m:chr m:val="∑"/>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naryPr>
                      <m:sub>
                        <m:r>
                          <m:rPr>
                            <m:brk m:alnAt="23"/>
                          </m:rP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𝑘</m:t>
                        </m:r>
                        <m: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1</m:t>
                        </m:r>
                      </m:sub>
                      <m:sup>
                        <m: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t>𝑛</m:t>
                        </m:r>
                      </m:sup>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𝑘</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2</m:t>
                            </m:r>
                          </m:den>
                        </m:f>
                      </m:e>
                    </m:nary>
                  </m:oMath>
                </a14:m>
                <a:endParaRPr lang="en-US" altLang="ko-KR"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(2) </a:t>
                </a:r>
                <a14:m>
                  <m:oMath xmlns:m="http://schemas.openxmlformats.org/officeDocument/2006/math">
                    <m:nary>
                      <m:naryPr>
                        <m:chr m:val="∑"/>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naryPr>
                      <m:sub>
                        <m:r>
                          <m:rPr>
                            <m:brk m:alnAt="23"/>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𝑘</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sub>
                      <m:sup>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sup>
                      <m:e>
                        <m:sSup>
                          <m:sSup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𝑘</m:t>
                            </m:r>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e>
                            </m:d>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6</m:t>
                            </m:r>
                          </m:den>
                        </m:f>
                      </m:e>
                    </m:nary>
                  </m:oMath>
                </a14:m>
                <a:endParaRPr lang="en-US" altLang="ko-KR"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(3) </a:t>
                </a:r>
                <a14:m>
                  <m:oMath xmlns:m="http://schemas.openxmlformats.org/officeDocument/2006/math">
                    <m:nary>
                      <m:naryPr>
                        <m:chr m:val="∑"/>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naryPr>
                      <m:sub>
                        <m:r>
                          <m:rPr>
                            <m:brk m:alnAt="23"/>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𝑘</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sub>
                      <m:sup>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sup>
                      <m:e>
                        <m:sSup>
                          <m:sSup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sSupPr>
                          <m:e>
                            <m:sSup>
                              <m:sSup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𝑘</m:t>
                                </m:r>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3</m:t>
                                </m:r>
                              </m:sup>
                            </m:s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dPr>
                              <m:e>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2</m:t>
                                    </m:r>
                                  </m:den>
                                </m:f>
                              </m:e>
                            </m:d>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e>
                    </m:nary>
                  </m:oMath>
                </a14:m>
                <a:endParaRPr lang="en-US" altLang="ko-KR"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00808"/>
                <a:ext cx="8632825" cy="2754967"/>
              </a:xfrm>
              <a:prstGeom prst="rect">
                <a:avLst/>
              </a:prstGeom>
              <a:blipFill>
                <a:blip r:embed="rId3"/>
                <a:stretch>
                  <a:fillRect/>
                </a:stretch>
              </a:blipFill>
              <a:ln>
                <a:noFill/>
              </a:ln>
            </p:spPr>
            <p:txBody>
              <a:bodyPr/>
              <a:lstStyle/>
              <a:p>
                <a:r>
                  <a:rPr lang="en-US">
                    <a:noFill/>
                  </a:rPr>
                  <a:t> </a:t>
                </a:r>
              </a:p>
            </p:txBody>
          </p:sp>
        </mc:Fallback>
      </mc:AlternateContent>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400993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xmlns="" id="{4CEE1C88-7B48-4EE7-8653-EDFA1A6982EC}"/>
              </a:ext>
            </a:extLst>
          </p:cNvPr>
          <p:cNvSpPr/>
          <p:nvPr/>
        </p:nvSpPr>
        <p:spPr>
          <a:xfrm>
            <a:off x="568555" y="1762656"/>
            <a:ext cx="1544725" cy="9907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 the sum below.</a:t>
              </a:r>
            </a:p>
          </p:txBody>
        </p:sp>
      </p:grpSp>
      <mc:AlternateContent xmlns:mc="http://schemas.openxmlformats.org/markup-compatibility/2006" xmlns:a14="http://schemas.microsoft.com/office/drawing/2010/main">
        <mc:Choice Requires="a14">
          <p:sp>
            <p:nvSpPr>
              <p:cNvPr id="12" name="직사각형 11"/>
              <p:cNvSpPr/>
              <p:nvPr/>
            </p:nvSpPr>
            <p:spPr>
              <a:xfrm>
                <a:off x="653817" y="1772816"/>
                <a:ext cx="1360051" cy="8710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ko-KR" altLang="en-US" i="1" smtClean="0">
                              <a:latin typeface="Cambria Math" panose="02040503050406030204" pitchFamily="18" charset="0"/>
                            </a:rPr>
                          </m:ctrlPr>
                        </m:naryPr>
                        <m:sub>
                          <m:r>
                            <a:rPr lang="en-US" altLang="ko-KR" b="0" i="1" smtClean="0">
                              <a:latin typeface="Cambria Math" panose="02040503050406030204" pitchFamily="18" charset="0"/>
                            </a:rPr>
                            <m:t>𝑘</m:t>
                          </m:r>
                          <m:r>
                            <a:rPr lang="en-US" altLang="ko-KR" i="1">
                              <a:latin typeface="Cambria Math" panose="02040503050406030204" pitchFamily="18" charset="0"/>
                            </a:rPr>
                            <m:t>=1</m:t>
                          </m:r>
                        </m:sub>
                        <m:sup>
                          <m:r>
                            <a:rPr lang="en-US" altLang="ko-KR" b="0" i="1" smtClean="0">
                              <a:latin typeface="Cambria Math" panose="02040503050406030204" pitchFamily="18" charset="0"/>
                            </a:rPr>
                            <m:t>10</m:t>
                          </m:r>
                        </m:sup>
                        <m:e>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m:t>
                              </m:r>
                              <m:r>
                                <a:rPr lang="en-US" altLang="ko-KR" b="0" i="1" smtClean="0">
                                  <a:latin typeface="Cambria Math" panose="02040503050406030204" pitchFamily="18" charset="0"/>
                                </a:rPr>
                                <m:t>𝑘</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r>
                            <a:rPr lang="en-US" altLang="ko-KR" b="0" i="1" smtClean="0">
                              <a:latin typeface="Cambria Math" panose="02040503050406030204" pitchFamily="18" charset="0"/>
                            </a:rPr>
                            <m:t>𝑘</m:t>
                          </m:r>
                          <m:r>
                            <a:rPr lang="en-US" altLang="ko-KR" b="0" i="1" smtClean="0">
                              <a:latin typeface="Cambria Math" panose="02040503050406030204" pitchFamily="18" charset="0"/>
                            </a:rPr>
                            <m:t>) </m:t>
                          </m:r>
                        </m:e>
                      </m:nary>
                    </m:oMath>
                  </m:oMathPara>
                </a14:m>
                <a:endParaRPr lang="ko-KR" altLang="en-US" dirty="0"/>
              </a:p>
            </p:txBody>
          </p:sp>
        </mc:Choice>
        <mc:Fallback xmlns="">
          <p:sp>
            <p:nvSpPr>
              <p:cNvPr id="12" name="직사각형 11"/>
              <p:cNvSpPr>
                <a:spLocks noRot="1" noChangeAspect="1" noMove="1" noResize="1" noEditPoints="1" noAdjustHandles="1" noChangeArrowheads="1" noChangeShapeType="1" noTextEdit="1"/>
              </p:cNvSpPr>
              <p:nvPr/>
            </p:nvSpPr>
            <p:spPr>
              <a:xfrm>
                <a:off x="653817" y="1772816"/>
                <a:ext cx="1360051" cy="871072"/>
              </a:xfrm>
              <a:prstGeom prst="rect">
                <a:avLst/>
              </a:prstGeom>
              <a:blipFill rotWithShape="0">
                <a:blip r:embed="rId3"/>
                <a:stretch>
                  <a:fillRect/>
                </a:stretch>
              </a:blipFill>
            </p:spPr>
            <p:txBody>
              <a:bodyPr/>
              <a:lstStyle/>
              <a:p>
                <a:r>
                  <a:rPr lang="en-US">
                    <a:noFill/>
                  </a:rPr>
                  <a:t> </a:t>
                </a:r>
              </a:p>
            </p:txBody>
          </p:sp>
        </mc:Fallback>
      </mc:AlternateContent>
      <p:sp>
        <p:nvSpPr>
          <p:cNvPr id="16" name="모서리가 둥근 직사각형 4">
            <a:extLst>
              <a:ext uri="{FF2B5EF4-FFF2-40B4-BE49-F238E27FC236}">
                <a16:creationId xmlns:a16="http://schemas.microsoft.com/office/drawing/2014/main" xmlns="" id="{A36E3BA1-83BF-4EF9-8B22-BB45DE7AA1FC}"/>
              </a:ext>
            </a:extLst>
          </p:cNvPr>
          <p:cNvSpPr/>
          <p:nvPr/>
        </p:nvSpPr>
        <p:spPr>
          <a:xfrm>
            <a:off x="558396" y="2852936"/>
            <a:ext cx="8782050" cy="19425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4"/>
          <a:srcRect l="1115" r="25857"/>
          <a:stretch/>
        </p:blipFill>
        <p:spPr>
          <a:xfrm>
            <a:off x="568555" y="2954919"/>
            <a:ext cx="8771891" cy="1814905"/>
          </a:xfrm>
          <a:prstGeom prst="rect">
            <a:avLst/>
          </a:prstGeom>
          <a:ln>
            <a:noFill/>
          </a:ln>
        </p:spPr>
      </p:pic>
      <p:grpSp>
        <p:nvGrpSpPr>
          <p:cNvPr id="26" name="그룹 2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0" name="직사각형 2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31" name="직사각형 3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023036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a16="http://schemas.microsoft.com/office/drawing/2014/main" xmlns="" id="{89C52511-23A6-498A-B0B4-A4344B1F7DF3}"/>
              </a:ext>
            </a:extLst>
          </p:cNvPr>
          <p:cNvGrpSpPr/>
          <p:nvPr/>
        </p:nvGrpSpPr>
        <p:grpSpPr>
          <a:xfrm>
            <a:off x="1054112" y="3870028"/>
            <a:ext cx="7817305" cy="2174185"/>
            <a:chOff x="1054112" y="3870028"/>
            <a:chExt cx="7817305" cy="2174185"/>
          </a:xfrm>
        </p:grpSpPr>
        <p:sp>
          <p:nvSpPr>
            <p:cNvPr id="31" name="직사각형 30">
              <a:extLst>
                <a:ext uri="{FF2B5EF4-FFF2-40B4-BE49-F238E27FC236}">
                  <a16:creationId xmlns:a16="http://schemas.microsoft.com/office/drawing/2014/main" xmlns="" id="{824B4A91-1299-48A4-A969-BCF30B0E211E}"/>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33" name="직사각형 32">
              <a:extLst>
                <a:ext uri="{FF2B5EF4-FFF2-40B4-BE49-F238E27FC236}">
                  <a16:creationId xmlns:a16="http://schemas.microsoft.com/office/drawing/2014/main" xmlns="" id="{98C3C9BF-7F06-4D46-B380-50AC5A50C816}"/>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3049902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a:t>
              </a:r>
              <a:r>
                <a:rPr lang="en-US" altLang="ko-KR" dirty="0">
                  <a:solidFill>
                    <a:schemeClr val="bg1"/>
                  </a:solidFill>
                  <a:latin typeface="SamsungSharpSans-Medium" pitchFamily="2" charset="0"/>
                  <a:cs typeface="SamsungSharpSans-Medium" pitchFamily="2" charset="0"/>
                </a:rPr>
                <a:t>Absolute Value and Euclidean Distance</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3" name="그룹 22">
            <a:extLst>
              <a:ext uri="{FF2B5EF4-FFF2-40B4-BE49-F238E27FC236}">
                <a16:creationId xmlns:a16="http://schemas.microsoft.com/office/drawing/2014/main" xmlns="" id="{3BB4F60D-7602-4B1B-B462-F6BE434CEE09}"/>
              </a:ext>
            </a:extLst>
          </p:cNvPr>
          <p:cNvGrpSpPr/>
          <p:nvPr/>
        </p:nvGrpSpPr>
        <p:grpSpPr>
          <a:xfrm>
            <a:off x="559817" y="1934660"/>
            <a:ext cx="8783192" cy="215444"/>
            <a:chOff x="559817" y="2136914"/>
            <a:chExt cx="8783192" cy="215444"/>
          </a:xfrm>
        </p:grpSpPr>
        <p:sp>
          <p:nvSpPr>
            <p:cNvPr id="24" name="직사각형 23">
              <a:extLst>
                <a:ext uri="{FF2B5EF4-FFF2-40B4-BE49-F238E27FC236}">
                  <a16:creationId xmlns:a16="http://schemas.microsoft.com/office/drawing/2014/main" xmlns="" id="{05194498-984C-419E-AD02-2E545DADAE9E}"/>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5" name="직사각형 24">
              <a:extLst>
                <a:ext uri="{FF2B5EF4-FFF2-40B4-BE49-F238E27FC236}">
                  <a16:creationId xmlns:a16="http://schemas.microsoft.com/office/drawing/2014/main" xmlns="" id="{3E4ABC5E-3AF2-452A-A0D2-C64A93BE2028}"/>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Absolute Value</a:t>
              </a:r>
              <a:endParaRPr lang="ko-KR" altLang="en-US" sz="1400" dirty="0">
                <a:solidFill>
                  <a:prstClr val="black">
                    <a:lumMod val="85000"/>
                    <a:lumOff val="15000"/>
                  </a:prstClr>
                </a:solidFill>
                <a:latin typeface="SamsungOne 400" panose="020B0503030303020204" pitchFamily="34" charset="0"/>
              </a:endParaRPr>
            </a:p>
          </p:txBody>
        </p:sp>
      </p:grpSp>
      <p:graphicFrame>
        <p:nvGraphicFramePr>
          <p:cNvPr id="26" name="표 25">
            <a:extLst>
              <a:ext uri="{FF2B5EF4-FFF2-40B4-BE49-F238E27FC236}">
                <a16:creationId xmlns:a16="http://schemas.microsoft.com/office/drawing/2014/main" xmlns="" id="{386BC3C6-4D06-4F8B-8A7E-66024F9AB68F}"/>
              </a:ext>
            </a:extLst>
          </p:cNvPr>
          <p:cNvGraphicFramePr>
            <a:graphicFrameLocks noGrp="1"/>
          </p:cNvGraphicFramePr>
          <p:nvPr>
            <p:extLst>
              <p:ext uri="{D42A27DB-BD31-4B8C-83A1-F6EECF244321}">
                <p14:modId xmlns:p14="http://schemas.microsoft.com/office/powerpoint/2010/main" val="2661080412"/>
              </p:ext>
            </p:extLst>
          </p:nvPr>
        </p:nvGraphicFramePr>
        <p:xfrm>
          <a:off x="1943557" y="3443736"/>
          <a:ext cx="6601887" cy="152399"/>
        </p:xfrm>
        <a:graphic>
          <a:graphicData uri="http://schemas.openxmlformats.org/drawingml/2006/table">
            <a:tbl>
              <a:tblPr firstRow="1" bandRow="1">
                <a:tableStyleId>{5C22544A-7EE6-4342-B048-85BDC9FD1C3A}</a:tableStyleId>
              </a:tblPr>
              <a:tblGrid>
                <a:gridCol w="733543">
                  <a:extLst>
                    <a:ext uri="{9D8B030D-6E8A-4147-A177-3AD203B41FA5}">
                      <a16:colId xmlns:a16="http://schemas.microsoft.com/office/drawing/2014/main" xmlns="" val="20000"/>
                    </a:ext>
                  </a:extLst>
                </a:gridCol>
                <a:gridCol w="733543">
                  <a:extLst>
                    <a:ext uri="{9D8B030D-6E8A-4147-A177-3AD203B41FA5}">
                      <a16:colId xmlns:a16="http://schemas.microsoft.com/office/drawing/2014/main" xmlns="" val="20001"/>
                    </a:ext>
                  </a:extLst>
                </a:gridCol>
                <a:gridCol w="733543">
                  <a:extLst>
                    <a:ext uri="{9D8B030D-6E8A-4147-A177-3AD203B41FA5}">
                      <a16:colId xmlns:a16="http://schemas.microsoft.com/office/drawing/2014/main" xmlns="" val="20002"/>
                    </a:ext>
                  </a:extLst>
                </a:gridCol>
                <a:gridCol w="733543">
                  <a:extLst>
                    <a:ext uri="{9D8B030D-6E8A-4147-A177-3AD203B41FA5}">
                      <a16:colId xmlns:a16="http://schemas.microsoft.com/office/drawing/2014/main" xmlns="" val="20003"/>
                    </a:ext>
                  </a:extLst>
                </a:gridCol>
                <a:gridCol w="733543">
                  <a:extLst>
                    <a:ext uri="{9D8B030D-6E8A-4147-A177-3AD203B41FA5}">
                      <a16:colId xmlns:a16="http://schemas.microsoft.com/office/drawing/2014/main" xmlns="" val="20004"/>
                    </a:ext>
                  </a:extLst>
                </a:gridCol>
                <a:gridCol w="733543">
                  <a:extLst>
                    <a:ext uri="{9D8B030D-6E8A-4147-A177-3AD203B41FA5}">
                      <a16:colId xmlns:a16="http://schemas.microsoft.com/office/drawing/2014/main" xmlns="" val="20005"/>
                    </a:ext>
                  </a:extLst>
                </a:gridCol>
                <a:gridCol w="733543">
                  <a:extLst>
                    <a:ext uri="{9D8B030D-6E8A-4147-A177-3AD203B41FA5}">
                      <a16:colId xmlns:a16="http://schemas.microsoft.com/office/drawing/2014/main" xmlns="" val="20006"/>
                    </a:ext>
                  </a:extLst>
                </a:gridCol>
                <a:gridCol w="733543">
                  <a:extLst>
                    <a:ext uri="{9D8B030D-6E8A-4147-A177-3AD203B41FA5}">
                      <a16:colId xmlns:a16="http://schemas.microsoft.com/office/drawing/2014/main" xmlns="" val="20007"/>
                    </a:ext>
                  </a:extLst>
                </a:gridCol>
                <a:gridCol w="733543">
                  <a:extLst>
                    <a:ext uri="{9D8B030D-6E8A-4147-A177-3AD203B41FA5}">
                      <a16:colId xmlns:a16="http://schemas.microsoft.com/office/drawing/2014/main" xmlns="" val="20008"/>
                    </a:ext>
                  </a:extLst>
                </a:gridCol>
              </a:tblGrid>
              <a:tr h="152399">
                <a:tc>
                  <a:txBody>
                    <a:bodyPr/>
                    <a:lstStyle/>
                    <a:p>
                      <a:pPr latinLnBrk="1"/>
                      <a:endParaRPr lang="ko-KR" altLang="en-US" sz="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35" name="표 34">
            <a:extLst>
              <a:ext uri="{FF2B5EF4-FFF2-40B4-BE49-F238E27FC236}">
                <a16:creationId xmlns:a16="http://schemas.microsoft.com/office/drawing/2014/main" xmlns="" id="{ED0DAFEB-EE70-424C-A5CD-CD4B03F4565C}"/>
              </a:ext>
            </a:extLst>
          </p:cNvPr>
          <p:cNvGraphicFramePr>
            <a:graphicFrameLocks noGrp="1"/>
          </p:cNvGraphicFramePr>
          <p:nvPr>
            <p:extLst>
              <p:ext uri="{D42A27DB-BD31-4B8C-83A1-F6EECF244321}">
                <p14:modId xmlns:p14="http://schemas.microsoft.com/office/powerpoint/2010/main" val="2895609648"/>
              </p:ext>
            </p:extLst>
          </p:nvPr>
        </p:nvGraphicFramePr>
        <p:xfrm>
          <a:off x="1943557" y="3596135"/>
          <a:ext cx="6601887" cy="152399"/>
        </p:xfrm>
        <a:graphic>
          <a:graphicData uri="http://schemas.openxmlformats.org/drawingml/2006/table">
            <a:tbl>
              <a:tblPr firstRow="1" bandRow="1">
                <a:tableStyleId>{5C22544A-7EE6-4342-B048-85BDC9FD1C3A}</a:tableStyleId>
              </a:tblPr>
              <a:tblGrid>
                <a:gridCol w="733543">
                  <a:extLst>
                    <a:ext uri="{9D8B030D-6E8A-4147-A177-3AD203B41FA5}">
                      <a16:colId xmlns:a16="http://schemas.microsoft.com/office/drawing/2014/main" xmlns="" val="20000"/>
                    </a:ext>
                  </a:extLst>
                </a:gridCol>
                <a:gridCol w="733543">
                  <a:extLst>
                    <a:ext uri="{9D8B030D-6E8A-4147-A177-3AD203B41FA5}">
                      <a16:colId xmlns:a16="http://schemas.microsoft.com/office/drawing/2014/main" xmlns="" val="20001"/>
                    </a:ext>
                  </a:extLst>
                </a:gridCol>
                <a:gridCol w="733543">
                  <a:extLst>
                    <a:ext uri="{9D8B030D-6E8A-4147-A177-3AD203B41FA5}">
                      <a16:colId xmlns:a16="http://schemas.microsoft.com/office/drawing/2014/main" xmlns="" val="20002"/>
                    </a:ext>
                  </a:extLst>
                </a:gridCol>
                <a:gridCol w="733543">
                  <a:extLst>
                    <a:ext uri="{9D8B030D-6E8A-4147-A177-3AD203B41FA5}">
                      <a16:colId xmlns:a16="http://schemas.microsoft.com/office/drawing/2014/main" xmlns="" val="20003"/>
                    </a:ext>
                  </a:extLst>
                </a:gridCol>
                <a:gridCol w="733543">
                  <a:extLst>
                    <a:ext uri="{9D8B030D-6E8A-4147-A177-3AD203B41FA5}">
                      <a16:colId xmlns:a16="http://schemas.microsoft.com/office/drawing/2014/main" xmlns="" val="20004"/>
                    </a:ext>
                  </a:extLst>
                </a:gridCol>
                <a:gridCol w="733543">
                  <a:extLst>
                    <a:ext uri="{9D8B030D-6E8A-4147-A177-3AD203B41FA5}">
                      <a16:colId xmlns:a16="http://schemas.microsoft.com/office/drawing/2014/main" xmlns="" val="20005"/>
                    </a:ext>
                  </a:extLst>
                </a:gridCol>
                <a:gridCol w="733543">
                  <a:extLst>
                    <a:ext uri="{9D8B030D-6E8A-4147-A177-3AD203B41FA5}">
                      <a16:colId xmlns:a16="http://schemas.microsoft.com/office/drawing/2014/main" xmlns="" val="20006"/>
                    </a:ext>
                  </a:extLst>
                </a:gridCol>
                <a:gridCol w="733543">
                  <a:extLst>
                    <a:ext uri="{9D8B030D-6E8A-4147-A177-3AD203B41FA5}">
                      <a16:colId xmlns:a16="http://schemas.microsoft.com/office/drawing/2014/main" xmlns="" val="20007"/>
                    </a:ext>
                  </a:extLst>
                </a:gridCol>
                <a:gridCol w="733543">
                  <a:extLst>
                    <a:ext uri="{9D8B030D-6E8A-4147-A177-3AD203B41FA5}">
                      <a16:colId xmlns:a16="http://schemas.microsoft.com/office/drawing/2014/main" xmlns="" val="20008"/>
                    </a:ext>
                  </a:extLst>
                </a:gridCol>
              </a:tblGrid>
              <a:tr h="152399">
                <a:tc>
                  <a:txBody>
                    <a:bodyPr/>
                    <a:lstStyle/>
                    <a:p>
                      <a:pPr latinLnBrk="1"/>
                      <a:endParaRPr lang="ko-KR" altLang="en-US" sz="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36" name="TextBox 35">
            <a:extLst>
              <a:ext uri="{FF2B5EF4-FFF2-40B4-BE49-F238E27FC236}">
                <a16:creationId xmlns:a16="http://schemas.microsoft.com/office/drawing/2014/main" xmlns="" id="{5BB2B6C8-4B9F-46AB-8FE3-A242C29D1C74}"/>
              </a:ext>
            </a:extLst>
          </p:cNvPr>
          <p:cNvSpPr txBox="1"/>
          <p:nvPr/>
        </p:nvSpPr>
        <p:spPr>
          <a:xfrm>
            <a:off x="24892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-3</a:t>
            </a:r>
            <a:endParaRPr lang="ko-KR" altLang="en-US" sz="1300" b="1" dirty="0">
              <a:latin typeface="SamsungOne 400" panose="020B0503030303020204" pitchFamily="34" charset="0"/>
            </a:endParaRPr>
          </a:p>
        </p:txBody>
      </p:sp>
      <p:sp>
        <p:nvSpPr>
          <p:cNvPr id="37" name="TextBox 36">
            <a:extLst>
              <a:ext uri="{FF2B5EF4-FFF2-40B4-BE49-F238E27FC236}">
                <a16:creationId xmlns:a16="http://schemas.microsoft.com/office/drawing/2014/main" xmlns="" id="{1035769E-51FD-42FE-A3F4-EEA91EBBA1B6}"/>
              </a:ext>
            </a:extLst>
          </p:cNvPr>
          <p:cNvSpPr txBox="1"/>
          <p:nvPr/>
        </p:nvSpPr>
        <p:spPr>
          <a:xfrm>
            <a:off x="32131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-2</a:t>
            </a:r>
            <a:endParaRPr lang="ko-KR" altLang="en-US" sz="1300" b="1">
              <a:latin typeface="SamsungOne 400" panose="020B0503030303020204" pitchFamily="34" charset="0"/>
            </a:endParaRPr>
          </a:p>
        </p:txBody>
      </p:sp>
      <p:sp>
        <p:nvSpPr>
          <p:cNvPr id="38" name="TextBox 37">
            <a:extLst>
              <a:ext uri="{FF2B5EF4-FFF2-40B4-BE49-F238E27FC236}">
                <a16:creationId xmlns:a16="http://schemas.microsoft.com/office/drawing/2014/main" xmlns="" id="{3B7CC3F8-94D8-4A17-88A8-386616997BA2}"/>
              </a:ext>
            </a:extLst>
          </p:cNvPr>
          <p:cNvSpPr txBox="1"/>
          <p:nvPr/>
        </p:nvSpPr>
        <p:spPr>
          <a:xfrm>
            <a:off x="39370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-1</a:t>
            </a:r>
            <a:endParaRPr lang="ko-KR" altLang="en-US" sz="1300" b="1" dirty="0">
              <a:latin typeface="SamsungOne 400" panose="020B0503030303020204" pitchFamily="34" charset="0"/>
            </a:endParaRPr>
          </a:p>
        </p:txBody>
      </p:sp>
      <p:sp>
        <p:nvSpPr>
          <p:cNvPr id="39" name="TextBox 38">
            <a:extLst>
              <a:ext uri="{FF2B5EF4-FFF2-40B4-BE49-F238E27FC236}">
                <a16:creationId xmlns:a16="http://schemas.microsoft.com/office/drawing/2014/main" xmlns="" id="{4E962C93-3A54-458D-935C-79FBF6DA784A}"/>
              </a:ext>
            </a:extLst>
          </p:cNvPr>
          <p:cNvSpPr txBox="1"/>
          <p:nvPr/>
        </p:nvSpPr>
        <p:spPr>
          <a:xfrm>
            <a:off x="46609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0</a:t>
            </a:r>
            <a:endParaRPr lang="ko-KR" altLang="en-US" sz="1300" b="1" dirty="0">
              <a:latin typeface="SamsungOne 400" panose="020B0503030303020204" pitchFamily="34" charset="0"/>
            </a:endParaRPr>
          </a:p>
        </p:txBody>
      </p:sp>
      <p:sp>
        <p:nvSpPr>
          <p:cNvPr id="40" name="TextBox 39">
            <a:extLst>
              <a:ext uri="{FF2B5EF4-FFF2-40B4-BE49-F238E27FC236}">
                <a16:creationId xmlns:a16="http://schemas.microsoft.com/office/drawing/2014/main" xmlns="" id="{5559D3A9-AE0D-44FC-A182-218D9C6EFAE9}"/>
              </a:ext>
            </a:extLst>
          </p:cNvPr>
          <p:cNvSpPr txBox="1"/>
          <p:nvPr/>
        </p:nvSpPr>
        <p:spPr>
          <a:xfrm>
            <a:off x="53848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1</a:t>
            </a:r>
            <a:endParaRPr lang="ko-KR" altLang="en-US" sz="1300" b="1">
              <a:latin typeface="SamsungOne 400" panose="020B0503030303020204" pitchFamily="34" charset="0"/>
            </a:endParaRPr>
          </a:p>
        </p:txBody>
      </p:sp>
      <p:sp>
        <p:nvSpPr>
          <p:cNvPr id="41" name="TextBox 40">
            <a:extLst>
              <a:ext uri="{FF2B5EF4-FFF2-40B4-BE49-F238E27FC236}">
                <a16:creationId xmlns:a16="http://schemas.microsoft.com/office/drawing/2014/main" xmlns="" id="{B8339CF9-C5E1-4486-8A45-94C9D6E078BF}"/>
              </a:ext>
            </a:extLst>
          </p:cNvPr>
          <p:cNvSpPr txBox="1"/>
          <p:nvPr/>
        </p:nvSpPr>
        <p:spPr>
          <a:xfrm>
            <a:off x="61087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2</a:t>
            </a:r>
            <a:endParaRPr lang="ko-KR" altLang="en-US" sz="1300" b="1">
              <a:latin typeface="SamsungOne 400" panose="020B0503030303020204" pitchFamily="34" charset="0"/>
            </a:endParaRPr>
          </a:p>
        </p:txBody>
      </p:sp>
      <p:sp>
        <p:nvSpPr>
          <p:cNvPr id="42" name="TextBox 41">
            <a:extLst>
              <a:ext uri="{FF2B5EF4-FFF2-40B4-BE49-F238E27FC236}">
                <a16:creationId xmlns:a16="http://schemas.microsoft.com/office/drawing/2014/main" xmlns="" id="{B6BA992A-BF49-4014-AE8B-175C2FC48EB9}"/>
              </a:ext>
            </a:extLst>
          </p:cNvPr>
          <p:cNvSpPr txBox="1"/>
          <p:nvPr/>
        </p:nvSpPr>
        <p:spPr>
          <a:xfrm>
            <a:off x="68326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3</a:t>
            </a:r>
            <a:endParaRPr lang="ko-KR" altLang="en-US" sz="1300" b="1">
              <a:latin typeface="SamsungOne 400" panose="020B0503030303020204" pitchFamily="34" charset="0"/>
            </a:endParaRPr>
          </a:p>
        </p:txBody>
      </p:sp>
      <p:sp>
        <p:nvSpPr>
          <p:cNvPr id="43" name="TextBox 42">
            <a:extLst>
              <a:ext uri="{FF2B5EF4-FFF2-40B4-BE49-F238E27FC236}">
                <a16:creationId xmlns:a16="http://schemas.microsoft.com/office/drawing/2014/main" xmlns="" id="{F37F9620-EC6C-4D23-803F-752BB00165E6}"/>
              </a:ext>
            </a:extLst>
          </p:cNvPr>
          <p:cNvSpPr txBox="1"/>
          <p:nvPr/>
        </p:nvSpPr>
        <p:spPr>
          <a:xfrm>
            <a:off x="762508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4</a:t>
            </a:r>
            <a:endParaRPr lang="ko-KR" altLang="en-US" sz="1300" b="1" dirty="0">
              <a:latin typeface="SamsungOne 400" panose="020B0503030303020204" pitchFamily="34" charset="0"/>
            </a:endParaRPr>
          </a:p>
        </p:txBody>
      </p:sp>
      <p:sp>
        <p:nvSpPr>
          <p:cNvPr id="44" name="자유형 30">
            <a:extLst>
              <a:ext uri="{FF2B5EF4-FFF2-40B4-BE49-F238E27FC236}">
                <a16:creationId xmlns:a16="http://schemas.microsoft.com/office/drawing/2014/main" xmlns="" id="{941E2048-E458-4A18-BCA7-6A0B150C882F}"/>
              </a:ext>
            </a:extLst>
          </p:cNvPr>
          <p:cNvSpPr/>
          <p:nvPr/>
        </p:nvSpPr>
        <p:spPr>
          <a:xfrm>
            <a:off x="2717800" y="3123676"/>
            <a:ext cx="2164080" cy="472459"/>
          </a:xfrm>
          <a:custGeom>
            <a:avLst/>
            <a:gdLst>
              <a:gd name="connsiteX0" fmla="*/ 0 w 2209800"/>
              <a:gd name="connsiteY0" fmla="*/ 449601 h 464841"/>
              <a:gd name="connsiteX1" fmla="*/ 1021080 w 2209800"/>
              <a:gd name="connsiteY1" fmla="*/ 21 h 464841"/>
              <a:gd name="connsiteX2" fmla="*/ 2209800 w 2209800"/>
              <a:gd name="connsiteY2" fmla="*/ 464841 h 464841"/>
            </a:gdLst>
            <a:ahLst/>
            <a:cxnLst>
              <a:cxn ang="0">
                <a:pos x="connsiteX0" y="connsiteY0"/>
              </a:cxn>
              <a:cxn ang="0">
                <a:pos x="connsiteX1" y="connsiteY1"/>
              </a:cxn>
              <a:cxn ang="0">
                <a:pos x="connsiteX2" y="connsiteY2"/>
              </a:cxn>
            </a:cxnLst>
            <a:rect l="l" t="t" r="r" b="b"/>
            <a:pathLst>
              <a:path w="2209800" h="464841">
                <a:moveTo>
                  <a:pt x="0" y="449601"/>
                </a:moveTo>
                <a:cubicBezTo>
                  <a:pt x="326390" y="223541"/>
                  <a:pt x="652780" y="-2519"/>
                  <a:pt x="1021080" y="21"/>
                </a:cubicBezTo>
                <a:cubicBezTo>
                  <a:pt x="1389380" y="2561"/>
                  <a:pt x="1799590" y="233701"/>
                  <a:pt x="2209800" y="4648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b="1"/>
          </a:p>
        </p:txBody>
      </p:sp>
      <p:sp>
        <p:nvSpPr>
          <p:cNvPr id="45" name="자유형 31">
            <a:extLst>
              <a:ext uri="{FF2B5EF4-FFF2-40B4-BE49-F238E27FC236}">
                <a16:creationId xmlns:a16="http://schemas.microsoft.com/office/drawing/2014/main" xmlns="" id="{A96C104E-877B-4EA3-BB74-B31145649CA4}"/>
              </a:ext>
            </a:extLst>
          </p:cNvPr>
          <p:cNvSpPr/>
          <p:nvPr/>
        </p:nvSpPr>
        <p:spPr>
          <a:xfrm>
            <a:off x="4912360" y="3123676"/>
            <a:ext cx="2156460" cy="464841"/>
          </a:xfrm>
          <a:custGeom>
            <a:avLst/>
            <a:gdLst>
              <a:gd name="connsiteX0" fmla="*/ 0 w 2209800"/>
              <a:gd name="connsiteY0" fmla="*/ 449601 h 464841"/>
              <a:gd name="connsiteX1" fmla="*/ 1021080 w 2209800"/>
              <a:gd name="connsiteY1" fmla="*/ 21 h 464841"/>
              <a:gd name="connsiteX2" fmla="*/ 2209800 w 2209800"/>
              <a:gd name="connsiteY2" fmla="*/ 464841 h 464841"/>
            </a:gdLst>
            <a:ahLst/>
            <a:cxnLst>
              <a:cxn ang="0">
                <a:pos x="connsiteX0" y="connsiteY0"/>
              </a:cxn>
              <a:cxn ang="0">
                <a:pos x="connsiteX1" y="connsiteY1"/>
              </a:cxn>
              <a:cxn ang="0">
                <a:pos x="connsiteX2" y="connsiteY2"/>
              </a:cxn>
            </a:cxnLst>
            <a:rect l="l" t="t" r="r" b="b"/>
            <a:pathLst>
              <a:path w="2209800" h="464841">
                <a:moveTo>
                  <a:pt x="0" y="449601"/>
                </a:moveTo>
                <a:cubicBezTo>
                  <a:pt x="326390" y="223541"/>
                  <a:pt x="652780" y="-2519"/>
                  <a:pt x="1021080" y="21"/>
                </a:cubicBezTo>
                <a:cubicBezTo>
                  <a:pt x="1389380" y="2561"/>
                  <a:pt x="1799590" y="233701"/>
                  <a:pt x="2209800" y="4648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b="1"/>
          </a:p>
        </p:txBody>
      </p:sp>
      <p:sp>
        <p:nvSpPr>
          <p:cNvPr id="46" name="TextBox 45">
            <a:extLst>
              <a:ext uri="{FF2B5EF4-FFF2-40B4-BE49-F238E27FC236}">
                <a16:creationId xmlns:a16="http://schemas.microsoft.com/office/drawing/2014/main" xmlns="" id="{ADDBCE23-B549-4E09-BFD3-5BBACF75AF14}"/>
              </a:ext>
            </a:extLst>
          </p:cNvPr>
          <p:cNvSpPr txBox="1"/>
          <p:nvPr/>
        </p:nvSpPr>
        <p:spPr>
          <a:xfrm>
            <a:off x="2953385" y="2784848"/>
            <a:ext cx="1531620" cy="307777"/>
          </a:xfrm>
          <a:prstGeom prst="rect">
            <a:avLst/>
          </a:prstGeom>
          <a:noFill/>
        </p:spPr>
        <p:txBody>
          <a:bodyPr wrap="square" rtlCol="0">
            <a:spAutoFit/>
          </a:bodyP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Distance =</a:t>
            </a:r>
            <a:r>
              <a:rPr lang="ko-KR" altLang="en-US" sz="1400" b="1" dirty="0">
                <a:solidFill>
                  <a:prstClr val="black">
                    <a:lumMod val="85000"/>
                    <a:lumOff val="15000"/>
                  </a:prstClr>
                </a:solidFill>
                <a:latin typeface="SamsungOne 400" panose="020B0503030303020204" pitchFamily="34" charset="0"/>
              </a:rPr>
              <a:t> </a:t>
            </a: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3</a:t>
            </a:r>
            <a:endParaRPr lang="ko-KR" altLang="en-US" sz="1400" b="1" dirty="0">
              <a:solidFill>
                <a:prstClr val="black">
                  <a:lumMod val="85000"/>
                  <a:lumOff val="15000"/>
                </a:prstClr>
              </a:solidFill>
              <a:latin typeface="SamsungOne 400" panose="020B0503030303020204" pitchFamily="34" charset="0"/>
            </a:endParaRPr>
          </a:p>
        </p:txBody>
      </p:sp>
      <p:sp>
        <p:nvSpPr>
          <p:cNvPr id="47" name="TextBox 46">
            <a:extLst>
              <a:ext uri="{FF2B5EF4-FFF2-40B4-BE49-F238E27FC236}">
                <a16:creationId xmlns:a16="http://schemas.microsoft.com/office/drawing/2014/main" xmlns="" id="{AC4F6A82-1B3E-4D88-9E19-BFF10531A31F}"/>
              </a:ext>
            </a:extLst>
          </p:cNvPr>
          <p:cNvSpPr txBox="1"/>
          <p:nvPr/>
        </p:nvSpPr>
        <p:spPr>
          <a:xfrm>
            <a:off x="5072380" y="2804296"/>
            <a:ext cx="1531620" cy="307777"/>
          </a:xfrm>
          <a:prstGeom prst="rect">
            <a:avLst/>
          </a:prstGeom>
          <a:noFill/>
        </p:spPr>
        <p:txBody>
          <a:bodyPr wrap="square" rtlCol="0">
            <a:spAutoFit/>
          </a:bodyP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Distance =</a:t>
            </a:r>
            <a:r>
              <a:rPr lang="ko-KR" altLang="en-US" sz="1400" b="1" dirty="0">
                <a:solidFill>
                  <a:prstClr val="black">
                    <a:lumMod val="85000"/>
                    <a:lumOff val="15000"/>
                  </a:prstClr>
                </a:solidFill>
                <a:latin typeface="SamsungOne 400" panose="020B0503030303020204" pitchFamily="34" charset="0"/>
              </a:rPr>
              <a:t> </a:t>
            </a: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3</a:t>
            </a:r>
            <a:endParaRPr lang="ko-KR" altLang="en-US" sz="1400" b="1" dirty="0">
              <a:solidFill>
                <a:prstClr val="black">
                  <a:lumMod val="85000"/>
                  <a:lumOff val="15000"/>
                </a:prstClr>
              </a:solidFill>
              <a:latin typeface="SamsungOne 400" panose="020B0503030303020204" pitchFamily="34" charset="0"/>
            </a:endParaRPr>
          </a:p>
        </p:txBody>
      </p:sp>
      <p:sp>
        <p:nvSpPr>
          <p:cNvPr id="48" name="모서리가 둥근 직사각형 4">
            <a:extLst>
              <a:ext uri="{FF2B5EF4-FFF2-40B4-BE49-F238E27FC236}">
                <a16:creationId xmlns:a16="http://schemas.microsoft.com/office/drawing/2014/main" xmlns="" id="{3666946F-F820-4274-B4A8-040D0A2FA89F}"/>
              </a:ext>
            </a:extLst>
          </p:cNvPr>
          <p:cNvSpPr/>
          <p:nvPr/>
        </p:nvSpPr>
        <p:spPr>
          <a:xfrm>
            <a:off x="707620" y="2649748"/>
            <a:ext cx="8628145" cy="1550777"/>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49" name="직사각형 48">
            <a:extLst>
              <a:ext uri="{FF2B5EF4-FFF2-40B4-BE49-F238E27FC236}">
                <a16:creationId xmlns:a16="http://schemas.microsoft.com/office/drawing/2014/main" xmlns="" id="{FED55667-1C60-4EB7-987F-58353B656F97}"/>
              </a:ext>
            </a:extLst>
          </p:cNvPr>
          <p:cNvSpPr/>
          <p:nvPr/>
        </p:nvSpPr>
        <p:spPr>
          <a:xfrm>
            <a:off x="702940" y="220578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absolute value of a certain number means the distance between the number and zero on a vertical line. </a:t>
            </a:r>
          </a:p>
        </p:txBody>
      </p:sp>
      <p:sp>
        <p:nvSpPr>
          <p:cNvPr id="51" name="직사각형 50">
            <a:extLst>
              <a:ext uri="{FF2B5EF4-FFF2-40B4-BE49-F238E27FC236}">
                <a16:creationId xmlns:a16="http://schemas.microsoft.com/office/drawing/2014/main" xmlns="" id="{C9343630-ABFA-4542-9F3C-670595E68C9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Definition of Absolute Value</a:t>
            </a:r>
          </a:p>
        </p:txBody>
      </p:sp>
    </p:spTree>
    <p:extLst>
      <p:ext uri="{BB962C8B-B14F-4D97-AF65-F5344CB8AC3E}">
        <p14:creationId xmlns:p14="http://schemas.microsoft.com/office/powerpoint/2010/main" val="393847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a:t>
              </a:r>
              <a:r>
                <a:rPr lang="en-US" altLang="ko-KR" dirty="0">
                  <a:solidFill>
                    <a:schemeClr val="bg1"/>
                  </a:solidFill>
                  <a:latin typeface="SamsungSharpSans-Medium" pitchFamily="2" charset="0"/>
                  <a:cs typeface="SamsungSharpSans-Medium" pitchFamily="2" charset="0"/>
                </a:rPr>
                <a:t>Absolute Value and Euclidean Distance</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3" name="직사각형 22">
            <a:extLst>
              <a:ext uri="{FF2B5EF4-FFF2-40B4-BE49-F238E27FC236}">
                <a16:creationId xmlns:a16="http://schemas.microsoft.com/office/drawing/2014/main" xmlns="" id="{8E40BA91-6E3E-467D-AED4-C198F740ED3B}"/>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Definition of the Euclidean Distance</a:t>
            </a:r>
          </a:p>
        </p:txBody>
      </p:sp>
      <p:sp>
        <p:nvSpPr>
          <p:cNvPr id="24" name="직사각형 23">
            <a:extLst>
              <a:ext uri="{FF2B5EF4-FFF2-40B4-BE49-F238E27FC236}">
                <a16:creationId xmlns:a16="http://schemas.microsoft.com/office/drawing/2014/main" xmlns="" id="{27BCDC88-E592-4C4F-881F-1237DBEE8454}"/>
              </a:ext>
            </a:extLst>
          </p:cNvPr>
          <p:cNvSpPr/>
          <p:nvPr/>
        </p:nvSpPr>
        <p:spPr>
          <a:xfrm>
            <a:off x="2143100" y="3424037"/>
            <a:ext cx="5472608" cy="508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 name="그룹 24">
            <a:extLst>
              <a:ext uri="{FF2B5EF4-FFF2-40B4-BE49-F238E27FC236}">
                <a16:creationId xmlns:a16="http://schemas.microsoft.com/office/drawing/2014/main" xmlns="" id="{E46F0663-27BA-4469-A4AF-75577256D20B}"/>
              </a:ext>
            </a:extLst>
          </p:cNvPr>
          <p:cNvGrpSpPr/>
          <p:nvPr/>
        </p:nvGrpSpPr>
        <p:grpSpPr>
          <a:xfrm>
            <a:off x="559817" y="1927838"/>
            <a:ext cx="8783192" cy="215444"/>
            <a:chOff x="559817" y="2136914"/>
            <a:chExt cx="8783192" cy="215444"/>
          </a:xfrm>
        </p:grpSpPr>
        <p:sp>
          <p:nvSpPr>
            <p:cNvPr id="26" name="직사각형 25">
              <a:extLst>
                <a:ext uri="{FF2B5EF4-FFF2-40B4-BE49-F238E27FC236}">
                  <a16:creationId xmlns:a16="http://schemas.microsoft.com/office/drawing/2014/main" xmlns="" id="{40779CF0-2C44-4645-9212-2437BAF0BA89}"/>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30" name="직사각형 29">
              <a:extLst>
                <a:ext uri="{FF2B5EF4-FFF2-40B4-BE49-F238E27FC236}">
                  <a16:creationId xmlns:a16="http://schemas.microsoft.com/office/drawing/2014/main" xmlns="" id="{35C62544-E3D7-438E-841F-69C1EE52BE8C}"/>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Euclidean Distance</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xmlns="" id="{519EF91B-DA89-4BF8-8711-6BDD6D391FC1}"/>
                  </a:ext>
                </a:extLst>
              </p:cNvPr>
              <p:cNvSpPr/>
              <p:nvPr/>
            </p:nvSpPr>
            <p:spPr>
              <a:xfrm>
                <a:off x="702940" y="2209426"/>
                <a:ext cx="8632825" cy="2458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the length of a line segment between two points as if measured with a ruler.</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Euclidean distance in two dimensions is as follows.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there are points </a:t>
                </a:r>
                <a:r>
                  <a:rPr lang="en-US" altLang="ko-KR" sz="1300" i="1" dirty="0">
                    <a:solidFill>
                      <a:prstClr val="black">
                        <a:lumMod val="85000"/>
                        <a:lumOff val="15000"/>
                      </a:prstClr>
                    </a:solidFill>
                    <a:latin typeface="Cambria Math" panose="02040503050406030204" pitchFamily="18" charset="0"/>
                  </a:rPr>
                  <a:t>p</a:t>
                </a:r>
                <a:r>
                  <a:rPr lang="ko-KR" altLang="en-US" sz="1300" i="1" dirty="0">
                    <a:solidFill>
                      <a:prstClr val="black">
                        <a:lumMod val="85000"/>
                        <a:lumOff val="15000"/>
                      </a:prstClr>
                    </a:solidFill>
                    <a:latin typeface="Cambria Math" panose="02040503050406030204" pitchFamily="18" charset="0"/>
                  </a:rPr>
                  <a:t> </a:t>
                </a:r>
                <a:r>
                  <a:rPr lang="en-US" altLang="ko-KR" sz="1300" i="1" dirty="0">
                    <a:solidFill>
                      <a:prstClr val="black">
                        <a:lumMod val="85000"/>
                        <a:lumOff val="15000"/>
                      </a:prstClr>
                    </a:solidFill>
                    <a:latin typeface="Cambria Math" panose="02040503050406030204" pitchFamily="18" charset="0"/>
                  </a:rPr>
                  <a:t>= (p</a:t>
                </a:r>
                <a:r>
                  <a:rPr lang="en-US" altLang="ko-KR" sz="1300" i="1" baseline="-25000" dirty="0">
                    <a:solidFill>
                      <a:prstClr val="black">
                        <a:lumMod val="85000"/>
                        <a:lumOff val="15000"/>
                      </a:prstClr>
                    </a:solidFill>
                    <a:latin typeface="Cambria Math" panose="02040503050406030204" pitchFamily="18" charset="0"/>
                  </a:rPr>
                  <a:t>1</a:t>
                </a:r>
                <a:r>
                  <a:rPr lang="en-US" altLang="ko-KR" sz="1300" i="1" dirty="0">
                    <a:solidFill>
                      <a:prstClr val="black">
                        <a:lumMod val="85000"/>
                        <a:lumOff val="15000"/>
                      </a:prstClr>
                    </a:solidFill>
                    <a:latin typeface="Cambria Math" panose="02040503050406030204" pitchFamily="18" charset="0"/>
                  </a:rPr>
                  <a:t>, p</a:t>
                </a:r>
                <a:r>
                  <a:rPr lang="en-US" altLang="ko-KR" sz="1300" i="1" baseline="-25000" dirty="0">
                    <a:solidFill>
                      <a:prstClr val="black">
                        <a:lumMod val="85000"/>
                        <a:lumOff val="15000"/>
                      </a:prstClr>
                    </a:solidFill>
                    <a:latin typeface="Cambria Math" panose="02040503050406030204" pitchFamily="18" charset="0"/>
                  </a:rPr>
                  <a:t>2</a:t>
                </a:r>
                <a:r>
                  <a:rPr lang="en-US" altLang="ko-KR" sz="1300" i="1" dirty="0">
                    <a:solidFill>
                      <a:prstClr val="black">
                        <a:lumMod val="85000"/>
                        <a:lumOff val="15000"/>
                      </a:prstClr>
                    </a:solidFill>
                    <a:latin typeface="Cambria Math" panose="02040503050406030204" pitchFamily="18" charset="0"/>
                  </a:rPr>
                  <a:t>,..., </a:t>
                </a:r>
                <a:r>
                  <a:rPr lang="en-US" altLang="ko-KR" sz="1300" i="1" dirty="0" err="1">
                    <a:solidFill>
                      <a:prstClr val="black">
                        <a:lumMod val="85000"/>
                        <a:lumOff val="15000"/>
                      </a:prstClr>
                    </a:solidFill>
                    <a:latin typeface="Cambria Math" panose="02040503050406030204" pitchFamily="18" charset="0"/>
                  </a:rPr>
                  <a:t>p</a:t>
                </a:r>
                <a:r>
                  <a:rPr lang="en-US" altLang="ko-KR" sz="1300" i="1" baseline="-25000" dirty="0" err="1">
                    <a:solidFill>
                      <a:prstClr val="black">
                        <a:lumMod val="85000"/>
                        <a:lumOff val="15000"/>
                      </a:prstClr>
                    </a:solidFill>
                    <a:latin typeface="Cambria Math" panose="02040503050406030204" pitchFamily="18" charset="0"/>
                  </a:rPr>
                  <a:t>n</a:t>
                </a:r>
                <a:r>
                  <a:rPr lang="en-US" altLang="ko-KR" sz="1300" i="1" dirty="0">
                    <a:solidFill>
                      <a:prstClr val="black">
                        <a:lumMod val="85000"/>
                        <a:lumOff val="15000"/>
                      </a:prstClr>
                    </a:solidFill>
                    <a:latin typeface="Cambria Math" panose="02040503050406030204" pitchFamily="18" charset="0"/>
                  </a:rPr>
                  <a:t>)</a:t>
                </a:r>
                <a:r>
                  <a:rPr lang="en-US" altLang="ko-KR" sz="1300" dirty="0">
                    <a:solidFill>
                      <a:prstClr val="black"/>
                    </a:solidFill>
                    <a:latin typeface="Cambria Math" panose="02040503050406030204" pitchFamily="18" charset="0"/>
                    <a:ea typeface="Cambria Math" panose="02040503050406030204" pitchFamily="18" charset="0"/>
                  </a:rPr>
                  <a:t> </a:t>
                </a:r>
                <a:r>
                  <a:rPr lang="en-US" altLang="ko-KR" sz="1200" dirty="0">
                    <a:solidFill>
                      <a:prstClr val="black"/>
                    </a:solidFill>
                    <a:latin typeface="Cambria Math" panose="02040503050406030204" pitchFamily="18" charset="0"/>
                    <a:ea typeface="Cambria Math" panose="02040503050406030204" pitchFamily="18" charset="0"/>
                  </a:rPr>
                  <a:t>and</a:t>
                </a:r>
                <a:r>
                  <a:rPr lang="ko-KR" altLang="en-US" sz="1200" dirty="0">
                    <a:solidFill>
                      <a:prstClr val="black"/>
                    </a:solidFill>
                  </a:rPr>
                  <a:t> </a:t>
                </a:r>
                <a:r>
                  <a:rPr lang="en-US" altLang="ko-KR" sz="1300" i="1" dirty="0">
                    <a:solidFill>
                      <a:prstClr val="black">
                        <a:lumMod val="85000"/>
                        <a:lumOff val="15000"/>
                      </a:prstClr>
                    </a:solidFill>
                    <a:latin typeface="Cambria Math" panose="02040503050406030204" pitchFamily="18" charset="0"/>
                  </a:rPr>
                  <a:t>q</a:t>
                </a:r>
                <a:r>
                  <a:rPr lang="ko-KR" altLang="en-US" sz="1300" i="1" dirty="0">
                    <a:solidFill>
                      <a:prstClr val="black">
                        <a:lumMod val="85000"/>
                        <a:lumOff val="15000"/>
                      </a:prstClr>
                    </a:solidFill>
                    <a:latin typeface="Cambria Math" panose="02040503050406030204" pitchFamily="18" charset="0"/>
                  </a:rPr>
                  <a:t> </a:t>
                </a:r>
                <a:r>
                  <a:rPr lang="en-US" altLang="ko-KR" sz="1300" i="1" dirty="0">
                    <a:solidFill>
                      <a:prstClr val="black">
                        <a:lumMod val="85000"/>
                        <a:lumOff val="15000"/>
                      </a:prstClr>
                    </a:solidFill>
                    <a:latin typeface="Cambria Math" panose="02040503050406030204" pitchFamily="18" charset="0"/>
                  </a:rPr>
                  <a:t>= (q</a:t>
                </a:r>
                <a:r>
                  <a:rPr lang="en-US" altLang="ko-KR" sz="1300" i="1" baseline="-25000" dirty="0">
                    <a:solidFill>
                      <a:prstClr val="black">
                        <a:lumMod val="85000"/>
                        <a:lumOff val="15000"/>
                      </a:prstClr>
                    </a:solidFill>
                    <a:latin typeface="Cambria Math" panose="02040503050406030204" pitchFamily="18" charset="0"/>
                  </a:rPr>
                  <a:t>1</a:t>
                </a:r>
                <a:r>
                  <a:rPr lang="en-US" altLang="ko-KR" sz="1300" i="1" dirty="0">
                    <a:solidFill>
                      <a:prstClr val="black">
                        <a:lumMod val="85000"/>
                        <a:lumOff val="15000"/>
                      </a:prstClr>
                    </a:solidFill>
                    <a:latin typeface="Cambria Math" panose="02040503050406030204" pitchFamily="18" charset="0"/>
                  </a:rPr>
                  <a:t>, q</a:t>
                </a:r>
                <a:r>
                  <a:rPr lang="en-US" altLang="ko-KR" sz="1300" i="1" baseline="-25000" dirty="0">
                    <a:solidFill>
                      <a:prstClr val="black">
                        <a:lumMod val="85000"/>
                        <a:lumOff val="15000"/>
                      </a:prstClr>
                    </a:solidFill>
                    <a:latin typeface="Cambria Math" panose="02040503050406030204" pitchFamily="18" charset="0"/>
                  </a:rPr>
                  <a:t>2</a:t>
                </a:r>
                <a:r>
                  <a:rPr lang="en-US" altLang="ko-KR" sz="1300" i="1" dirty="0">
                    <a:solidFill>
                      <a:prstClr val="black">
                        <a:lumMod val="85000"/>
                        <a:lumOff val="15000"/>
                      </a:prstClr>
                    </a:solidFill>
                    <a:latin typeface="Cambria Math" panose="02040503050406030204" pitchFamily="18" charset="0"/>
                  </a:rPr>
                  <a:t>,..., </a:t>
                </a:r>
                <a:r>
                  <a:rPr lang="en-US" altLang="ko-KR" sz="1300" i="1" dirty="0" err="1">
                    <a:solidFill>
                      <a:prstClr val="black">
                        <a:lumMod val="85000"/>
                        <a:lumOff val="15000"/>
                      </a:prstClr>
                    </a:solidFill>
                    <a:latin typeface="Cambria Math" panose="02040503050406030204" pitchFamily="18" charset="0"/>
                  </a:rPr>
                  <a:t>q</a:t>
                </a:r>
                <a:r>
                  <a:rPr lang="en-US" altLang="ko-KR" sz="1300" i="1" baseline="-25000" dirty="0" err="1">
                    <a:solidFill>
                      <a:prstClr val="black">
                        <a:lumMod val="85000"/>
                        <a:lumOff val="15000"/>
                      </a:prstClr>
                    </a:solidFill>
                    <a:latin typeface="Cambria Math" panose="02040503050406030204" pitchFamily="18" charset="0"/>
                  </a:rPr>
                  <a:t>n</a:t>
                </a:r>
                <a:r>
                  <a:rPr lang="en-US" altLang="ko-KR" sz="1300" i="1" dirty="0">
                    <a:solidFill>
                      <a:prstClr val="black">
                        <a:lumMod val="85000"/>
                        <a:lumOff val="15000"/>
                      </a:prstClr>
                    </a:solidFill>
                    <a:latin typeface="Cambria Math" panose="02040503050406030204" pitchFamily="18"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represented by orthogonal coordinate systems, the distance between p and q are calculated is as follows using the two Euclidean norms.</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Euclidean distance between point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𝐴</m:t>
                    </m:r>
                    <m:r>
                      <a:rPr lang="en-US" altLang="ko-KR" sz="1300" b="0" i="1" dirty="0" smtClean="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the origin can be expressed as </a:t>
                </a:r>
                <a14:m>
                  <m:oMath xmlns:m="http://schemas.openxmlformats.org/officeDocument/2006/math">
                    <m:r>
                      <a:rPr lang="ko-KR" altLang="en-US"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𝐴</m:t>
                    </m:r>
                    <m:r>
                      <a:rPr lang="ko-KR" altLang="en-US" sz="1300" i="1" dirty="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using the symbol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distance between point A and point B can be expressed as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𝐴</m:t>
                    </m:r>
                    <m:r>
                      <a:rPr lang="en-US" altLang="ko-KR"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𝐵</m:t>
                    </m:r>
                    <m:r>
                      <a:rPr lang="en-US" altLang="ko-KR" sz="1300" i="1" dirty="0">
                        <a:solidFill>
                          <a:prstClr val="black">
                            <a:lumMod val="85000"/>
                            <a:lumOff val="15000"/>
                          </a:prstClr>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31" name="직사각형 30">
                <a:extLst>
                  <a:ext uri="{FF2B5EF4-FFF2-40B4-BE49-F238E27FC236}">
                    <a16:creationId xmlns="" xmlns:a16="http://schemas.microsoft.com/office/drawing/2014/main" xmlns:a14="http://schemas.microsoft.com/office/drawing/2010/main" id="{519EF91B-DA89-4BF8-8711-6BDD6D391FC1}"/>
                  </a:ext>
                </a:extLst>
              </p:cNvPr>
              <p:cNvSpPr>
                <a:spLocks noRot="1" noChangeAspect="1" noMove="1" noResize="1" noEditPoints="1" noAdjustHandles="1" noChangeArrowheads="1" noChangeShapeType="1" noTextEdit="1"/>
              </p:cNvSpPr>
              <p:nvPr/>
            </p:nvSpPr>
            <p:spPr>
              <a:xfrm>
                <a:off x="702940" y="2209426"/>
                <a:ext cx="8632825" cy="2458860"/>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ED4213D7-B2CE-4505-8F35-D5D2259BBBDE}"/>
                  </a:ext>
                </a:extLst>
              </p:cNvPr>
              <p:cNvSpPr txBox="1"/>
              <p:nvPr/>
            </p:nvSpPr>
            <p:spPr>
              <a:xfrm>
                <a:off x="2295876" y="3529034"/>
                <a:ext cx="5167056" cy="298159"/>
              </a:xfrm>
              <a:prstGeom prst="rect">
                <a:avLst/>
              </a:prstGeom>
              <a:noFill/>
            </p:spPr>
            <p:txBody>
              <a:bodyPr wrap="none" lIns="0" tIns="0" rIns="0" bIns="0" rtlCol="0">
                <a:spAutoFit/>
              </a:bodyPr>
              <a:lstStyle/>
              <a:p>
                <a14:m>
                  <m:oMath xmlns:m="http://schemas.openxmlformats.org/officeDocument/2006/math">
                    <m:r>
                      <a:rPr lang="ko-KR" altLang="en-US" sz="1600" i="1" smtClean="0">
                        <a:latin typeface="Cambria Math" panose="02040503050406030204" pitchFamily="18" charset="0"/>
                      </a:rPr>
                      <m:t>∥</m:t>
                    </m:r>
                    <m:r>
                      <a:rPr lang="en-US" altLang="ko-KR" sz="1600" b="0" i="1" smtClean="0">
                        <a:latin typeface="Cambria Math" panose="02040503050406030204" pitchFamily="18" charset="0"/>
                      </a:rPr>
                      <m:t>𝑝</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𝑞</m:t>
                    </m:r>
                    <m:r>
                      <a:rPr lang="en-US" altLang="ko-KR" sz="1600" b="0" i="1" smtClean="0">
                        <a:latin typeface="Cambria Math" panose="02040503050406030204" pitchFamily="18" charset="0"/>
                      </a:rPr>
                      <m:t> ∥ = </m:t>
                    </m:r>
                    <m:rad>
                      <m:radPr>
                        <m:degHide m:val="on"/>
                        <m:ctrlPr>
                          <a:rPr lang="en-US" altLang="ko-KR" sz="1600" b="0" i="1" smtClean="0">
                            <a:latin typeface="Cambria Math" panose="02040503050406030204" pitchFamily="18" charset="0"/>
                            <a:ea typeface="Cambria Math" panose="02040503050406030204" pitchFamily="18" charset="0"/>
                          </a:rPr>
                        </m:ctrlPr>
                      </m:radPr>
                      <m:deg/>
                      <m:e>
                        <m:d>
                          <m:dPr>
                            <m:ctrlPr>
                              <a:rPr lang="en-US" altLang="ko-KR" sz="1600" b="0" i="1" smtClean="0">
                                <a:latin typeface="Cambria Math" panose="02040503050406030204" pitchFamily="18" charset="0"/>
                                <a:ea typeface="Cambria Math" panose="02040503050406030204" pitchFamily="18" charset="0"/>
                              </a:rPr>
                            </m:ctrlPr>
                          </m:dPr>
                          <m:e>
                            <m:r>
                              <a:rPr lang="en-US" altLang="ko-KR" sz="1600" b="0" i="1" smtClean="0">
                                <a:latin typeface="Cambria Math" panose="02040503050406030204" pitchFamily="18" charset="0"/>
                                <a:ea typeface="Cambria Math" panose="02040503050406030204" pitchFamily="18" charset="0"/>
                              </a:rPr>
                              <m:t>𝑝</m:t>
                            </m:r>
                            <m:r>
                              <a:rPr lang="en-US" altLang="ko-KR" sz="1600" b="0" i="1" smtClean="0">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e>
                        </m:d>
                        <m:r>
                          <a:rPr lang="en-US" altLang="ko-KR" sz="1600" b="0" i="1" smtClean="0">
                            <a:latin typeface="Cambria Math" panose="02040503050406030204" pitchFamily="18" charset="0"/>
                            <a:ea typeface="Cambria Math" panose="02040503050406030204" pitchFamily="18" charset="0"/>
                          </a:rPr>
                          <m:t>∙</m:t>
                        </m:r>
                        <m:d>
                          <m:dPr>
                            <m:ctrlPr>
                              <a:rPr lang="en-US" altLang="ko-KR" sz="1600" b="0" i="1" smtClean="0">
                                <a:latin typeface="Cambria Math" panose="02040503050406030204" pitchFamily="18" charset="0"/>
                                <a:ea typeface="Cambria Math" panose="02040503050406030204" pitchFamily="18" charset="0"/>
                              </a:rPr>
                            </m:ctrlPr>
                          </m:dPr>
                          <m:e>
                            <m:r>
                              <a:rPr lang="en-US" altLang="ko-KR" sz="1600" b="0" i="1" smtClean="0">
                                <a:latin typeface="Cambria Math" panose="02040503050406030204" pitchFamily="18" charset="0"/>
                                <a:ea typeface="Cambria Math" panose="02040503050406030204" pitchFamily="18" charset="0"/>
                              </a:rPr>
                              <m:t>𝑝</m:t>
                            </m:r>
                            <m:r>
                              <a:rPr lang="en-US" altLang="ko-KR" sz="1600" b="0" i="1" smtClean="0">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e>
                        </m:d>
                      </m:e>
                    </m:rad>
                  </m:oMath>
                </a14:m>
                <a:r>
                  <a:rPr lang="ko-KR" altLang="en-US" sz="1600" dirty="0"/>
                  <a:t>  </a:t>
                </a:r>
                <a:r>
                  <a:rPr lang="en-US" altLang="ko-KR" sz="1600" dirty="0"/>
                  <a:t>= </a:t>
                </a:r>
                <a14:m>
                  <m:oMath xmlns:m="http://schemas.openxmlformats.org/officeDocument/2006/math">
                    <m:rad>
                      <m:radPr>
                        <m:degHide m:val="on"/>
                        <m:ctrlPr>
                          <a:rPr lang="en-US" altLang="ko-KR" sz="1600" i="1" smtClean="0">
                            <a:latin typeface="Cambria Math" panose="02040503050406030204" pitchFamily="18" charset="0"/>
                          </a:rPr>
                        </m:ctrlPr>
                      </m:radPr>
                      <m:deg/>
                      <m:e>
                        <m:r>
                          <a:rPr lang="en-US" altLang="ko-KR" sz="1600" i="1">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𝑝</m:t>
                        </m:r>
                        <m:sSup>
                          <m:sSupPr>
                            <m:ctrlPr>
                              <a:rPr lang="en-US" altLang="ko-KR" sz="1600" b="0" i="1" smtClean="0">
                                <a:latin typeface="Cambria Math" panose="02040503050406030204" pitchFamily="18" charset="0"/>
                                <a:ea typeface="Cambria Math" panose="02040503050406030204" pitchFamily="18" charset="0"/>
                              </a:rPr>
                            </m:ctrlPr>
                          </m:sSupPr>
                          <m:e>
                            <m:r>
                              <a:rPr lang="en-US" altLang="ko-KR" sz="1600" b="0" i="1" smtClean="0">
                                <a:latin typeface="Cambria Math" panose="02040503050406030204" pitchFamily="18" charset="0"/>
                                <a:ea typeface="Cambria Math" panose="02040503050406030204" pitchFamily="18" charset="0"/>
                              </a:rPr>
                              <m:t>∥</m:t>
                            </m:r>
                          </m:e>
                          <m:sup>
                            <m:r>
                              <a:rPr lang="en-US" altLang="ko-KR" sz="1600" b="0" i="1" smtClean="0">
                                <a:latin typeface="Cambria Math" panose="02040503050406030204" pitchFamily="18" charset="0"/>
                                <a:ea typeface="Cambria Math" panose="02040503050406030204" pitchFamily="18" charset="0"/>
                              </a:rPr>
                              <m:t>2 </m:t>
                            </m:r>
                          </m:sup>
                        </m:sSup>
                        <m:r>
                          <a:rPr lang="en-US" altLang="ko-KR" sz="1600" b="0" i="1" smtClean="0">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sSup>
                          <m:sSupPr>
                            <m:ctrlPr>
                              <a:rPr lang="en-US" altLang="ko-KR" sz="1600" i="1">
                                <a:latin typeface="Cambria Math" panose="02040503050406030204" pitchFamily="18" charset="0"/>
                                <a:ea typeface="Cambria Math" panose="02040503050406030204" pitchFamily="18" charset="0"/>
                              </a:rPr>
                            </m:ctrlPr>
                          </m:sSupPr>
                          <m:e>
                            <m:r>
                              <a:rPr lang="en-US" altLang="ko-KR" sz="1600" i="1">
                                <a:latin typeface="Cambria Math" panose="02040503050406030204" pitchFamily="18" charset="0"/>
                                <a:ea typeface="Cambria Math" panose="02040503050406030204" pitchFamily="18" charset="0"/>
                              </a:rPr>
                              <m:t>∥</m:t>
                            </m:r>
                          </m:e>
                          <m:sup>
                            <m:r>
                              <a:rPr lang="en-US" altLang="ko-KR" sz="1600" i="1">
                                <a:latin typeface="Cambria Math" panose="02040503050406030204" pitchFamily="18" charset="0"/>
                                <a:ea typeface="Cambria Math" panose="02040503050406030204" pitchFamily="18" charset="0"/>
                              </a:rPr>
                              <m:t>2 </m:t>
                            </m:r>
                          </m:sup>
                        </m:sSup>
                        <m:r>
                          <a:rPr lang="en-US" altLang="ko-KR" sz="1600" b="0" i="1" smtClean="0">
                            <a:latin typeface="Cambria Math" panose="02040503050406030204" pitchFamily="18" charset="0"/>
                            <a:ea typeface="Cambria Math" panose="02040503050406030204" pitchFamily="18" charset="0"/>
                          </a:rPr>
                          <m:t> − 2</m:t>
                        </m:r>
                        <m:r>
                          <a:rPr lang="en-US" altLang="ko-KR" sz="1600" b="0" i="1" smtClean="0">
                            <a:latin typeface="Cambria Math" panose="02040503050406030204" pitchFamily="18" charset="0"/>
                            <a:ea typeface="Cambria Math" panose="02040503050406030204" pitchFamily="18" charset="0"/>
                          </a:rPr>
                          <m:t>𝑝</m:t>
                        </m:r>
                        <m:r>
                          <a:rPr lang="en-US" altLang="ko-KR" sz="1600" b="0" i="1" smtClean="0">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e>
                    </m:rad>
                  </m:oMath>
                </a14:m>
                <a:endParaRPr lang="ko-KR" altLang="en-US" sz="1600" dirty="0"/>
              </a:p>
            </p:txBody>
          </p:sp>
        </mc:Choice>
        <mc:Fallback xmlns="">
          <p:sp>
            <p:nvSpPr>
              <p:cNvPr id="32" name="TextBox 31">
                <a:extLst>
                  <a:ext uri="{FF2B5EF4-FFF2-40B4-BE49-F238E27FC236}">
                    <a16:creationId xmlns:a16="http://schemas.microsoft.com/office/drawing/2014/main" id="{ED4213D7-B2CE-4505-8F35-D5D2259BBBDE}"/>
                  </a:ext>
                </a:extLst>
              </p:cNvPr>
              <p:cNvSpPr txBox="1">
                <a:spLocks noRot="1" noChangeAspect="1" noMove="1" noResize="1" noEditPoints="1" noAdjustHandles="1" noChangeArrowheads="1" noChangeShapeType="1" noTextEdit="1"/>
              </p:cNvSpPr>
              <p:nvPr/>
            </p:nvSpPr>
            <p:spPr>
              <a:xfrm>
                <a:off x="2295876" y="3529034"/>
                <a:ext cx="5167056" cy="298159"/>
              </a:xfrm>
              <a:prstGeom prst="rect">
                <a:avLst/>
              </a:prstGeom>
              <a:blipFill>
                <a:blip r:embed="rId4"/>
                <a:stretch>
                  <a:fillRect l="-1653" t="-6122" r="-354" b="-3877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64203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Introduction</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2" name="직사각형 11">
            <a:extLst>
              <a:ext uri="{FF2B5EF4-FFF2-40B4-BE49-F238E27FC236}">
                <a16:creationId xmlns:a16="http://schemas.microsoft.com/office/drawing/2014/main" xmlns="" id="{52E3121F-F0CD-4ED3-B4A5-A9EB0E5400E4}"/>
              </a:ext>
            </a:extLst>
          </p:cNvPr>
          <p:cNvSpPr/>
          <p:nvPr/>
        </p:nvSpPr>
        <p:spPr>
          <a:xfrm>
            <a:off x="1054112" y="3870028"/>
            <a:ext cx="3969308"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1.1. Installing Anaconda for Python</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1.2. Intro to Mathematics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1.3. Mathematical Symbols</a:t>
            </a:r>
          </a:p>
        </p:txBody>
      </p:sp>
    </p:spTree>
    <p:extLst>
      <p:ext uri="{BB962C8B-B14F-4D97-AF65-F5344CB8AC3E}">
        <p14:creationId xmlns:p14="http://schemas.microsoft.com/office/powerpoint/2010/main" val="1339580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Euclidean Distance</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in the below figure, the length of the hypotenuse (segment AB) is calculated using the Pythagorean Theorem.</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a:t>
              </a:r>
              <a:r>
                <a:rPr lang="en-US" altLang="ko-KR" dirty="0">
                  <a:solidFill>
                    <a:schemeClr val="bg1"/>
                  </a:solidFill>
                  <a:latin typeface="SamsungSharpSans-Medium" pitchFamily="2" charset="0"/>
                  <a:cs typeface="SamsungSharpSans-Medium" pitchFamily="2" charset="0"/>
                </a:rPr>
                <a:t>Absolute Value and Euclidean Distance</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6" name="그룹 5">
            <a:extLst>
              <a:ext uri="{FF2B5EF4-FFF2-40B4-BE49-F238E27FC236}">
                <a16:creationId xmlns:a16="http://schemas.microsoft.com/office/drawing/2014/main" xmlns="" id="{9E28BE4B-2382-43AA-B4F8-A4192925BDAB}"/>
              </a:ext>
            </a:extLst>
          </p:cNvPr>
          <p:cNvGrpSpPr/>
          <p:nvPr/>
        </p:nvGrpSpPr>
        <p:grpSpPr>
          <a:xfrm>
            <a:off x="869421" y="2305156"/>
            <a:ext cx="8103022" cy="2160240"/>
            <a:chOff x="869421" y="2102376"/>
            <a:chExt cx="8103022" cy="2160240"/>
          </a:xfrm>
        </p:grpSpPr>
        <p:grpSp>
          <p:nvGrpSpPr>
            <p:cNvPr id="14" name="그룹 13">
              <a:extLst>
                <a:ext uri="{FF2B5EF4-FFF2-40B4-BE49-F238E27FC236}">
                  <a16:creationId xmlns:a16="http://schemas.microsoft.com/office/drawing/2014/main" xmlns="" id="{D8FD9F50-9D13-4531-8100-14DD0CC0C959}"/>
                </a:ext>
              </a:extLst>
            </p:cNvPr>
            <p:cNvGrpSpPr/>
            <p:nvPr/>
          </p:nvGrpSpPr>
          <p:grpSpPr>
            <a:xfrm>
              <a:off x="869421" y="2102376"/>
              <a:ext cx="8103022" cy="2160240"/>
              <a:chOff x="1134987" y="3788527"/>
              <a:chExt cx="6624737" cy="1766134"/>
            </a:xfrm>
          </p:grpSpPr>
          <p:sp>
            <p:nvSpPr>
              <p:cNvPr id="15" name="직사각형 14">
                <a:extLst>
                  <a:ext uri="{FF2B5EF4-FFF2-40B4-BE49-F238E27FC236}">
                    <a16:creationId xmlns:a16="http://schemas.microsoft.com/office/drawing/2014/main" xmlns="" id="{0E07FA9C-4A20-4364-ADC8-884F1DF22A37}"/>
                  </a:ext>
                </a:extLst>
              </p:cNvPr>
              <p:cNvSpPr/>
              <p:nvPr/>
            </p:nvSpPr>
            <p:spPr>
              <a:xfrm>
                <a:off x="1134987" y="3798565"/>
                <a:ext cx="6624737" cy="175609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18" name="그룹 17">
                <a:extLst>
                  <a:ext uri="{FF2B5EF4-FFF2-40B4-BE49-F238E27FC236}">
                    <a16:creationId xmlns:a16="http://schemas.microsoft.com/office/drawing/2014/main" xmlns="" id="{DEBBB772-AE4C-49B6-88D0-6EC4326817BC}"/>
                  </a:ext>
                </a:extLst>
              </p:cNvPr>
              <p:cNvGrpSpPr/>
              <p:nvPr/>
            </p:nvGrpSpPr>
            <p:grpSpPr>
              <a:xfrm>
                <a:off x="2903125" y="3788527"/>
                <a:ext cx="3973531" cy="1665019"/>
                <a:chOff x="846957" y="3779002"/>
                <a:chExt cx="3973531" cy="1665019"/>
              </a:xfrm>
            </p:grpSpPr>
            <p:cxnSp>
              <p:nvCxnSpPr>
                <p:cNvPr id="32" name="직선 화살표 연결선 31">
                  <a:extLst>
                    <a:ext uri="{FF2B5EF4-FFF2-40B4-BE49-F238E27FC236}">
                      <a16:creationId xmlns:a16="http://schemas.microsoft.com/office/drawing/2014/main" xmlns="" id="{217C4BD2-9FDC-4B69-81E6-BA738AABF156}"/>
                    </a:ext>
                  </a:extLst>
                </p:cNvPr>
                <p:cNvCxnSpPr>
                  <a:cxnSpLocks/>
                </p:cNvCxnSpPr>
                <p:nvPr/>
              </p:nvCxnSpPr>
              <p:spPr>
                <a:xfrm>
                  <a:off x="990972" y="5157192"/>
                  <a:ext cx="14401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xmlns="" id="{C92CAE2D-1AF1-4FE0-8257-7E82C59F4ABC}"/>
                    </a:ext>
                  </a:extLst>
                </p:cNvPr>
                <p:cNvCxnSpPr>
                  <a:cxnSpLocks/>
                </p:cNvCxnSpPr>
                <p:nvPr/>
              </p:nvCxnSpPr>
              <p:spPr>
                <a:xfrm flipV="1">
                  <a:off x="1206996" y="4005064"/>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56FD8CCD-6544-4D8F-9AFE-602361D6B134}"/>
                    </a:ext>
                  </a:extLst>
                </p:cNvPr>
                <p:cNvSpPr txBox="1"/>
                <p:nvPr/>
              </p:nvSpPr>
              <p:spPr>
                <a:xfrm>
                  <a:off x="990972" y="3779002"/>
                  <a:ext cx="288032"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y</a:t>
                  </a:r>
                  <a:endParaRPr lang="ko-KR" altLang="en-US" sz="1600" i="1" dirty="0">
                    <a:solidFill>
                      <a:srgbClr val="000000"/>
                    </a:solidFill>
                    <a:latin typeface="Cambria Math" panose="02040503050406030204" pitchFamily="18" charset="0"/>
                  </a:endParaRPr>
                </a:p>
              </p:txBody>
            </p:sp>
            <p:sp>
              <p:nvSpPr>
                <p:cNvPr id="35" name="TextBox 34">
                  <a:extLst>
                    <a:ext uri="{FF2B5EF4-FFF2-40B4-BE49-F238E27FC236}">
                      <a16:creationId xmlns:a16="http://schemas.microsoft.com/office/drawing/2014/main" xmlns="" id="{18245560-6527-46F1-A4EF-F23D6D7FF065}"/>
                    </a:ext>
                  </a:extLst>
                </p:cNvPr>
                <p:cNvSpPr txBox="1"/>
                <p:nvPr/>
              </p:nvSpPr>
              <p:spPr>
                <a:xfrm>
                  <a:off x="846957" y="4066039"/>
                  <a:ext cx="360039"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2</a:t>
                  </a:r>
                  <a:endParaRPr lang="ko-KR" altLang="en-US" sz="1600" i="1" baseline="-25000" dirty="0">
                    <a:solidFill>
                      <a:srgbClr val="000000"/>
                    </a:solidFill>
                    <a:latin typeface="Cambria Math" panose="02040503050406030204" pitchFamily="18" charset="0"/>
                  </a:endParaRPr>
                </a:p>
              </p:txBody>
            </p:sp>
            <p:sp>
              <p:nvSpPr>
                <p:cNvPr id="36" name="TextBox 35">
                  <a:extLst>
                    <a:ext uri="{FF2B5EF4-FFF2-40B4-BE49-F238E27FC236}">
                      <a16:creationId xmlns:a16="http://schemas.microsoft.com/office/drawing/2014/main" xmlns="" id="{3E368906-F71E-4097-BD13-8CE3CEB4B40E}"/>
                    </a:ext>
                  </a:extLst>
                </p:cNvPr>
                <p:cNvSpPr txBox="1"/>
                <p:nvPr/>
              </p:nvSpPr>
              <p:spPr>
                <a:xfrm>
                  <a:off x="846957" y="4481537"/>
                  <a:ext cx="360039"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r>
                    <a:rPr lang="en-US" altLang="ko-KR" sz="1600" i="1" baseline="-25000" dirty="0">
                      <a:solidFill>
                        <a:srgbClr val="000000"/>
                      </a:solidFill>
                      <a:latin typeface="Cambria Math" panose="02040503050406030204" pitchFamily="18" charset="0"/>
                    </a:rPr>
                    <a:t>2</a:t>
                  </a:r>
                  <a:endParaRPr lang="ko-KR" altLang="en-US" sz="1600" i="1" baseline="-25000" dirty="0">
                    <a:solidFill>
                      <a:srgbClr val="000000"/>
                    </a:solidFill>
                    <a:latin typeface="Cambria Math" panose="02040503050406030204" pitchFamily="18" charset="0"/>
                  </a:endParaRPr>
                </a:p>
              </p:txBody>
            </p:sp>
            <p:sp>
              <p:nvSpPr>
                <p:cNvPr id="37" name="TextBox 36">
                  <a:extLst>
                    <a:ext uri="{FF2B5EF4-FFF2-40B4-BE49-F238E27FC236}">
                      <a16:creationId xmlns:a16="http://schemas.microsoft.com/office/drawing/2014/main" xmlns="" id="{12121E46-4D65-4912-9002-B80C6604F9FC}"/>
                    </a:ext>
                  </a:extLst>
                </p:cNvPr>
                <p:cNvSpPr txBox="1"/>
                <p:nvPr/>
              </p:nvSpPr>
              <p:spPr>
                <a:xfrm>
                  <a:off x="1315009" y="5167231"/>
                  <a:ext cx="360039"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r>
                    <a:rPr lang="en-US" altLang="ko-KR" sz="1600" i="1" baseline="-25000" dirty="0">
                      <a:solidFill>
                        <a:srgbClr val="000000"/>
                      </a:solidFill>
                      <a:latin typeface="Cambria Math" panose="02040503050406030204" pitchFamily="18" charset="0"/>
                    </a:rPr>
                    <a:t>1</a:t>
                  </a:r>
                  <a:endParaRPr lang="ko-KR" altLang="en-US" sz="1600" i="1" baseline="-25000" dirty="0">
                    <a:solidFill>
                      <a:srgbClr val="000000"/>
                    </a:solidFill>
                    <a:latin typeface="Cambria Math" panose="02040503050406030204" pitchFamily="18" charset="0"/>
                  </a:endParaRPr>
                </a:p>
              </p:txBody>
            </p:sp>
            <p:sp>
              <p:nvSpPr>
                <p:cNvPr id="38" name="TextBox 37">
                  <a:extLst>
                    <a:ext uri="{FF2B5EF4-FFF2-40B4-BE49-F238E27FC236}">
                      <a16:creationId xmlns:a16="http://schemas.microsoft.com/office/drawing/2014/main" xmlns="" id="{CBA09EE9-2A0D-4D04-9929-6C1D75863E9F}"/>
                    </a:ext>
                  </a:extLst>
                </p:cNvPr>
                <p:cNvSpPr txBox="1"/>
                <p:nvPr/>
              </p:nvSpPr>
              <p:spPr>
                <a:xfrm>
                  <a:off x="952780" y="5147284"/>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baseline="-25000" dirty="0">
                    <a:solidFill>
                      <a:srgbClr val="000000"/>
                    </a:solidFill>
                    <a:latin typeface="Cambria Math" panose="02040503050406030204" pitchFamily="18" charset="0"/>
                  </a:endParaRPr>
                </a:p>
              </p:txBody>
            </p:sp>
            <p:sp>
              <p:nvSpPr>
                <p:cNvPr id="39" name="TextBox 38">
                  <a:extLst>
                    <a:ext uri="{FF2B5EF4-FFF2-40B4-BE49-F238E27FC236}">
                      <a16:creationId xmlns:a16="http://schemas.microsoft.com/office/drawing/2014/main" xmlns="" id="{C6B3DCDC-A782-411B-9EB6-4C1186E4BE31}"/>
                    </a:ext>
                  </a:extLst>
                </p:cNvPr>
                <p:cNvSpPr txBox="1"/>
                <p:nvPr/>
              </p:nvSpPr>
              <p:spPr>
                <a:xfrm>
                  <a:off x="1783060" y="5167231"/>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1</a:t>
                  </a:r>
                  <a:endParaRPr lang="ko-KR" altLang="en-US" sz="1600" i="1" baseline="-25000" dirty="0">
                    <a:solidFill>
                      <a:srgbClr val="000000"/>
                    </a:solidFill>
                    <a:latin typeface="Cambria Math" panose="02040503050406030204" pitchFamily="18" charset="0"/>
                  </a:endParaRPr>
                </a:p>
              </p:txBody>
            </p:sp>
            <p:sp>
              <p:nvSpPr>
                <p:cNvPr id="40" name="TextBox 39">
                  <a:extLst>
                    <a:ext uri="{FF2B5EF4-FFF2-40B4-BE49-F238E27FC236}">
                      <a16:creationId xmlns:a16="http://schemas.microsoft.com/office/drawing/2014/main" xmlns="" id="{993F59A3-3E50-46CE-B4A1-D232BD53DC8D}"/>
                    </a:ext>
                  </a:extLst>
                </p:cNvPr>
                <p:cNvSpPr txBox="1"/>
                <p:nvPr/>
              </p:nvSpPr>
              <p:spPr>
                <a:xfrm>
                  <a:off x="2426406" y="5018692"/>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x</a:t>
                  </a:r>
                  <a:endParaRPr lang="ko-KR" altLang="en-US" sz="1600" i="1" baseline="-25000" dirty="0">
                    <a:solidFill>
                      <a:srgbClr val="000000"/>
                    </a:solidFill>
                    <a:latin typeface="Cambria Math" panose="02040503050406030204" pitchFamily="18" charset="0"/>
                  </a:endParaRPr>
                </a:p>
              </p:txBody>
            </p:sp>
            <p:cxnSp>
              <p:nvCxnSpPr>
                <p:cNvPr id="41" name="직선 연결선 40">
                  <a:extLst>
                    <a:ext uri="{FF2B5EF4-FFF2-40B4-BE49-F238E27FC236}">
                      <a16:creationId xmlns:a16="http://schemas.microsoft.com/office/drawing/2014/main" xmlns="" id="{E4D432BA-12E0-4BFA-AEEA-1EA24D55DA7B}"/>
                    </a:ext>
                  </a:extLst>
                </p:cNvPr>
                <p:cNvCxnSpPr>
                  <a:cxnSpLocks/>
                </p:cNvCxnSpPr>
                <p:nvPr/>
              </p:nvCxnSpPr>
              <p:spPr>
                <a:xfrm>
                  <a:off x="1209187" y="4229900"/>
                  <a:ext cx="749167"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0B4293EA-76ED-4C70-87F7-7B4E380212D7}"/>
                    </a:ext>
                  </a:extLst>
                </p:cNvPr>
                <p:cNvCxnSpPr>
                  <a:cxnSpLocks/>
                  <a:endCxn id="39" idx="0"/>
                </p:cNvCxnSpPr>
                <p:nvPr/>
              </p:nvCxnSpPr>
              <p:spPr>
                <a:xfrm>
                  <a:off x="1958354" y="4219927"/>
                  <a:ext cx="4726" cy="947304"/>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0DDB55CB-FB50-466A-A797-29222A93A0C8}"/>
                    </a:ext>
                  </a:extLst>
                </p:cNvPr>
                <p:cNvCxnSpPr>
                  <a:cxnSpLocks/>
                </p:cNvCxnSpPr>
                <p:nvPr/>
              </p:nvCxnSpPr>
              <p:spPr>
                <a:xfrm>
                  <a:off x="1209187" y="4620036"/>
                  <a:ext cx="285841"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A58D59DB-F3C1-410A-8CC3-A7D8653BDBA5}"/>
                    </a:ext>
                  </a:extLst>
                </p:cNvPr>
                <p:cNvCxnSpPr>
                  <a:cxnSpLocks/>
                </p:cNvCxnSpPr>
                <p:nvPr/>
              </p:nvCxnSpPr>
              <p:spPr>
                <a:xfrm>
                  <a:off x="1487938" y="4620036"/>
                  <a:ext cx="0" cy="547195"/>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xmlns="" id="{12F9190F-6FB4-4712-BEEE-FE1E8C4C3C1A}"/>
                    </a:ext>
                  </a:extLst>
                </p:cNvPr>
                <p:cNvCxnSpPr/>
                <p:nvPr/>
              </p:nvCxnSpPr>
              <p:spPr>
                <a:xfrm flipV="1">
                  <a:off x="1487938" y="4229900"/>
                  <a:ext cx="470416" cy="390136"/>
                </a:xfrm>
                <a:prstGeom prst="line">
                  <a:avLst/>
                </a:prstGeom>
                <a:ln w="19050">
                  <a:solidFill>
                    <a:srgbClr val="1429A0"/>
                  </a:solidFill>
                  <a:prstDash val="soli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xmlns="" id="{B315CB0D-E5A1-4B1B-A8F3-8F687CE8636B}"/>
                    </a:ext>
                  </a:extLst>
                </p:cNvPr>
                <p:cNvSpPr txBox="1"/>
                <p:nvPr/>
              </p:nvSpPr>
              <p:spPr>
                <a:xfrm>
                  <a:off x="1213842" y="4620088"/>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endParaRPr lang="ko-KR" altLang="en-US" sz="1600" i="1" baseline="-25000" dirty="0">
                    <a:solidFill>
                      <a:srgbClr val="000000"/>
                    </a:solidFill>
                    <a:latin typeface="Cambria Math" panose="02040503050406030204" pitchFamily="18" charset="0"/>
                  </a:endParaRPr>
                </a:p>
              </p:txBody>
            </p:sp>
            <p:sp>
              <p:nvSpPr>
                <p:cNvPr id="47" name="TextBox 46">
                  <a:extLst>
                    <a:ext uri="{FF2B5EF4-FFF2-40B4-BE49-F238E27FC236}">
                      <a16:creationId xmlns:a16="http://schemas.microsoft.com/office/drawing/2014/main" xmlns="" id="{CEEB9506-2582-46CD-B369-29142BA0AD8D}"/>
                    </a:ext>
                  </a:extLst>
                </p:cNvPr>
                <p:cNvSpPr txBox="1"/>
                <p:nvPr/>
              </p:nvSpPr>
              <p:spPr>
                <a:xfrm>
                  <a:off x="1927077" y="4018318"/>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p:sp>
              <p:nvSpPr>
                <p:cNvPr id="48" name="TextBox 47">
                  <a:extLst>
                    <a:ext uri="{FF2B5EF4-FFF2-40B4-BE49-F238E27FC236}">
                      <a16:creationId xmlns:a16="http://schemas.microsoft.com/office/drawing/2014/main" xmlns="" id="{E72D1754-0054-4393-8B89-E3BB081E672F}"/>
                    </a:ext>
                  </a:extLst>
                </p:cNvPr>
                <p:cNvSpPr txBox="1"/>
                <p:nvPr/>
              </p:nvSpPr>
              <p:spPr>
                <a:xfrm>
                  <a:off x="1385012" y="4615842"/>
                  <a:ext cx="605154"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r>
                    <a:rPr lang="en-US" altLang="ko-KR" sz="1600" i="1" baseline="-25000" dirty="0">
                      <a:solidFill>
                        <a:srgbClr val="000000"/>
                      </a:solidFill>
                      <a:latin typeface="Cambria Math" panose="02040503050406030204" pitchFamily="18" charset="0"/>
                    </a:rPr>
                    <a:t>1</a:t>
                  </a:r>
                  <a:r>
                    <a:rPr lang="en-US" altLang="ko-KR" sz="1600" i="1" dirty="0">
                      <a:solidFill>
                        <a:srgbClr val="000000"/>
                      </a:solidFill>
                      <a:latin typeface="Cambria Math" panose="02040503050406030204" pitchFamily="18" charset="0"/>
                    </a:rPr>
                    <a:t>, b</a:t>
                  </a:r>
                  <a:r>
                    <a:rPr lang="en-US" altLang="ko-KR" sz="1600" i="1" baseline="-25000" dirty="0">
                      <a:solidFill>
                        <a:srgbClr val="000000"/>
                      </a:solidFill>
                      <a:latin typeface="Cambria Math" panose="02040503050406030204" pitchFamily="18" charset="0"/>
                    </a:rPr>
                    <a:t>2</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p:sp>
              <p:nvSpPr>
                <p:cNvPr id="49" name="TextBox 48">
                  <a:extLst>
                    <a:ext uri="{FF2B5EF4-FFF2-40B4-BE49-F238E27FC236}">
                      <a16:creationId xmlns:a16="http://schemas.microsoft.com/office/drawing/2014/main" xmlns="" id="{EBC9ACF4-85C0-4E89-8F54-0696582CC03E}"/>
                    </a:ext>
                  </a:extLst>
                </p:cNvPr>
                <p:cNvSpPr txBox="1"/>
                <p:nvPr/>
              </p:nvSpPr>
              <p:spPr>
                <a:xfrm>
                  <a:off x="2025094" y="4002986"/>
                  <a:ext cx="605154"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1</a:t>
                  </a:r>
                  <a:r>
                    <a:rPr lang="en-US" altLang="ko-KR" sz="1600" i="1" dirty="0">
                      <a:solidFill>
                        <a:srgbClr val="000000"/>
                      </a:solidFill>
                      <a:latin typeface="Cambria Math" panose="02040503050406030204" pitchFamily="18" charset="0"/>
                    </a:rPr>
                    <a:t>, a</a:t>
                  </a:r>
                  <a:r>
                    <a:rPr lang="en-US" altLang="ko-KR" sz="1600" i="1" baseline="-25000" dirty="0">
                      <a:solidFill>
                        <a:srgbClr val="000000"/>
                      </a:solidFill>
                      <a:latin typeface="Cambria Math" panose="02040503050406030204" pitchFamily="18" charset="0"/>
                    </a:rPr>
                    <a:t>2</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p:sp>
              <p:nvSpPr>
                <p:cNvPr id="50" name="TextBox 49">
                  <a:extLst>
                    <a:ext uri="{FF2B5EF4-FFF2-40B4-BE49-F238E27FC236}">
                      <a16:creationId xmlns:a16="http://schemas.microsoft.com/office/drawing/2014/main" xmlns="" id="{4003FA1A-5AF5-4BA6-A59D-145E7CEEF2AB}"/>
                    </a:ext>
                  </a:extLst>
                </p:cNvPr>
                <p:cNvSpPr txBox="1"/>
                <p:nvPr/>
              </p:nvSpPr>
              <p:spPr>
                <a:xfrm>
                  <a:off x="2836045" y="5015331"/>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endParaRPr lang="ko-KR" altLang="en-US" sz="1600" i="1" baseline="-25000" dirty="0">
                    <a:solidFill>
                      <a:srgbClr val="000000"/>
                    </a:solidFill>
                    <a:latin typeface="Cambria Math" panose="02040503050406030204" pitchFamily="18" charset="0"/>
                  </a:endParaRPr>
                </a:p>
              </p:txBody>
            </p:sp>
            <p:sp>
              <p:nvSpPr>
                <p:cNvPr id="51" name="TextBox 50">
                  <a:extLst>
                    <a:ext uri="{FF2B5EF4-FFF2-40B4-BE49-F238E27FC236}">
                      <a16:creationId xmlns:a16="http://schemas.microsoft.com/office/drawing/2014/main" xmlns="" id="{5C4C265B-9439-4482-A8BD-72F36B595EA1}"/>
                    </a:ext>
                  </a:extLst>
                </p:cNvPr>
                <p:cNvSpPr txBox="1"/>
                <p:nvPr/>
              </p:nvSpPr>
              <p:spPr>
                <a:xfrm>
                  <a:off x="4460449" y="4006466"/>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p:grpSp>
          <p:sp>
            <p:nvSpPr>
              <p:cNvPr id="19" name="TextBox 18">
                <a:extLst>
                  <a:ext uri="{FF2B5EF4-FFF2-40B4-BE49-F238E27FC236}">
                    <a16:creationId xmlns:a16="http://schemas.microsoft.com/office/drawing/2014/main" xmlns="" id="{CF6D1141-8F20-48BD-A8B7-7D6CBB0B8929}"/>
                  </a:ext>
                </a:extLst>
              </p:cNvPr>
              <p:cNvSpPr txBox="1"/>
              <p:nvPr/>
            </p:nvSpPr>
            <p:spPr>
              <a:xfrm>
                <a:off x="1377917" y="3918985"/>
                <a:ext cx="1508246" cy="780043"/>
              </a:xfrm>
              <a:prstGeom prst="rect">
                <a:avLst/>
              </a:prstGeom>
              <a:noFill/>
            </p:spPr>
            <p:txBody>
              <a:bodyPr wrap="square">
                <a:spAutoFit/>
              </a:bodyPr>
              <a:lstStyle/>
              <a:p>
                <a:r>
                  <a:rPr lang="en-US" altLang="ko-KR" sz="1400" dirty="0">
                    <a:solidFill>
                      <a:prstClr val="black">
                        <a:lumMod val="85000"/>
                        <a:lumOff val="15000"/>
                      </a:prstClr>
                    </a:solidFill>
                    <a:latin typeface="SamsungOne 400" panose="020B0503030303020204" pitchFamily="34" charset="0"/>
                  </a:rPr>
                  <a:t>The distance of segment AB is the distance between point A and point B.</a:t>
                </a:r>
                <a:endParaRPr lang="ko-KR" altLang="en-US" sz="1400" dirty="0">
                  <a:solidFill>
                    <a:prstClr val="black">
                      <a:lumMod val="85000"/>
                      <a:lumOff val="15000"/>
                    </a:prstClr>
                  </a:solidFill>
                  <a:latin typeface="SamsungOne 400" panose="020B0503030303020204" pitchFamily="34" charset="0"/>
                </a:endParaRPr>
              </a:p>
            </p:txBody>
          </p:sp>
          <p:grpSp>
            <p:nvGrpSpPr>
              <p:cNvPr id="20" name="그룹 19">
                <a:extLst>
                  <a:ext uri="{FF2B5EF4-FFF2-40B4-BE49-F238E27FC236}">
                    <a16:creationId xmlns:a16="http://schemas.microsoft.com/office/drawing/2014/main" xmlns="" id="{B1F13703-F7BA-4A5A-BD63-C9A5A96B0F4A}"/>
                  </a:ext>
                </a:extLst>
              </p:cNvPr>
              <p:cNvGrpSpPr/>
              <p:nvPr/>
            </p:nvGrpSpPr>
            <p:grpSpPr>
              <a:xfrm flipH="1">
                <a:off x="5189114" y="4229452"/>
                <a:ext cx="1368151" cy="933904"/>
                <a:chOff x="4951413" y="4219927"/>
                <a:chExt cx="1368151" cy="933904"/>
              </a:xfrm>
            </p:grpSpPr>
            <p:sp>
              <p:nvSpPr>
                <p:cNvPr id="30" name="직각 삼각형 29">
                  <a:extLst>
                    <a:ext uri="{FF2B5EF4-FFF2-40B4-BE49-F238E27FC236}">
                      <a16:creationId xmlns:a16="http://schemas.microsoft.com/office/drawing/2014/main" xmlns="" id="{A1585766-175B-4A7D-8F42-458DF569D544}"/>
                    </a:ext>
                  </a:extLst>
                </p:cNvPr>
                <p:cNvSpPr/>
                <p:nvPr/>
              </p:nvSpPr>
              <p:spPr>
                <a:xfrm>
                  <a:off x="4951413" y="4219927"/>
                  <a:ext cx="1368151" cy="933904"/>
                </a:xfrm>
                <a:prstGeom prst="rtTriangl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p:sp>
              <p:nvSpPr>
                <p:cNvPr id="31" name="직사각형 30">
                  <a:extLst>
                    <a:ext uri="{FF2B5EF4-FFF2-40B4-BE49-F238E27FC236}">
                      <a16:creationId xmlns:a16="http://schemas.microsoft.com/office/drawing/2014/main" xmlns="" id="{8318E405-C9F9-4AFC-9CA2-A356FD5217E9}"/>
                    </a:ext>
                  </a:extLst>
                </p:cNvPr>
                <p:cNvSpPr/>
                <p:nvPr/>
              </p:nvSpPr>
              <p:spPr>
                <a:xfrm>
                  <a:off x="4951413" y="5002078"/>
                  <a:ext cx="152933" cy="145177"/>
                </a:xfrm>
                <a:prstGeom prst="rect">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dirty="0"/>
                </a:p>
              </p:txBody>
            </p:sp>
          </p:grpSp>
          <p:sp>
            <p:nvSpPr>
              <p:cNvPr id="21" name="오른쪽 대괄호 20">
                <a:extLst>
                  <a:ext uri="{FF2B5EF4-FFF2-40B4-BE49-F238E27FC236}">
                    <a16:creationId xmlns:a16="http://schemas.microsoft.com/office/drawing/2014/main" xmlns="" id="{E7C18A11-D94B-4F79-BE19-A2DB51A0FB66}"/>
                  </a:ext>
                </a:extLst>
              </p:cNvPr>
              <p:cNvSpPr/>
              <p:nvPr/>
            </p:nvSpPr>
            <p:spPr>
              <a:xfrm>
                <a:off x="6585589" y="4239425"/>
                <a:ext cx="93268" cy="917384"/>
              </a:xfrm>
              <a:prstGeom prst="rightBracket">
                <a:avLst>
                  <a:gd name="adj" fmla="val 156143"/>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17678883-0E42-4B5E-AC44-46307D9FB516}"/>
                      </a:ext>
                    </a:extLst>
                  </p:cNvPr>
                  <p:cNvSpPr txBox="1"/>
                  <p:nvPr/>
                </p:nvSpPr>
                <p:spPr>
                  <a:xfrm>
                    <a:off x="6735714" y="4548940"/>
                    <a:ext cx="799226"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2</a:t>
                    </a:r>
                    <a14:m>
                      <m:oMath xmlns:m="http://schemas.openxmlformats.org/officeDocument/2006/math">
                        <m:r>
                          <a:rPr lang="en-US" altLang="ko-KR" sz="1600" i="1" dirty="0" smtClean="0">
                            <a:solidFill>
                              <a:srgbClr val="000000"/>
                            </a:solidFill>
                            <a:latin typeface="Cambria Math" panose="02040503050406030204" pitchFamily="18" charset="0"/>
                            <a:ea typeface="Cambria Math" panose="02040503050406030204" pitchFamily="18" charset="0"/>
                          </a:rPr>
                          <m:t>−</m:t>
                        </m:r>
                      </m:oMath>
                    </a14:m>
                    <a:r>
                      <a:rPr lang="en-US" altLang="ko-KR" sz="1600" i="1" dirty="0">
                        <a:solidFill>
                          <a:srgbClr val="000000"/>
                        </a:solidFill>
                        <a:latin typeface="Cambria Math" panose="02040503050406030204" pitchFamily="18" charset="0"/>
                      </a:rPr>
                      <a:t> b</a:t>
                    </a:r>
                    <a:r>
                      <a:rPr lang="en-US" altLang="ko-KR" sz="1600" i="1" baseline="-25000" dirty="0">
                        <a:solidFill>
                          <a:srgbClr val="000000"/>
                        </a:solidFill>
                        <a:latin typeface="Cambria Math" panose="02040503050406030204" pitchFamily="18" charset="0"/>
                      </a:rPr>
                      <a:t>2</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17678883-0E42-4B5E-AC44-46307D9FB516}"/>
                      </a:ext>
                    </a:extLst>
                  </p:cNvPr>
                  <p:cNvSpPr txBox="1">
                    <a:spLocks noRot="1" noChangeAspect="1" noMove="1" noResize="1" noEditPoints="1" noAdjustHandles="1" noChangeArrowheads="1" noChangeShapeType="1" noTextEdit="1"/>
                  </p:cNvSpPr>
                  <p:nvPr/>
                </p:nvSpPr>
                <p:spPr>
                  <a:xfrm>
                    <a:off x="6735714" y="4548940"/>
                    <a:ext cx="799226" cy="276789"/>
                  </a:xfrm>
                  <a:prstGeom prst="rect">
                    <a:avLst/>
                  </a:prstGeom>
                  <a:blipFill>
                    <a:blip r:embed="rId3"/>
                    <a:stretch>
                      <a:fillRect l="-3106" t="-7143" b="-19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04C5FE96-23D3-4A9B-BDD3-15E47B7E6ED8}"/>
                      </a:ext>
                    </a:extLst>
                  </p:cNvPr>
                  <p:cNvSpPr txBox="1"/>
                  <p:nvPr/>
                </p:nvSpPr>
                <p:spPr>
                  <a:xfrm>
                    <a:off x="5541068" y="5248852"/>
                    <a:ext cx="799226"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1</a:t>
                    </a:r>
                    <a14:m>
                      <m:oMath xmlns:m="http://schemas.openxmlformats.org/officeDocument/2006/math">
                        <m:r>
                          <a:rPr lang="en-US" altLang="ko-KR" sz="1600" i="1" dirty="0" smtClean="0">
                            <a:solidFill>
                              <a:srgbClr val="000000"/>
                            </a:solidFill>
                            <a:latin typeface="Cambria Math" panose="02040503050406030204" pitchFamily="18" charset="0"/>
                            <a:ea typeface="Cambria Math" panose="02040503050406030204" pitchFamily="18" charset="0"/>
                          </a:rPr>
                          <m:t>−</m:t>
                        </m:r>
                      </m:oMath>
                    </a14:m>
                    <a:r>
                      <a:rPr lang="en-US" altLang="ko-KR" sz="1600" i="1" dirty="0">
                        <a:solidFill>
                          <a:srgbClr val="000000"/>
                        </a:solidFill>
                        <a:latin typeface="Cambria Math" panose="02040503050406030204" pitchFamily="18" charset="0"/>
                      </a:rPr>
                      <a:t> b</a:t>
                    </a:r>
                    <a:r>
                      <a:rPr lang="en-US" altLang="ko-KR" sz="1600" i="1" baseline="-25000" dirty="0">
                        <a:solidFill>
                          <a:srgbClr val="000000"/>
                        </a:solidFill>
                        <a:latin typeface="Cambria Math" panose="02040503050406030204" pitchFamily="18" charset="0"/>
                      </a:rPr>
                      <a:t>1</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04C5FE96-23D3-4A9B-BDD3-15E47B7E6ED8}"/>
                      </a:ext>
                    </a:extLst>
                  </p:cNvPr>
                  <p:cNvSpPr txBox="1">
                    <a:spLocks noRot="1" noChangeAspect="1" noMove="1" noResize="1" noEditPoints="1" noAdjustHandles="1" noChangeArrowheads="1" noChangeShapeType="1" noTextEdit="1"/>
                  </p:cNvSpPr>
                  <p:nvPr/>
                </p:nvSpPr>
                <p:spPr>
                  <a:xfrm>
                    <a:off x="5541068" y="5248852"/>
                    <a:ext cx="799226" cy="276789"/>
                  </a:xfrm>
                  <a:prstGeom prst="rect">
                    <a:avLst/>
                  </a:prstGeom>
                  <a:blipFill>
                    <a:blip r:embed="rId4"/>
                    <a:stretch>
                      <a:fillRect l="-3750" t="-7273" b="-21818"/>
                    </a:stretch>
                  </a:blipFill>
                </p:spPr>
                <p:txBody>
                  <a:bodyPr/>
                  <a:lstStyle/>
                  <a:p>
                    <a:r>
                      <a:rPr lang="ko-KR" altLang="en-US">
                        <a:noFill/>
                      </a:rPr>
                      <a:t> </a:t>
                    </a:r>
                  </a:p>
                </p:txBody>
              </p:sp>
            </mc:Fallback>
          </mc:AlternateContent>
          <p:sp>
            <p:nvSpPr>
              <p:cNvPr id="24" name="오른쪽 대괄호 23">
                <a:extLst>
                  <a:ext uri="{FF2B5EF4-FFF2-40B4-BE49-F238E27FC236}">
                    <a16:creationId xmlns:a16="http://schemas.microsoft.com/office/drawing/2014/main" xmlns="" id="{BF3DE9A8-F8EA-4674-8AE3-2ADD2C1F8844}"/>
                  </a:ext>
                </a:extLst>
              </p:cNvPr>
              <p:cNvSpPr/>
              <p:nvPr/>
            </p:nvSpPr>
            <p:spPr>
              <a:xfrm rot="5400000">
                <a:off x="5835000" y="4536625"/>
                <a:ext cx="95535" cy="1348994"/>
              </a:xfrm>
              <a:prstGeom prst="rightBracket">
                <a:avLst>
                  <a:gd name="adj" fmla="val 156143"/>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p:pic>
            <p:nvPicPr>
              <p:cNvPr id="25" name="그림 24">
                <a:extLst>
                  <a:ext uri="{FF2B5EF4-FFF2-40B4-BE49-F238E27FC236}">
                    <a16:creationId xmlns:a16="http://schemas.microsoft.com/office/drawing/2014/main" xmlns="" id="{100B344A-FCDB-4E44-AA77-8207C34EC25B}"/>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4579425" y="4434493"/>
                <a:ext cx="542486" cy="542486"/>
              </a:xfrm>
              <a:prstGeom prst="rect">
                <a:avLst/>
              </a:prstGeom>
            </p:spPr>
          </p:pic>
        </p:grpSp>
        <p:cxnSp>
          <p:nvCxnSpPr>
            <p:cNvPr id="5" name="직선 화살표 연결선 4">
              <a:extLst>
                <a:ext uri="{FF2B5EF4-FFF2-40B4-BE49-F238E27FC236}">
                  <a16:creationId xmlns:a16="http://schemas.microsoft.com/office/drawing/2014/main" xmlns="" id="{468E2957-4DC3-4D43-8DE0-964FA0C02FE0}"/>
                </a:ext>
              </a:extLst>
            </p:cNvPr>
            <p:cNvCxnSpPr>
              <a:cxnSpLocks/>
            </p:cNvCxnSpPr>
            <p:nvPr/>
          </p:nvCxnSpPr>
          <p:spPr>
            <a:xfrm>
              <a:off x="2791172" y="2871529"/>
              <a:ext cx="1331381" cy="0"/>
            </a:xfrm>
            <a:prstGeom prst="straightConnector1">
              <a:avLst/>
            </a:prstGeom>
            <a:ln>
              <a:solidFill>
                <a:srgbClr val="F25E3D"/>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1607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a16="http://schemas.microsoft.com/office/drawing/2014/main" xmlns="" id="{B868F4F9-2BE7-4496-857A-68B1CD98BD8D}"/>
              </a:ext>
            </a:extLst>
          </p:cNvPr>
          <p:cNvGrpSpPr/>
          <p:nvPr/>
        </p:nvGrpSpPr>
        <p:grpSpPr>
          <a:xfrm>
            <a:off x="1054112" y="3870028"/>
            <a:ext cx="7817305" cy="2174185"/>
            <a:chOff x="1054112" y="3870028"/>
            <a:chExt cx="7817305" cy="2174185"/>
          </a:xfrm>
        </p:grpSpPr>
        <p:sp>
          <p:nvSpPr>
            <p:cNvPr id="32" name="직사각형 31">
              <a:extLst>
                <a:ext uri="{FF2B5EF4-FFF2-40B4-BE49-F238E27FC236}">
                  <a16:creationId xmlns:a16="http://schemas.microsoft.com/office/drawing/2014/main" xmlns="" id="{A0BDE1FD-DE2B-4461-BC97-4DC0F6443448}"/>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33" name="직사각형 32">
              <a:extLst>
                <a:ext uri="{FF2B5EF4-FFF2-40B4-BE49-F238E27FC236}">
                  <a16:creationId xmlns:a16="http://schemas.microsoft.com/office/drawing/2014/main" xmlns="" id="{5B4FAB34-A243-4D44-9EB6-6355888266AE}"/>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3254606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2.4. Sets</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16832"/>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schemeClr val="tx1">
                      <a:lumMod val="85000"/>
                      <a:lumOff val="15000"/>
                    </a:schemeClr>
                  </a:solidFill>
                  <a:latin typeface="SamsungOne 400" panose="020B0503030303020204" pitchFamily="34" charset="0"/>
                </a:rPr>
                <a:t>Sets and Elements</a:t>
              </a:r>
              <a:endParaRPr lang="ko-KR" altLang="en-US" sz="1400" dirty="0">
                <a:solidFill>
                  <a:schemeClr val="tx1">
                    <a:lumMod val="85000"/>
                    <a:lumOff val="15000"/>
                  </a:schemeClr>
                </a:solidFill>
                <a:latin typeface="SamsungOne 400" panose="020B0503030303020204" pitchFamily="34" charset="0"/>
              </a:endParaRPr>
            </a:p>
          </p:txBody>
        </p:sp>
      </p:grpSp>
      <p:grpSp>
        <p:nvGrpSpPr>
          <p:cNvPr id="14" name="그룹 13">
            <a:extLst>
              <a:ext uri="{FF2B5EF4-FFF2-40B4-BE49-F238E27FC236}">
                <a16:creationId xmlns:a16="http://schemas.microsoft.com/office/drawing/2014/main" xmlns="" id="{D15585C6-1FC8-4615-9C4A-E22A876A6B6D}"/>
              </a:ext>
            </a:extLst>
          </p:cNvPr>
          <p:cNvGrpSpPr/>
          <p:nvPr/>
        </p:nvGrpSpPr>
        <p:grpSpPr>
          <a:xfrm>
            <a:off x="554427" y="3642144"/>
            <a:ext cx="8783192" cy="215444"/>
            <a:chOff x="559817" y="2136914"/>
            <a:chExt cx="8783192" cy="215444"/>
          </a:xfrm>
        </p:grpSpPr>
        <p:sp>
          <p:nvSpPr>
            <p:cNvPr id="15" name="직사각형 14">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schemeClr val="tx1">
                      <a:lumMod val="85000"/>
                      <a:lumOff val="15000"/>
                    </a:schemeClr>
                  </a:solidFill>
                  <a:latin typeface="SamsungOne 400" panose="020B0503030303020204" pitchFamily="34" charset="0"/>
                </a:rPr>
                <a:t>How to Represent a Set</a:t>
              </a:r>
              <a:endParaRPr lang="ko-KR" altLang="en-US" sz="1400" dirty="0">
                <a:solidFill>
                  <a:schemeClr val="tx1">
                    <a:lumMod val="85000"/>
                    <a:lumOff val="15000"/>
                  </a:scheme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3B9A6C7E-3921-4DE1-A757-02994E10F96B}"/>
                  </a:ext>
                </a:extLst>
              </p:cNvPr>
              <p:cNvSpPr/>
              <p:nvPr/>
            </p:nvSpPr>
            <p:spPr>
              <a:xfrm>
                <a:off x="702940" y="2198420"/>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Set: A group in which the target is clearly determined by a given condition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Element: Each object that makes up the set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A is a set of factors of 5, then 1 and 5 are the elements for set A. In this case, the elements 1 and 5 belong to set A and are denoted by the symbols 1</a:t>
                </a:r>
                <a14:m>
                  <m:oMath xmlns:m="http://schemas.openxmlformats.org/officeDocument/2006/math">
                    <m:r>
                      <a:rPr lang="en-US" altLang="ko-KR" sz="1300" dirty="0" smtClean="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and 5</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Numbers like 2, 3, and 4 are not elements because they do not belong to set A. In this case, they are denoted by the </a:t>
                </a:r>
                <a14:m>
                  <m:oMath xmlns:m="http://schemas.openxmlformats.org/officeDocument/2006/math">
                    <m:r>
                      <a:rPr lang="en-US" altLang="ko-KR" sz="1300" i="1" dirty="0" smtClean="0">
                        <a:solidFill>
                          <a:schemeClr val="tx1">
                            <a:lumMod val="85000"/>
                            <a:lumOff val="15000"/>
                          </a:schemeClr>
                        </a:solidFill>
                        <a:latin typeface="Cambria Math" panose="02040503050406030204" pitchFamily="18" charset="0"/>
                        <a:ea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symbol with a slash. </a:t>
                </a:r>
              </a:p>
            </p:txBody>
          </p:sp>
        </mc:Choice>
        <mc:Fallback xmlns="">
          <p:sp>
            <p:nvSpPr>
              <p:cNvPr id="13" name="직사각형 12">
                <a:extLst>
                  <a:ext uri="{FF2B5EF4-FFF2-40B4-BE49-F238E27FC236}">
                    <a16:creationId xmlns="" xmlns:a16="http://schemas.microsoft.com/office/drawing/2014/main" xmlns:a14="http://schemas.microsoft.com/office/drawing/2010/main" id="{3B9A6C7E-3921-4DE1-A757-02994E10F96B}"/>
                  </a:ext>
                </a:extLst>
              </p:cNvPr>
              <p:cNvSpPr>
                <a:spLocks noRot="1" noChangeAspect="1" noMove="1" noResize="1" noEditPoints="1" noAdjustHandles="1" noChangeArrowheads="1" noChangeShapeType="1" noTextEdit="1"/>
              </p:cNvSpPr>
              <p:nvPr/>
            </p:nvSpPr>
            <p:spPr>
              <a:xfrm>
                <a:off x="702940" y="2198420"/>
                <a:ext cx="8632825" cy="1350864"/>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6" name="그룹 5">
            <a:extLst>
              <a:ext uri="{FF2B5EF4-FFF2-40B4-BE49-F238E27FC236}">
                <a16:creationId xmlns:a16="http://schemas.microsoft.com/office/drawing/2014/main" xmlns="" id="{7F12F292-BC79-4397-B0F7-2E722354C647}"/>
              </a:ext>
            </a:extLst>
          </p:cNvPr>
          <p:cNvGrpSpPr/>
          <p:nvPr/>
        </p:nvGrpSpPr>
        <p:grpSpPr>
          <a:xfrm>
            <a:off x="702939" y="3884045"/>
            <a:ext cx="8632825" cy="1020895"/>
            <a:chOff x="702939" y="3479800"/>
            <a:chExt cx="8632825" cy="1020895"/>
          </a:xfrm>
        </p:grpSpPr>
        <p:sp>
          <p:nvSpPr>
            <p:cNvPr id="21" name="직사각형 20">
              <a:extLst>
                <a:ext uri="{FF2B5EF4-FFF2-40B4-BE49-F238E27FC236}">
                  <a16:creationId xmlns:a16="http://schemas.microsoft.com/office/drawing/2014/main" xmlns="" id="{85C692AC-DB77-4F95-882F-97F8CF5CE05E}"/>
                </a:ext>
              </a:extLst>
            </p:cNvPr>
            <p:cNvSpPr/>
            <p:nvPr/>
          </p:nvSpPr>
          <p:spPr>
            <a:xfrm>
              <a:off x="702939" y="3479800"/>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Enumeration: A method of representing a set by listing all elements in the set in { } (When representing a set in an enumeration, each element is written only once regardless of order. If there are too many elements and they have a particular rule in order, some of them can be omitted using the “….”</a:t>
              </a:r>
            </a:p>
          </p:txBody>
        </p:sp>
        <p:grpSp>
          <p:nvGrpSpPr>
            <p:cNvPr id="22" name="그룹 21">
              <a:extLst>
                <a:ext uri="{FF2B5EF4-FFF2-40B4-BE49-F238E27FC236}">
                  <a16:creationId xmlns:a16="http://schemas.microsoft.com/office/drawing/2014/main" xmlns="" id="{44DDC8FC-FBBE-4F58-9A8B-1AD2FBC9ACDA}"/>
                </a:ext>
              </a:extLst>
            </p:cNvPr>
            <p:cNvGrpSpPr/>
            <p:nvPr/>
          </p:nvGrpSpPr>
          <p:grpSpPr>
            <a:xfrm>
              <a:off x="846956" y="4208307"/>
              <a:ext cx="6076887" cy="292388"/>
              <a:chOff x="714658" y="2312349"/>
              <a:chExt cx="6076887" cy="292388"/>
            </a:xfrm>
          </p:grpSpPr>
          <p:sp>
            <p:nvSpPr>
              <p:cNvPr id="23" name="TextBox 22">
                <a:extLst>
                  <a:ext uri="{FF2B5EF4-FFF2-40B4-BE49-F238E27FC236}">
                    <a16:creationId xmlns:a16="http://schemas.microsoft.com/office/drawing/2014/main" xmlns="" id="{70962BA5-2FBD-48D8-A75C-F4474255AFFB}"/>
                  </a:ext>
                </a:extLst>
              </p:cNvPr>
              <p:cNvSpPr txBox="1"/>
              <p:nvPr/>
            </p:nvSpPr>
            <p:spPr>
              <a:xfrm>
                <a:off x="1047548" y="2312349"/>
                <a:ext cx="5743997"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{1, 2, 3}</a:t>
                </a:r>
              </a:p>
            </p:txBody>
          </p:sp>
          <p:sp>
            <p:nvSpPr>
              <p:cNvPr id="24" name="사각형: 둥근 모서리 23">
                <a:extLst>
                  <a:ext uri="{FF2B5EF4-FFF2-40B4-BE49-F238E27FC236}">
                    <a16:creationId xmlns:a16="http://schemas.microsoft.com/office/drawing/2014/main" xmlns="" id="{C9E97A31-0BF3-4666-B54C-36B0D4647751}"/>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grpSp>
        <p:nvGrpSpPr>
          <p:cNvPr id="5" name="그룹 4">
            <a:extLst>
              <a:ext uri="{FF2B5EF4-FFF2-40B4-BE49-F238E27FC236}">
                <a16:creationId xmlns:a16="http://schemas.microsoft.com/office/drawing/2014/main" xmlns="" id="{3FD24DFA-6464-4D90-BC0D-21C7DB37E83F}"/>
              </a:ext>
            </a:extLst>
          </p:cNvPr>
          <p:cNvGrpSpPr/>
          <p:nvPr/>
        </p:nvGrpSpPr>
        <p:grpSpPr>
          <a:xfrm>
            <a:off x="712182" y="4941168"/>
            <a:ext cx="8632825" cy="648072"/>
            <a:chOff x="712182" y="4453081"/>
            <a:chExt cx="8632825" cy="648072"/>
          </a:xfrm>
        </p:grpSpPr>
        <p:sp>
          <p:nvSpPr>
            <p:cNvPr id="25" name="직사각형 24">
              <a:extLst>
                <a:ext uri="{FF2B5EF4-FFF2-40B4-BE49-F238E27FC236}">
                  <a16:creationId xmlns:a16="http://schemas.microsoft.com/office/drawing/2014/main" xmlns="" id="{FF73A214-B5E8-4B26-AD73-78763E2D3CBA}"/>
                </a:ext>
              </a:extLst>
            </p:cNvPr>
            <p:cNvSpPr/>
            <p:nvPr/>
          </p:nvSpPr>
          <p:spPr>
            <a:xfrm>
              <a:off x="712182" y="4453081"/>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Set-Builder Notation: A method of expressing common properties of a set’s elements as a condition</a:t>
              </a:r>
            </a:p>
          </p:txBody>
        </p:sp>
        <p:grpSp>
          <p:nvGrpSpPr>
            <p:cNvPr id="26" name="그룹 25">
              <a:extLst>
                <a:ext uri="{FF2B5EF4-FFF2-40B4-BE49-F238E27FC236}">
                  <a16:creationId xmlns:a16="http://schemas.microsoft.com/office/drawing/2014/main" xmlns="" id="{ABF54947-8F8C-4D47-BBCD-B2BE71400508}"/>
                </a:ext>
              </a:extLst>
            </p:cNvPr>
            <p:cNvGrpSpPr/>
            <p:nvPr/>
          </p:nvGrpSpPr>
          <p:grpSpPr>
            <a:xfrm>
              <a:off x="856481" y="4808765"/>
              <a:ext cx="6076887" cy="292388"/>
              <a:chOff x="724183" y="2236145"/>
              <a:chExt cx="6076887" cy="292388"/>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7915766B-7C39-4211-8F1A-C75D57716256}"/>
                      </a:ext>
                    </a:extLst>
                  </p:cNvPr>
                  <p:cNvSpPr txBox="1"/>
                  <p:nvPr/>
                </p:nvSpPr>
                <p:spPr>
                  <a:xfrm>
                    <a:off x="1057073" y="2236145"/>
                    <a:ext cx="5743997"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a:t>
                    </a:r>
                    <a14:m>
                      <m:oMath xmlns:m="http://schemas.openxmlformats.org/officeDocument/2006/math">
                        <m:d>
                          <m:dPr>
                            <m:begChr m:val=""/>
                            <m:endChr m:val="|"/>
                            <m:ctrlPr>
                              <a:rPr lang="en-US" altLang="ko-KR" sz="1300" i="1" dirty="0" smtClean="0">
                                <a:solidFill>
                                  <a:prstClr val="black">
                                    <a:lumMod val="85000"/>
                                    <a:lumOff val="15000"/>
                                  </a:prstClr>
                                </a:solidFill>
                                <a:latin typeface="Cambria Math" panose="02040503050406030204" pitchFamily="18" charset="0"/>
                              </a:rPr>
                            </m:ctrlPr>
                          </m:dPr>
                          <m:e>
                            <m:r>
                              <a:rPr lang="en-US" altLang="ko-KR" sz="1300" i="1" dirty="0" smtClean="0">
                                <a:solidFill>
                                  <a:prstClr val="black">
                                    <a:lumMod val="85000"/>
                                    <a:lumOff val="15000"/>
                                  </a:prstClr>
                                </a:solidFill>
                                <a:latin typeface="Cambria Math" panose="02040503050406030204" pitchFamily="18" charset="0"/>
                              </a:rPr>
                              <m:t>𝑥</m:t>
                            </m:r>
                          </m:e>
                        </m:d>
                        <m:r>
                          <a:rPr lang="en-US" altLang="ko-KR" sz="1300" i="1" dirty="0" smtClean="0">
                            <a:solidFill>
                              <a:prstClr val="black">
                                <a:lumMod val="85000"/>
                                <a:lumOff val="15000"/>
                              </a:prstClr>
                            </a:solidFill>
                            <a:latin typeface="Cambria Math" panose="02040503050406030204" pitchFamily="18" charset="0"/>
                          </a:rPr>
                          <m:t>𝑥</m:t>
                        </m:r>
                        <m:r>
                          <a:rPr lang="en-US" altLang="ko-KR" sz="1300" i="1" dirty="0" smtClean="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rPr>
                      <a:t>is a multiple of</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3}</a:t>
                    </a:r>
                  </a:p>
                </p:txBody>
              </p:sp>
            </mc:Choice>
            <mc:Fallback xmlns="">
              <p:sp>
                <p:nvSpPr>
                  <p:cNvPr id="30" name="TextBox 29">
                    <a:extLst>
                      <a:ext uri="{FF2B5EF4-FFF2-40B4-BE49-F238E27FC236}">
                        <a16:creationId xmlns:a16="http://schemas.microsoft.com/office/drawing/2014/main" xmlns="" xmlns:a14="http://schemas.microsoft.com/office/drawing/2010/main" id="{7915766B-7C39-4211-8F1A-C75D57716256}"/>
                      </a:ext>
                    </a:extLst>
                  </p:cNvPr>
                  <p:cNvSpPr txBox="1">
                    <a:spLocks noRot="1" noChangeAspect="1" noMove="1" noResize="1" noEditPoints="1" noAdjustHandles="1" noChangeArrowheads="1" noChangeShapeType="1" noTextEdit="1"/>
                  </p:cNvSpPr>
                  <p:nvPr/>
                </p:nvSpPr>
                <p:spPr>
                  <a:xfrm>
                    <a:off x="1057073" y="2236145"/>
                    <a:ext cx="5743997" cy="292388"/>
                  </a:xfrm>
                  <a:prstGeom prst="rect">
                    <a:avLst/>
                  </a:prstGeom>
                  <a:blipFill rotWithShape="0">
                    <a:blip r:embed="rId4"/>
                    <a:stretch>
                      <a:fillRect l="-1062" t="-104167" b="-162500"/>
                    </a:stretch>
                  </a:blipFill>
                </p:spPr>
                <p:txBody>
                  <a:bodyPr/>
                  <a:lstStyle/>
                  <a:p>
                    <a:r>
                      <a:rPr lang="ko-KR" altLang="en-US">
                        <a:noFill/>
                      </a:rPr>
                      <a:t> </a:t>
                    </a:r>
                  </a:p>
                </p:txBody>
              </p:sp>
            </mc:Fallback>
          </mc:AlternateContent>
          <p:sp>
            <p:nvSpPr>
              <p:cNvPr id="31" name="사각형: 둥근 모서리 30">
                <a:extLst>
                  <a:ext uri="{FF2B5EF4-FFF2-40B4-BE49-F238E27FC236}">
                    <a16:creationId xmlns:a16="http://schemas.microsoft.com/office/drawing/2014/main" xmlns="" id="{95E52E0C-0E28-4503-A840-AED124D7DEB2}"/>
                  </a:ext>
                </a:extLst>
              </p:cNvPr>
              <p:cNvSpPr/>
              <p:nvPr/>
            </p:nvSpPr>
            <p:spPr>
              <a:xfrm>
                <a:off x="724183" y="2286064"/>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sp>
        <p:nvSpPr>
          <p:cNvPr id="32" name="직사각형 31">
            <a:extLst>
              <a:ext uri="{FF2B5EF4-FFF2-40B4-BE49-F238E27FC236}">
                <a16:creationId xmlns:a16="http://schemas.microsoft.com/office/drawing/2014/main" xmlns="" id="{AB1AC014-5B0D-473A-8D68-F088DE323F38}"/>
              </a:ext>
            </a:extLst>
          </p:cNvPr>
          <p:cNvSpPr/>
          <p:nvPr/>
        </p:nvSpPr>
        <p:spPr>
          <a:xfrm>
            <a:off x="702938" y="566124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Venn Diagram: A method of representing a set as a figure, such as a circle, rectangle, etc. </a:t>
            </a:r>
          </a:p>
        </p:txBody>
      </p:sp>
      <p:sp>
        <p:nvSpPr>
          <p:cNvPr id="33" name="직사각형 32">
            <a:extLst>
              <a:ext uri="{FF2B5EF4-FFF2-40B4-BE49-F238E27FC236}">
                <a16:creationId xmlns:a16="http://schemas.microsoft.com/office/drawing/2014/main" xmlns="" id="{33840157-1B03-4C55-B66E-EDCF316F7793}"/>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The Concept of Sets</a:t>
            </a:r>
          </a:p>
        </p:txBody>
      </p:sp>
    </p:spTree>
    <p:extLst>
      <p:ext uri="{BB962C8B-B14F-4D97-AF65-F5344CB8AC3E}">
        <p14:creationId xmlns:p14="http://schemas.microsoft.com/office/powerpoint/2010/main" val="4166196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schemeClr val="tx1">
                      <a:lumMod val="85000"/>
                      <a:lumOff val="15000"/>
                    </a:schemeClr>
                  </a:solidFill>
                  <a:latin typeface="SamsungOne 400" panose="020B0503030303020204" pitchFamily="34" charset="0"/>
                </a:rPr>
                <a:t>The Inclusive Relation Between Sets</a:t>
              </a:r>
              <a:endParaRPr lang="ko-KR" altLang="en-US" sz="1400" dirty="0">
                <a:solidFill>
                  <a:schemeClr val="tx1">
                    <a:lumMod val="85000"/>
                    <a:lumOff val="15000"/>
                  </a:schemeClr>
                </a:solidFill>
                <a:latin typeface="SamsungOne 400" panose="020B0503030303020204" pitchFamily="34" charset="0"/>
              </a:endParaRPr>
            </a:p>
          </p:txBody>
        </p:sp>
      </p:grpSp>
      <p:sp>
        <p:nvSpPr>
          <p:cNvPr id="3" name="직사각형 2"/>
          <p:cNvSpPr/>
          <p:nvPr/>
        </p:nvSpPr>
        <p:spPr>
          <a:xfrm>
            <a:off x="2431132" y="2420888"/>
            <a:ext cx="504056" cy="36004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xmlns="" id="{4B9EDAFD-9DA3-4F8C-AA9A-AF5D64196423}"/>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654DE746-D257-4980-B270-BF119B9684C7}"/>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2.4. Sets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23E04383-DF07-45B4-A098-EC263D4CE2A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82DAC9D5-16C2-4E21-8495-DB72A9ACD939}"/>
                  </a:ext>
                </a:extLst>
              </p:cNvPr>
              <p:cNvSpPr/>
              <p:nvPr/>
            </p:nvSpPr>
            <p:spPr>
              <a:xfrm>
                <a:off x="702940" y="1710333"/>
                <a:ext cx="8632825" cy="2587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Suppose there are two sets, A and B. If all elements in set B belong to set A, then set B is said to be a subset of set A. This case can b expressed as B</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meaning that “Set B is included in Set A.” or ”Set A contains Set B.”</a:t>
                </a:r>
              </a:p>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Every set is a subset of itself, and an empty set is a subset of all other sets.</a:t>
                </a:r>
              </a:p>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set B is not a subset of set A, it is denoted by a single slash in the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ea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symbol.</a:t>
                </a:r>
              </a:p>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the elements in sets A and B are identical, sets A and B are said to be the same (i.e., A=B). In this case, B is a subset of A (A</a:t>
                </a:r>
                <a14:m>
                  <m:oMath xmlns:m="http://schemas.openxmlformats.org/officeDocument/2006/math">
                    <m:r>
                      <a:rPr lang="en-US" altLang="ko-KR" sz="1300" smtClean="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B), and A is a subset of B (B</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a:t>
                </a:r>
              </a:p>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the elements in sets A and B are not identical, they are expressed with a single slash in the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ea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symbol. </a:t>
                </a:r>
              </a:p>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Set A is called a true subset of set B if set A is a subset of but not the same as set B (i.e.,</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a:t>
                </a:r>
                <a14:m>
                  <m:oMath xmlns:m="http://schemas.openxmlformats.org/officeDocument/2006/math">
                    <m:r>
                      <a:rPr lang="en-US" altLang="ko-KR" sz="1300" smtClean="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 and A</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ea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Here,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ea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means ”is not equal </a:t>
                </a: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to.”</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a16="http://schemas.microsoft.com/office/drawing/2014/main" xmlns="" xmlns:a14="http://schemas.microsoft.com/office/drawing/2010/main" id="{82DAC9D5-16C2-4E21-8495-DB72A9ACD939}"/>
                  </a:ext>
                </a:extLst>
              </p:cNvPr>
              <p:cNvSpPr>
                <a:spLocks noRot="1" noChangeAspect="1" noMove="1" noResize="1" noEditPoints="1" noAdjustHandles="1" noChangeArrowheads="1" noChangeShapeType="1" noTextEdit="1"/>
              </p:cNvSpPr>
              <p:nvPr/>
            </p:nvSpPr>
            <p:spPr>
              <a:xfrm>
                <a:off x="702940" y="1710333"/>
                <a:ext cx="8632825" cy="2587100"/>
              </a:xfrm>
              <a:prstGeom prst="rect">
                <a:avLst/>
              </a:prstGeom>
              <a:blipFill rotWithShape="0">
                <a:blip r:embed="rId3"/>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266494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14647"/>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Intersection and Union</a:t>
              </a:r>
              <a:endParaRPr lang="ko-KR" altLang="en-US" sz="1400" dirty="0">
                <a:solidFill>
                  <a:prstClr val="black">
                    <a:lumMod val="85000"/>
                    <a:lumOff val="15000"/>
                  </a:prstClr>
                </a:solidFill>
                <a:latin typeface="SamsungOne 400" panose="020B0503030303020204" pitchFamily="34" charset="0"/>
              </a:endParaRPr>
            </a:p>
          </p:txBody>
        </p:sp>
      </p:grpSp>
      <p:sp>
        <p:nvSpPr>
          <p:cNvPr id="10" name="직사각형 9"/>
          <p:cNvSpPr/>
          <p:nvPr/>
        </p:nvSpPr>
        <p:spPr>
          <a:xfrm>
            <a:off x="1999084" y="3248979"/>
            <a:ext cx="504056" cy="36004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xmlns="" id="{81116CA0-C64A-4472-9616-F93A9A18FD87}"/>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72BA1A7E-18D6-49F7-8E5B-D4F652DE952F}"/>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2.4. Sets</a:t>
              </a:r>
              <a:endParaRPr lang="ko-KR" altLang="en-US" dirty="0">
                <a:solidFill>
                  <a:schemeClr val="bg1"/>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8EF8C14F-9762-4BBF-A66D-5DDEC426560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54F451AA-923B-4ED5-B1FA-EABF061AFB61}"/>
                  </a:ext>
                </a:extLst>
              </p:cNvPr>
              <p:cNvSpPr/>
              <p:nvPr/>
            </p:nvSpPr>
            <p:spPr>
              <a:xfrm>
                <a:off x="702940" y="2196235"/>
                <a:ext cx="8752044" cy="1402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there are two sets, A and B. A set of elements belonging to both sets A </a:t>
                </a:r>
                <a:r>
                  <a:rPr lang="en-US" altLang="ko-KR" sz="1300" u="sng" dirty="0">
                    <a:solidFill>
                      <a:prstClr val="black">
                        <a:lumMod val="85000"/>
                        <a:lumOff val="15000"/>
                      </a:prstClr>
                    </a:solidFill>
                    <a:latin typeface="SamsungOne 400" panose="020B0503030303020204" pitchFamily="34" charset="0"/>
                    <a:ea typeface="SamsungOne 400" panose="020B0503030303020204" pitchFamily="34" charset="0"/>
                  </a:rPr>
                  <a:t>and</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 is called the intersection of A and B. It can be represented as A</a:t>
                </a:r>
                <a14:m>
                  <m:oMath xmlns:m="http://schemas.openxmlformats.org/officeDocument/2006/math">
                    <m:r>
                      <a:rPr lang="en-US" altLang="ko-KR" sz="1300" dirty="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If this is expressed in the set-builder notation, it would be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d>
                      <m:dPr>
                        <m:begChr m:val=""/>
                        <m:endChr m:val="|"/>
                        <m:ctrlPr>
                          <a:rPr lang="en-US" altLang="ko-KR" sz="1300" i="1" dirty="0" smtClean="0">
                            <a:solidFill>
                              <a:prstClr val="black">
                                <a:lumMod val="85000"/>
                                <a:lumOff val="15000"/>
                              </a:prstClr>
                            </a:solidFill>
                            <a:latin typeface="Cambria Math" panose="02040503050406030204" pitchFamily="18" charset="0"/>
                          </a:rPr>
                        </m:ctrlPr>
                      </m:dPr>
                      <m:e>
                        <m:r>
                          <a:rPr lang="en-US" altLang="ko-KR" sz="1300" i="1" dirty="0" smtClean="0">
                            <a:solidFill>
                              <a:prstClr val="black">
                                <a:lumMod val="85000"/>
                                <a:lumOff val="15000"/>
                              </a:prstClr>
                            </a:solidFill>
                            <a:latin typeface="Cambria Math" panose="02040503050406030204" pitchFamily="18" charset="0"/>
                          </a:rPr>
                          <m:t>𝑥</m:t>
                        </m:r>
                      </m:e>
                    </m:d>
                    <m:r>
                      <a:rPr lang="en-US" altLang="ko-KR" sz="1300" i="1" dirty="0" smtClean="0">
                        <a:solidFill>
                          <a:prstClr val="black">
                            <a:lumMod val="85000"/>
                            <a:lumOff val="15000"/>
                          </a:prstClr>
                        </a:solidFill>
                        <a:latin typeface="Cambria Math" panose="02040503050406030204" pitchFamily="18" charset="0"/>
                      </a:rPr>
                      <m:t>𝑥</m:t>
                    </m:r>
                    <m:r>
                      <a:rPr lang="en-US" altLang="ko-KR" sz="1300" i="0"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𝑥</m:t>
                    </m:r>
                    <m:r>
                      <a:rPr lang="en-US" altLang="ko-KR" sz="1300" i="0"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𝐵</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set of elements that belong to set A </a:t>
                </a:r>
                <a:r>
                  <a:rPr lang="en-US" altLang="ko-KR" sz="1300" u="sng" dirty="0">
                    <a:solidFill>
                      <a:prstClr val="black">
                        <a:lumMod val="85000"/>
                        <a:lumOff val="15000"/>
                      </a:prstClr>
                    </a:solidFill>
                    <a:latin typeface="SamsungOne 400" panose="020B0503030303020204" pitchFamily="34" charset="0"/>
                    <a:ea typeface="SamsungOne 400" panose="020B0503030303020204" pitchFamily="34" charset="0"/>
                  </a:rPr>
                  <a:t>or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 is called the set of A and B. It can be represented as A</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If this is expressed in the set-builder notation, it would be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d>
                      <m:dPr>
                        <m:begChr m:val=""/>
                        <m:endChr m:val="|"/>
                        <m:ctrlPr>
                          <a:rPr lang="en-US" altLang="ko-KR" sz="1300" i="1" dirty="0">
                            <a:solidFill>
                              <a:prstClr val="black">
                                <a:lumMod val="85000"/>
                                <a:lumOff val="15000"/>
                              </a:prstClr>
                            </a:solidFill>
                            <a:latin typeface="Cambria Math" panose="02040503050406030204" pitchFamily="18" charset="0"/>
                          </a:rPr>
                        </m:ctrlPr>
                      </m:dPr>
                      <m:e>
                        <m:r>
                          <a:rPr lang="en-US" altLang="ko-KR" sz="1300" i="1" dirty="0">
                            <a:solidFill>
                              <a:prstClr val="black">
                                <a:lumMod val="85000"/>
                                <a:lumOff val="15000"/>
                              </a:prstClr>
                            </a:solidFill>
                            <a:latin typeface="Cambria Math" panose="02040503050406030204" pitchFamily="18" charset="0"/>
                          </a:rPr>
                          <m:t>𝑥</m:t>
                        </m:r>
                      </m:e>
                    </m:d>
                    <m:r>
                      <a:rPr lang="en-US" altLang="ko-KR" sz="1300" i="1" dirty="0">
                        <a:solidFill>
                          <a:prstClr val="black">
                            <a:lumMod val="85000"/>
                            <a:lumOff val="15000"/>
                          </a:prstClr>
                        </a:solidFill>
                        <a:latin typeface="Cambria Math" panose="02040503050406030204" pitchFamily="18" charset="0"/>
                      </a:rPr>
                      <m:t>𝑥</m:t>
                    </m:r>
                    <m:r>
                      <a:rPr lang="en-US" altLang="ko-KR" sz="1300"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or</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𝑥</m:t>
                    </m:r>
                    <m:r>
                      <a:rPr lang="en-US" altLang="ko-KR" sz="1300"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𝐵</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general, when sets A and B are finite sets, n(A</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B)=n(A)+n(B)-n(A</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a:t>
                </a:r>
              </a:p>
            </p:txBody>
          </p:sp>
        </mc:Choice>
        <mc:Fallback xmlns="">
          <p:sp>
            <p:nvSpPr>
              <p:cNvPr id="15" name="직사각형 14">
                <a:extLst>
                  <a:ext uri="{FF2B5EF4-FFF2-40B4-BE49-F238E27FC236}">
                    <a16:creationId xmlns:a16="http://schemas.microsoft.com/office/drawing/2014/main" xmlns="" xmlns:a14="http://schemas.microsoft.com/office/drawing/2010/main" id="{54F451AA-923B-4ED5-B1FA-EABF061AFB61}"/>
                  </a:ext>
                </a:extLst>
              </p:cNvPr>
              <p:cNvSpPr>
                <a:spLocks noRot="1" noChangeAspect="1" noMove="1" noResize="1" noEditPoints="1" noAdjustHandles="1" noChangeArrowheads="1" noChangeShapeType="1" noTextEdit="1"/>
              </p:cNvSpPr>
              <p:nvPr/>
            </p:nvSpPr>
            <p:spPr>
              <a:xfrm>
                <a:off x="702940" y="2196235"/>
                <a:ext cx="8752044" cy="1402161"/>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8" name="직사각형 17">
            <a:extLst>
              <a:ext uri="{FF2B5EF4-FFF2-40B4-BE49-F238E27FC236}">
                <a16:creationId xmlns:a16="http://schemas.microsoft.com/office/drawing/2014/main" xmlns="" id="{F8BDAB4A-0DC2-4496-AD2E-ED69167ACEAF}"/>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Calculation of Sets</a:t>
            </a:r>
          </a:p>
        </p:txBody>
      </p:sp>
    </p:spTree>
    <p:extLst>
      <p:ext uri="{BB962C8B-B14F-4D97-AF65-F5344CB8AC3E}">
        <p14:creationId xmlns:p14="http://schemas.microsoft.com/office/powerpoint/2010/main" val="2470281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81116CA0-C64A-4472-9616-F93A9A18FD87}"/>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72BA1A7E-18D6-49F7-8E5B-D4F652DE952F}"/>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2.4. Sets</a:t>
              </a:r>
              <a:endParaRPr lang="ko-KR" altLang="en-US" dirty="0">
                <a:solidFill>
                  <a:schemeClr val="bg1"/>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8EF8C14F-9762-4BBF-A66D-5DDEC426560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9" name="그룹 18">
            <a:extLst>
              <a:ext uri="{FF2B5EF4-FFF2-40B4-BE49-F238E27FC236}">
                <a16:creationId xmlns:a16="http://schemas.microsoft.com/office/drawing/2014/main" xmlns="" id="{284EFD03-0AC5-4017-B6C7-1B87E06A0E54}"/>
              </a:ext>
            </a:extLst>
          </p:cNvPr>
          <p:cNvGrpSpPr/>
          <p:nvPr/>
        </p:nvGrpSpPr>
        <p:grpSpPr>
          <a:xfrm>
            <a:off x="559817" y="1433119"/>
            <a:ext cx="8783192" cy="215444"/>
            <a:chOff x="559817" y="2136914"/>
            <a:chExt cx="8783192" cy="215444"/>
          </a:xfrm>
        </p:grpSpPr>
        <p:sp>
          <p:nvSpPr>
            <p:cNvPr id="20" name="직사각형 19">
              <a:extLst>
                <a:ext uri="{FF2B5EF4-FFF2-40B4-BE49-F238E27FC236}">
                  <a16:creationId xmlns:a16="http://schemas.microsoft.com/office/drawing/2014/main" xmlns="" id="{07DF17A0-8321-4675-B0FA-C203CD625591}"/>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5B39087D-61B4-415D-BBCD-58EA01E42D90}"/>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Universal Set and Complement Set</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xmlns="" id="{023643FF-83CF-4BEA-9D8B-1AF6D1A73DB8}"/>
                  </a:ext>
                </a:extLst>
              </p:cNvPr>
              <p:cNvSpPr/>
              <p:nvPr/>
            </p:nvSpPr>
            <p:spPr>
              <a:xfrm>
                <a:off x="702940" y="1714707"/>
                <a:ext cx="8752044" cy="2002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Considering a subset of a given set, the initial set is called a universal set, expressed as </a:t>
                </a:r>
                <a14:m>
                  <m:oMath xmlns:m="http://schemas.openxmlformats.org/officeDocument/2006/math">
                    <m:r>
                      <a:rPr lang="en-US" altLang="ko-KR" sz="1300" smtClean="0">
                        <a:solidFill>
                          <a:schemeClr val="tx1">
                            <a:lumMod val="85000"/>
                            <a:lumOff val="15000"/>
                          </a:schemeClr>
                        </a:solidFill>
                        <a:latin typeface="Cambria Math" panose="02040503050406030204" pitchFamily="18" charset="0"/>
                      </a:rPr>
                      <m:t>∪</m:t>
                    </m:r>
                    <m:r>
                      <a:rPr lang="en-US" altLang="ko-KR" sz="1300" b="0" i="0" smtClean="0">
                        <a:solidFill>
                          <a:schemeClr val="tx1">
                            <a:lumMod val="85000"/>
                            <a:lumOff val="15000"/>
                          </a:schemeClr>
                        </a:solidFill>
                        <a:latin typeface="Cambria Math" panose="02040503050406030204" pitchFamily="18" charset="0"/>
                      </a:rPr>
                      <m:t>.</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Suppose that set A is a subset of the whole set </a:t>
                </a:r>
                <a14:m>
                  <m:oMath xmlns:m="http://schemas.openxmlformats.org/officeDocument/2006/math">
                    <m:r>
                      <a:rPr lang="en-US" altLang="ko-KR" sz="1300" smtClean="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set of elements belonging to set </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but not to set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is called a complement set of A, denoted as A</a:t>
                </a:r>
                <a:r>
                  <a:rPr lang="en-US" altLang="ko-KR" sz="1300" baseline="30000" dirty="0">
                    <a:solidFill>
                      <a:schemeClr val="tx1">
                        <a:lumMod val="85000"/>
                        <a:lumOff val="15000"/>
                      </a:schemeClr>
                    </a:solidFill>
                    <a:latin typeface="SamsungOne 400" panose="020B0503030303020204" pitchFamily="34" charset="0"/>
                    <a:ea typeface="SamsungOne 400" panose="020B0503030303020204" pitchFamily="34" charset="0"/>
                  </a:rPr>
                  <a:t>C</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If this is expressed in the set-builder notation, it would be A</a:t>
                </a:r>
                <a:r>
                  <a:rPr lang="en-US" altLang="ko-KR" sz="1300" baseline="30000" dirty="0">
                    <a:solidFill>
                      <a:schemeClr val="tx1">
                        <a:lumMod val="85000"/>
                        <a:lumOff val="15000"/>
                      </a:schemeClr>
                    </a:solidFill>
                    <a:latin typeface="SamsungOne 400" panose="020B0503030303020204" pitchFamily="34" charset="0"/>
                    <a:ea typeface="SamsungOne 400" panose="020B0503030303020204" pitchFamily="34" charset="0"/>
                  </a:rPr>
                  <a:t>C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d>
                      <m:dPr>
                        <m:begChr m:val=""/>
                        <m:endChr m:val="|"/>
                        <m:ctrlPr>
                          <a:rPr lang="en-US" altLang="ko-KR" sz="1300" i="1" dirty="0">
                            <a:solidFill>
                              <a:schemeClr val="tx1">
                                <a:lumMod val="85000"/>
                                <a:lumOff val="15000"/>
                              </a:schemeClr>
                            </a:solidFill>
                            <a:latin typeface="Cambria Math" panose="02040503050406030204" pitchFamily="18" charset="0"/>
                          </a:rPr>
                        </m:ctrlPr>
                      </m:dPr>
                      <m:e>
                        <m:r>
                          <a:rPr lang="en-US" altLang="ko-KR" sz="1300" i="1" dirty="0">
                            <a:solidFill>
                              <a:schemeClr val="tx1">
                                <a:lumMod val="85000"/>
                                <a:lumOff val="15000"/>
                              </a:schemeClr>
                            </a:solidFill>
                            <a:latin typeface="Cambria Math" panose="02040503050406030204" pitchFamily="18" charset="0"/>
                          </a:rPr>
                          <m:t>𝑥</m:t>
                        </m:r>
                      </m:e>
                    </m:d>
                    <m:r>
                      <a:rPr lang="en-US" altLang="ko-KR" sz="1300" i="1" dirty="0">
                        <a:solidFill>
                          <a:schemeClr val="tx1">
                            <a:lumMod val="85000"/>
                            <a:lumOff val="15000"/>
                          </a:schemeClr>
                        </a:solidFill>
                        <a:latin typeface="Cambria Math" panose="02040503050406030204" pitchFamily="18" charset="0"/>
                      </a:rPr>
                      <m:t>𝑥</m:t>
                    </m:r>
                    <m:r>
                      <a:rPr lang="en-US" altLang="ko-KR" sz="1300" dirty="0">
                        <a:solidFill>
                          <a:schemeClr val="tx1">
                            <a:lumMod val="85000"/>
                            <a:lumOff val="15000"/>
                          </a:schemeClr>
                        </a:solidFill>
                        <a:latin typeface="Cambria Math" panose="02040503050406030204" pitchFamily="18" charset="0"/>
                      </a:rPr>
                      <m:t>∈</m:t>
                    </m:r>
                    <m:r>
                      <a:rPr lang="en-US" altLang="ko-KR" sz="1300" b="0" i="0" dirty="0" smtClean="0">
                        <a:solidFill>
                          <a:schemeClr val="tx1">
                            <a:lumMod val="85000"/>
                            <a:lumOff val="15000"/>
                          </a:schemeClr>
                        </a:solidFill>
                        <a:latin typeface="Cambria Math" panose="02040503050406030204" pitchFamily="18" charset="0"/>
                      </a:rPr>
                      <m:t> </m:t>
                    </m:r>
                    <m:r>
                      <a:rPr lang="en-US" altLang="ko-KR" sz="1300">
                        <a:solidFill>
                          <a:schemeClr val="tx1">
                            <a:lumMod val="85000"/>
                            <a:lumOff val="15000"/>
                          </a:schemeClr>
                        </a:solidFill>
                        <a:latin typeface="Cambria Math" panose="02040503050406030204" pitchFamily="18" charset="0"/>
                      </a:rPr>
                      <m:t>∪</m:t>
                    </m:r>
                    <m:r>
                      <a:rPr lang="en-US" altLang="ko-KR" sz="1300" b="0" i="0" smtClean="0">
                        <a:solidFill>
                          <a:schemeClr val="tx1">
                            <a:lumMod val="85000"/>
                            <a:lumOff val="15000"/>
                          </a:schemeClr>
                        </a:solidFill>
                        <a:latin typeface="Cambria Math" panose="02040503050406030204" pitchFamily="18" charset="0"/>
                      </a:rPr>
                      <m:t> </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schemeClr val="tx1">
                            <a:lumMod val="85000"/>
                            <a:lumOff val="15000"/>
                          </a:schemeClr>
                        </a:solidFill>
                        <a:latin typeface="Cambria Math" panose="02040503050406030204" pitchFamily="18" charset="0"/>
                      </a:rPr>
                      <m:t>𝑥</m:t>
                    </m:r>
                    <m:r>
                      <a:rPr lang="en-US" altLang="ko-KR" sz="1300" i="1" dirty="0" smtClean="0">
                        <a:solidFill>
                          <a:schemeClr val="tx1">
                            <a:lumMod val="85000"/>
                            <a:lumOff val="15000"/>
                          </a:schemeClr>
                        </a:solidFill>
                        <a:latin typeface="Cambria Math" panose="02040503050406030204" pitchFamily="18" charset="0"/>
                        <a:ea typeface="Cambria Math" panose="02040503050406030204" pitchFamily="18" charset="0"/>
                      </a:rPr>
                      <m:t>∉</m:t>
                    </m:r>
                    <m:r>
                      <a:rPr lang="en-US" altLang="ko-KR" sz="1300" b="0" i="1" dirty="0" smtClean="0">
                        <a:solidFill>
                          <a:schemeClr val="tx1">
                            <a:lumMod val="85000"/>
                            <a:lumOff val="15000"/>
                          </a:schemeClr>
                        </a:solidFill>
                        <a:latin typeface="Cambria Math" panose="02040503050406030204" pitchFamily="18" charset="0"/>
                        <a:ea typeface="Cambria Math" panose="02040503050406030204" pitchFamily="18" charset="0"/>
                      </a:rPr>
                      <m:t>𝐴</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(does not belong)}; and n(A</a:t>
                </a:r>
                <a:r>
                  <a:rPr lang="en-US" altLang="ko-KR" sz="1300" baseline="30000" dirty="0">
                    <a:solidFill>
                      <a:schemeClr val="tx1">
                        <a:lumMod val="85000"/>
                        <a:lumOff val="15000"/>
                      </a:schemeClr>
                    </a:solidFill>
                    <a:latin typeface="SamsungOne 400" panose="020B0503030303020204" pitchFamily="34" charset="0"/>
                    <a:ea typeface="SamsungOne 400" panose="020B0503030303020204" pitchFamily="34" charset="0"/>
                  </a:rPr>
                  <a:t>C</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)-n(A).</a:t>
                </a:r>
              </a:p>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Suppose there are two sets, A and B. A set of all elements that belong to set A but not to set B is called the difference of set B for set A, expressed as A-B. If the difference of set B for set A is expressed with set-builder notation, it would be A-B= {</a:t>
                </a:r>
                <a14:m>
                  <m:oMath xmlns:m="http://schemas.openxmlformats.org/officeDocument/2006/math">
                    <m:d>
                      <m:dPr>
                        <m:begChr m:val=""/>
                        <m:endChr m:val="|"/>
                        <m:ctrlPr>
                          <a:rPr lang="en-US" altLang="ko-KR" sz="1300" i="1" dirty="0">
                            <a:solidFill>
                              <a:schemeClr val="tx1">
                                <a:lumMod val="85000"/>
                                <a:lumOff val="15000"/>
                              </a:schemeClr>
                            </a:solidFill>
                            <a:latin typeface="Cambria Math" panose="02040503050406030204" pitchFamily="18" charset="0"/>
                          </a:rPr>
                        </m:ctrlPr>
                      </m:dPr>
                      <m:e>
                        <m:r>
                          <a:rPr lang="en-US" altLang="ko-KR" sz="1300" i="1" dirty="0">
                            <a:solidFill>
                              <a:schemeClr val="tx1">
                                <a:lumMod val="85000"/>
                                <a:lumOff val="15000"/>
                              </a:schemeClr>
                            </a:solidFill>
                            <a:latin typeface="Cambria Math" panose="02040503050406030204" pitchFamily="18" charset="0"/>
                          </a:rPr>
                          <m:t>𝑥</m:t>
                        </m:r>
                      </m:e>
                    </m:d>
                    <m:r>
                      <a:rPr lang="en-US" altLang="ko-KR" sz="1300" i="1" dirty="0">
                        <a:solidFill>
                          <a:schemeClr val="tx1">
                            <a:lumMod val="85000"/>
                            <a:lumOff val="15000"/>
                          </a:schemeClr>
                        </a:solidFill>
                        <a:latin typeface="Cambria Math" panose="02040503050406030204" pitchFamily="18" charset="0"/>
                      </a:rPr>
                      <m:t>𝑥</m:t>
                    </m:r>
                    <m:r>
                      <a:rPr lang="en-US" altLang="ko-KR" sz="1300" dirty="0">
                        <a:solidFill>
                          <a:schemeClr val="tx1">
                            <a:lumMod val="85000"/>
                            <a:lumOff val="15000"/>
                          </a:schemeClr>
                        </a:solidFill>
                        <a:latin typeface="Cambria Math" panose="02040503050406030204" pitchFamily="18" charset="0"/>
                      </a:rPr>
                      <m:t>∈</m:t>
                    </m:r>
                    <m:r>
                      <a:rPr lang="en-US" altLang="ko-KR" sz="1300" i="1" dirty="0">
                        <a:solidFill>
                          <a:schemeClr val="tx1">
                            <a:lumMod val="85000"/>
                            <a:lumOff val="15000"/>
                          </a:schemeClr>
                        </a:solidFill>
                        <a:latin typeface="Cambria Math" panose="02040503050406030204" pitchFamily="18" charset="0"/>
                      </a:rPr>
                      <m:t>𝐴</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a:t>
                </a:r>
                <a14:m>
                  <m:oMath xmlns:m="http://schemas.openxmlformats.org/officeDocument/2006/math">
                    <m:r>
                      <m:rPr>
                        <m:sty m:val="p"/>
                      </m:rPr>
                      <a:rPr lang="en-US" altLang="ko-KR" sz="1300" b="0" i="0" dirty="0" smtClean="0">
                        <a:solidFill>
                          <a:schemeClr val="tx1">
                            <a:lumMod val="85000"/>
                            <a:lumOff val="15000"/>
                          </a:schemeClr>
                        </a:solidFill>
                        <a:latin typeface="Cambria Math" panose="02040503050406030204" pitchFamily="18" charset="0"/>
                      </a:rPr>
                      <m:t>nd</m:t>
                    </m:r>
                    <m:r>
                      <a:rPr lang="en-US" altLang="ko-KR" sz="1300" b="0" i="0" dirty="0" smtClean="0">
                        <a:solidFill>
                          <a:schemeClr val="tx1">
                            <a:lumMod val="85000"/>
                            <a:lumOff val="15000"/>
                          </a:schemeClr>
                        </a:solidFill>
                        <a:latin typeface="Cambria Math" panose="02040503050406030204" pitchFamily="18" charset="0"/>
                      </a:rPr>
                      <m:t> </m:t>
                    </m:r>
                    <m:r>
                      <a:rPr lang="en-US" altLang="ko-KR" sz="1300" i="1" dirty="0">
                        <a:solidFill>
                          <a:schemeClr val="tx1">
                            <a:lumMod val="85000"/>
                            <a:lumOff val="15000"/>
                          </a:schemeClr>
                        </a:solidFill>
                        <a:latin typeface="Cambria Math" panose="02040503050406030204" pitchFamily="18" charset="0"/>
                      </a:rPr>
                      <m:t>𝑥</m:t>
                    </m:r>
                    <m:r>
                      <a:rPr lang="en-US" altLang="ko-KR" sz="1300" dirty="0" smtClean="0">
                        <a:solidFill>
                          <a:schemeClr val="tx1">
                            <a:lumMod val="85000"/>
                            <a:lumOff val="15000"/>
                          </a:schemeClr>
                        </a:solidFill>
                        <a:latin typeface="Cambria Math" panose="02040503050406030204" pitchFamily="18" charset="0"/>
                        <a:ea typeface="Cambria Math" panose="02040503050406030204" pitchFamily="18" charset="0"/>
                      </a:rPr>
                      <m:t>∉</m:t>
                    </m:r>
                    <m:r>
                      <a:rPr lang="en-US" altLang="ko-KR" sz="1300" i="1" dirty="0">
                        <a:solidFill>
                          <a:schemeClr val="tx1">
                            <a:lumMod val="85000"/>
                            <a:lumOff val="15000"/>
                          </a:schemeClr>
                        </a:solidFill>
                        <a:latin typeface="Cambria Math" panose="02040503050406030204" pitchFamily="18" charset="0"/>
                      </a:rPr>
                      <m:t>𝐵</m:t>
                    </m:r>
                    <m:r>
                      <a:rPr lang="en-US" altLang="ko-KR" sz="1300" b="0" i="0" dirty="0" smtClean="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does not belong)} and n(A-B)=n(A)-n(A</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m:t>
                    </m:r>
                    <m:r>
                      <m:rPr>
                        <m:sty m:val="p"/>
                      </m:rPr>
                      <a:rPr lang="en-US" altLang="ko-KR" sz="1300" b="0" i="0" dirty="0" smtClean="0">
                        <a:solidFill>
                          <a:schemeClr val="tx1">
                            <a:lumMod val="85000"/>
                            <a:lumOff val="15000"/>
                          </a:schemeClr>
                        </a:solidFill>
                        <a:latin typeface="Cambria Math" panose="02040503050406030204" pitchFamily="18" charset="0"/>
                      </a:rPr>
                      <m:t>B</m:t>
                    </m:r>
                    <m:r>
                      <a:rPr lang="en-US" altLang="ko-KR" sz="1300" b="0" i="0" dirty="0" smtClean="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A-B and B-A, here, are different.</a:t>
                </a:r>
              </a:p>
            </p:txBody>
          </p:sp>
        </mc:Choice>
        <mc:Fallback xmlns="">
          <p:sp>
            <p:nvSpPr>
              <p:cNvPr id="22" name="직사각형 21">
                <a:extLst>
                  <a:ext uri="{FF2B5EF4-FFF2-40B4-BE49-F238E27FC236}">
                    <a16:creationId xmlns="" xmlns:a16="http://schemas.microsoft.com/office/drawing/2014/main" xmlns:a14="http://schemas.microsoft.com/office/drawing/2010/main" id="{023643FF-83CF-4BEA-9D8B-1AF6D1A73DB8}"/>
                  </a:ext>
                </a:extLst>
              </p:cNvPr>
              <p:cNvSpPr>
                <a:spLocks noRot="1" noChangeAspect="1" noMove="1" noResize="1" noEditPoints="1" noAdjustHandles="1" noChangeArrowheads="1" noChangeShapeType="1" noTextEdit="1"/>
              </p:cNvSpPr>
              <p:nvPr/>
            </p:nvSpPr>
            <p:spPr>
              <a:xfrm>
                <a:off x="702940" y="1714707"/>
                <a:ext cx="8752044" cy="2002325"/>
              </a:xfrm>
              <a:prstGeom prst="rect">
                <a:avLst/>
              </a:prstGeom>
              <a:blipFill rotWithShape="0">
                <a:blip r:embed="rId3"/>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918995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133">
            <a:extLst>
              <a:ext uri="{FF2B5EF4-FFF2-40B4-BE49-F238E27FC236}">
                <a16:creationId xmlns:a16="http://schemas.microsoft.com/office/drawing/2014/main" xmlns="" id="{3797299E-C172-440D-9474-3242E6490646}"/>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32" name="직사각형 133">
            <a:extLst>
              <a:ext uri="{FF2B5EF4-FFF2-40B4-BE49-F238E27FC236}">
                <a16:creationId xmlns:a16="http://schemas.microsoft.com/office/drawing/2014/main" xmlns="" id="{3998D47F-CD9D-482A-9CCD-B49FD31B1FA1}"/>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8" name="직사각형 133">
            <a:extLst>
              <a:ext uri="{FF2B5EF4-FFF2-40B4-BE49-F238E27FC236}">
                <a16:creationId xmlns:a16="http://schemas.microsoft.com/office/drawing/2014/main" xmlns="" id="{4393D10A-3180-F645-9520-35BD0159629C}"/>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3" name="그룹 32">
            <a:extLst>
              <a:ext uri="{FF2B5EF4-FFF2-40B4-BE49-F238E27FC236}">
                <a16:creationId xmlns:a16="http://schemas.microsoft.com/office/drawing/2014/main" xmlns="" id="{C9E78760-E095-4F4F-ABA9-360FED7AD40D}"/>
              </a:ext>
            </a:extLst>
          </p:cNvPr>
          <p:cNvGrpSpPr/>
          <p:nvPr/>
        </p:nvGrpSpPr>
        <p:grpSpPr>
          <a:xfrm>
            <a:off x="1054112" y="3870028"/>
            <a:ext cx="7817305" cy="2174185"/>
            <a:chOff x="1054112" y="3870028"/>
            <a:chExt cx="7817305" cy="2174185"/>
          </a:xfrm>
        </p:grpSpPr>
        <p:sp>
          <p:nvSpPr>
            <p:cNvPr id="34" name="직사각형 33">
              <a:extLst>
                <a:ext uri="{FF2B5EF4-FFF2-40B4-BE49-F238E27FC236}">
                  <a16:creationId xmlns:a16="http://schemas.microsoft.com/office/drawing/2014/main" xmlns="" id="{604F5D0E-7158-49BC-B2FA-C67A7DFA4CA2}"/>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2.5. Concept of Functions</a:t>
              </a:r>
            </a:p>
          </p:txBody>
        </p:sp>
        <p:sp>
          <p:nvSpPr>
            <p:cNvPr id="35" name="직사각형 34">
              <a:extLst>
                <a:ext uri="{FF2B5EF4-FFF2-40B4-BE49-F238E27FC236}">
                  <a16:creationId xmlns:a16="http://schemas.microsoft.com/office/drawing/2014/main" xmlns="" id="{662C8F57-FA83-4508-97DE-11F3459ADEFC}"/>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1273842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Concept of Functions</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70342"/>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function is a rule that corresponds each element x in set A to the only element y in set B.</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D8BF98C4-B566-4812-B5F0-560CFBA969E7}"/>
                  </a:ext>
                </a:extLst>
              </p:cNvPr>
              <p:cNvSpPr/>
              <p:nvPr/>
            </p:nvSpPr>
            <p:spPr>
              <a:xfrm>
                <a:off x="692951" y="2247606"/>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Denoted by this symbol: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 A → B</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 corresponding to x is called y=f(x)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function is not always written as f(x), but also as g(x) depending on the equation.</a:t>
                </a:r>
              </a:p>
              <a:p>
                <a:pPr>
                  <a:spcAft>
                    <a:spcPts val="800"/>
                  </a:spcAft>
                  <a:buClr>
                    <a:srgbClr val="193EB0"/>
                  </a:buCl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However, the equation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2</m:t>
                        </m:r>
                      </m:sup>
                    </m:sSup>
                    <m:r>
                      <a:rPr lang="en-US" altLang="ko-KR" sz="1300" i="1">
                        <a:solidFill>
                          <a:prstClr val="black"/>
                        </a:solidFill>
                        <a:latin typeface="Cambria Math" panose="02040503050406030204" pitchFamily="18" charset="0"/>
                        <a:ea typeface="Cambria Math" panose="02040503050406030204" pitchFamily="18" charset="0"/>
                      </a:rPr>
                      <m:t>+ </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𝑦</m:t>
                        </m:r>
                      </m:e>
                      <m:sup>
                        <m:r>
                          <a:rPr lang="en-US" altLang="ko-KR" sz="1300" i="1">
                            <a:solidFill>
                              <a:prstClr val="black"/>
                            </a:solidFill>
                            <a:latin typeface="Cambria Math" panose="02040503050406030204" pitchFamily="18" charset="0"/>
                            <a:ea typeface="Cambria Math" panose="02040503050406030204" pitchFamily="18" charset="0"/>
                          </a:rPr>
                          <m:t>2</m:t>
                        </m:r>
                      </m:sup>
                    </m:sSup>
                    <m:r>
                      <a:rPr lang="en-US" altLang="ko-KR" sz="1300" i="1">
                        <a:solidFill>
                          <a:prstClr val="black"/>
                        </a:solidFill>
                        <a:latin typeface="Cambria Math" panose="02040503050406030204" pitchFamily="18" charset="0"/>
                        <a:ea typeface="Cambria Math" panose="02040503050406030204" pitchFamily="18" charset="0"/>
                      </a:rPr>
                      <m:t>=9</m:t>
                    </m:r>
                    <m:r>
                      <a:rPr lang="en-US" altLang="ko-KR" sz="1300" b="0" i="0" smtClean="0">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not a function because, in this case, both x and y are independent variables.</a:t>
                </a:r>
              </a:p>
            </p:txBody>
          </p:sp>
        </mc:Choice>
        <mc:Fallback xmlns="">
          <p:sp>
            <p:nvSpPr>
              <p:cNvPr id="10" name="직사각형 9">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92951" y="2247606"/>
                <a:ext cx="8632825" cy="1253402"/>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840900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Comparison Between a Function and a Computer</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a16="http://schemas.microsoft.com/office/drawing/2014/main" xmlns=""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explaining functions and their correlation to computers, it is often compared to a mixer. It is also described as an input-output device or a kind of number processor.</a:t>
            </a:r>
          </a:p>
        </p:txBody>
      </p:sp>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6" name="Group 5"/>
          <p:cNvGrpSpPr/>
          <p:nvPr/>
        </p:nvGrpSpPr>
        <p:grpSpPr>
          <a:xfrm>
            <a:off x="707620" y="2356230"/>
            <a:ext cx="8348247" cy="3876449"/>
            <a:chOff x="707620" y="2356230"/>
            <a:chExt cx="8348247" cy="3876449"/>
          </a:xfrm>
        </p:grpSpPr>
        <p:sp>
          <p:nvSpPr>
            <p:cNvPr id="59" name="직사각형 58">
              <a:extLst>
                <a:ext uri="{FF2B5EF4-FFF2-40B4-BE49-F238E27FC236}">
                  <a16:creationId xmlns:a16="http://schemas.microsoft.com/office/drawing/2014/main" xmlns="" id="{E4935B77-BA22-4490-A021-B476568661C9}"/>
                </a:ext>
              </a:extLst>
            </p:cNvPr>
            <p:cNvSpPr/>
            <p:nvPr/>
          </p:nvSpPr>
          <p:spPr>
            <a:xfrm>
              <a:off x="4684133" y="4288463"/>
              <a:ext cx="4371734" cy="1944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nvGrpSpPr>
            <p:cNvPr id="61" name="그룹 60">
              <a:extLst>
                <a:ext uri="{FF2B5EF4-FFF2-40B4-BE49-F238E27FC236}">
                  <a16:creationId xmlns:a16="http://schemas.microsoft.com/office/drawing/2014/main" xmlns="" id="{C45A4D1C-6687-4EC4-9CF6-3CC6B40ADD95}"/>
                </a:ext>
              </a:extLst>
            </p:cNvPr>
            <p:cNvGrpSpPr/>
            <p:nvPr/>
          </p:nvGrpSpPr>
          <p:grpSpPr>
            <a:xfrm>
              <a:off x="707620" y="2356230"/>
              <a:ext cx="3789091" cy="3876449"/>
              <a:chOff x="707620" y="2288855"/>
              <a:chExt cx="3789091" cy="3876449"/>
            </a:xfrm>
          </p:grpSpPr>
          <p:pic>
            <p:nvPicPr>
              <p:cNvPr id="80" name="그림 79">
                <a:extLst>
                  <a:ext uri="{FF2B5EF4-FFF2-40B4-BE49-F238E27FC236}">
                    <a16:creationId xmlns:a16="http://schemas.microsoft.com/office/drawing/2014/main" xmlns="" id="{846C5C08-79B8-4044-B35E-536ECBFD89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1557" y="2617509"/>
                <a:ext cx="1597891" cy="1502487"/>
              </a:xfrm>
              <a:prstGeom prst="rect">
                <a:avLst/>
              </a:prstGeom>
            </p:spPr>
          </p:pic>
          <p:pic>
            <p:nvPicPr>
              <p:cNvPr id="81" name="그림 80">
                <a:extLst>
                  <a:ext uri="{FF2B5EF4-FFF2-40B4-BE49-F238E27FC236}">
                    <a16:creationId xmlns:a16="http://schemas.microsoft.com/office/drawing/2014/main" xmlns="" id="{0568E951-F271-45F4-A5D1-8C47FE2970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9608" y="4424464"/>
                <a:ext cx="1652366" cy="1502487"/>
              </a:xfrm>
              <a:prstGeom prst="rect">
                <a:avLst/>
              </a:prstGeom>
              <a:noFill/>
              <a:ln>
                <a:noFill/>
              </a:ln>
            </p:spPr>
          </p:pic>
          <p:pic>
            <p:nvPicPr>
              <p:cNvPr id="82" name="그림 81">
                <a:extLst>
                  <a:ext uri="{FF2B5EF4-FFF2-40B4-BE49-F238E27FC236}">
                    <a16:creationId xmlns:a16="http://schemas.microsoft.com/office/drawing/2014/main" xmlns="" id="{CC3F6A7D-8918-44A6-A26D-1F46E82AC6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2466" y="2872424"/>
                <a:ext cx="908167" cy="1253496"/>
              </a:xfrm>
              <a:prstGeom prst="rect">
                <a:avLst/>
              </a:prstGeom>
            </p:spPr>
          </p:pic>
          <p:pic>
            <p:nvPicPr>
              <p:cNvPr id="83" name="그림 82">
                <a:extLst>
                  <a:ext uri="{FF2B5EF4-FFF2-40B4-BE49-F238E27FC236}">
                    <a16:creationId xmlns:a16="http://schemas.microsoft.com/office/drawing/2014/main" xmlns="" id="{08867AF9-A07B-4D70-8377-00DEF327A4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2465" y="4695885"/>
                <a:ext cx="908167" cy="1253496"/>
              </a:xfrm>
              <a:prstGeom prst="rect">
                <a:avLst/>
              </a:prstGeom>
            </p:spPr>
          </p:pic>
          <p:sp>
            <p:nvSpPr>
              <p:cNvPr id="84" name="직사각형 83">
                <a:extLst>
                  <a:ext uri="{FF2B5EF4-FFF2-40B4-BE49-F238E27FC236}">
                    <a16:creationId xmlns:a16="http://schemas.microsoft.com/office/drawing/2014/main" xmlns="" id="{A2E9C153-C0DC-45B0-8A3F-27C6479FF2B0}"/>
                  </a:ext>
                </a:extLst>
              </p:cNvPr>
              <p:cNvSpPr/>
              <p:nvPr/>
            </p:nvSpPr>
            <p:spPr>
              <a:xfrm>
                <a:off x="1607169" y="2848746"/>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85" name="직사각형 84">
                <a:extLst>
                  <a:ext uri="{FF2B5EF4-FFF2-40B4-BE49-F238E27FC236}">
                    <a16:creationId xmlns:a16="http://schemas.microsoft.com/office/drawing/2014/main" xmlns="" id="{93ECEE3E-B069-4605-A68B-E722696D2A76}"/>
                  </a:ext>
                </a:extLst>
              </p:cNvPr>
              <p:cNvSpPr/>
              <p:nvPr/>
            </p:nvSpPr>
            <p:spPr>
              <a:xfrm>
                <a:off x="3269991" y="2610737"/>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86" name="직사각형 85">
                <a:extLst>
                  <a:ext uri="{FF2B5EF4-FFF2-40B4-BE49-F238E27FC236}">
                    <a16:creationId xmlns:a16="http://schemas.microsoft.com/office/drawing/2014/main" xmlns="" id="{8A1BCB9D-D27B-4D05-90A7-35956DC34D76}"/>
                  </a:ext>
                </a:extLst>
              </p:cNvPr>
              <p:cNvSpPr/>
              <p:nvPr/>
            </p:nvSpPr>
            <p:spPr>
              <a:xfrm>
                <a:off x="3713710" y="3235089"/>
                <a:ext cx="478431"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b="1" dirty="0">
                    <a:solidFill>
                      <a:schemeClr val="bg1"/>
                    </a:solidFill>
                    <a:latin typeface="SamsungOne 400" panose="020B0503030303020204" pitchFamily="34" charset="0"/>
                    <a:ea typeface="SamsungOne 400" panose="020B0503030303020204" pitchFamily="34" charset="0"/>
                  </a:rPr>
                  <a:t>F(2)</a:t>
                </a:r>
              </a:p>
            </p:txBody>
          </p:sp>
          <p:sp>
            <p:nvSpPr>
              <p:cNvPr id="87" name="직사각형 86">
                <a:extLst>
                  <a:ext uri="{FF2B5EF4-FFF2-40B4-BE49-F238E27FC236}">
                    <a16:creationId xmlns:a16="http://schemas.microsoft.com/office/drawing/2014/main" xmlns="" id="{BED490D3-A0A9-4263-A724-25DAC3D5BFDD}"/>
                  </a:ext>
                </a:extLst>
              </p:cNvPr>
              <p:cNvSpPr/>
              <p:nvPr/>
            </p:nvSpPr>
            <p:spPr>
              <a:xfrm>
                <a:off x="1607169" y="4665722"/>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88" name="직사각형 87">
                <a:extLst>
                  <a:ext uri="{FF2B5EF4-FFF2-40B4-BE49-F238E27FC236}">
                    <a16:creationId xmlns:a16="http://schemas.microsoft.com/office/drawing/2014/main" xmlns="" id="{3D31A3A4-3CF9-4BD4-B505-70DF46E69E1B}"/>
                  </a:ext>
                </a:extLst>
              </p:cNvPr>
              <p:cNvSpPr/>
              <p:nvPr/>
            </p:nvSpPr>
            <p:spPr>
              <a:xfrm>
                <a:off x="2998372" y="4377516"/>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89" name="직사각형 88">
                <a:extLst>
                  <a:ext uri="{FF2B5EF4-FFF2-40B4-BE49-F238E27FC236}">
                    <a16:creationId xmlns:a16="http://schemas.microsoft.com/office/drawing/2014/main" xmlns="" id="{E1A0632F-8E09-4078-9B3C-BA5A42E018E5}"/>
                  </a:ext>
                </a:extLst>
              </p:cNvPr>
              <p:cNvSpPr/>
              <p:nvPr/>
            </p:nvSpPr>
            <p:spPr>
              <a:xfrm>
                <a:off x="1483580" y="3355090"/>
                <a:ext cx="16234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schemeClr val="bg1"/>
                    </a:solidFill>
                    <a:latin typeface="SamsungOne 400" panose="020B0503030303020204" pitchFamily="34" charset="0"/>
                    <a:ea typeface="SamsungOne 400" panose="020B0503030303020204" pitchFamily="34" charset="0"/>
                  </a:rPr>
                  <a:t>2</a:t>
                </a:r>
              </a:p>
            </p:txBody>
          </p:sp>
          <p:sp>
            <p:nvSpPr>
              <p:cNvPr id="90" name="직사각형 89">
                <a:extLst>
                  <a:ext uri="{FF2B5EF4-FFF2-40B4-BE49-F238E27FC236}">
                    <a16:creationId xmlns:a16="http://schemas.microsoft.com/office/drawing/2014/main" xmlns="" id="{E74ED395-A714-431E-AF6F-542FE4DAB536}"/>
                  </a:ext>
                </a:extLst>
              </p:cNvPr>
              <p:cNvSpPr/>
              <p:nvPr/>
            </p:nvSpPr>
            <p:spPr>
              <a:xfrm>
                <a:off x="1512454" y="5180956"/>
                <a:ext cx="16234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a:solidFill>
                      <a:schemeClr val="bg1"/>
                    </a:solidFill>
                    <a:latin typeface="SamsungOne 400" panose="020B0503030303020204" pitchFamily="34" charset="0"/>
                    <a:ea typeface="SamsungOne 400" panose="020B0503030303020204" pitchFamily="34" charset="0"/>
                  </a:rPr>
                  <a:t>3</a:t>
                </a:r>
                <a:endParaRPr lang="en-US" altLang="ko-KR" sz="1400" dirty="0">
                  <a:solidFill>
                    <a:schemeClr val="bg1"/>
                  </a:solidFill>
                  <a:latin typeface="SamsungOne 400" panose="020B0503030303020204" pitchFamily="34" charset="0"/>
                  <a:ea typeface="SamsungOne 400" panose="020B0503030303020204" pitchFamily="34" charset="0"/>
                </a:endParaRPr>
              </a:p>
            </p:txBody>
          </p:sp>
          <p:sp>
            <p:nvSpPr>
              <p:cNvPr id="91" name="직사각형 90">
                <a:extLst>
                  <a:ext uri="{FF2B5EF4-FFF2-40B4-BE49-F238E27FC236}">
                    <a16:creationId xmlns:a16="http://schemas.microsoft.com/office/drawing/2014/main" xmlns="" id="{02457180-B4BA-41D5-948C-60BABA3182D7}"/>
                  </a:ext>
                </a:extLst>
              </p:cNvPr>
              <p:cNvSpPr/>
              <p:nvPr/>
            </p:nvSpPr>
            <p:spPr>
              <a:xfrm>
                <a:off x="3734817" y="5040123"/>
                <a:ext cx="468656"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b="1" dirty="0">
                    <a:solidFill>
                      <a:schemeClr val="bg1"/>
                    </a:solidFill>
                    <a:latin typeface="SamsungOne 400" panose="020B0503030303020204" pitchFamily="34" charset="0"/>
                    <a:ea typeface="SamsungOne 400" panose="020B0503030303020204" pitchFamily="34" charset="0"/>
                  </a:rPr>
                  <a:t>F(3)</a:t>
                </a:r>
              </a:p>
            </p:txBody>
          </p:sp>
          <p:sp>
            <p:nvSpPr>
              <p:cNvPr id="92" name="모서리가 둥근 직사각형 4">
                <a:extLst>
                  <a:ext uri="{FF2B5EF4-FFF2-40B4-BE49-F238E27FC236}">
                    <a16:creationId xmlns:a16="http://schemas.microsoft.com/office/drawing/2014/main" xmlns="" id="{D3BA073E-0E33-4A63-BAE9-6E706D767F61}"/>
                  </a:ext>
                </a:extLst>
              </p:cNvPr>
              <p:cNvSpPr/>
              <p:nvPr/>
            </p:nvSpPr>
            <p:spPr>
              <a:xfrm>
                <a:off x="707620" y="2288855"/>
                <a:ext cx="3789091" cy="3876449"/>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SamsungOne 400" panose="020B0503030303020204" pitchFamily="34" charset="0"/>
                </a:endParaRPr>
              </a:p>
            </p:txBody>
          </p:sp>
        </p:grpSp>
        <p:sp>
          <p:nvSpPr>
            <p:cNvPr id="62" name="직사각형 61">
              <a:extLst>
                <a:ext uri="{FF2B5EF4-FFF2-40B4-BE49-F238E27FC236}">
                  <a16:creationId xmlns:a16="http://schemas.microsoft.com/office/drawing/2014/main" xmlns="" id="{C41A660A-2801-4294-9D17-3FFFE9C83F48}"/>
                </a:ext>
              </a:extLst>
            </p:cNvPr>
            <p:cNvSpPr/>
            <p:nvPr/>
          </p:nvSpPr>
          <p:spPr>
            <a:xfrm>
              <a:off x="4872960" y="4407294"/>
              <a:ext cx="1662170"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(X1, x2, x3;p1, p2, p3)</a:t>
              </a:r>
            </a:p>
          </p:txBody>
        </p:sp>
        <p:sp>
          <p:nvSpPr>
            <p:cNvPr id="63" name="직사각형 62">
              <a:extLst>
                <a:ext uri="{FF2B5EF4-FFF2-40B4-BE49-F238E27FC236}">
                  <a16:creationId xmlns:a16="http://schemas.microsoft.com/office/drawing/2014/main" xmlns="" id="{4AD2BC1B-8451-4CC8-8EDB-783F0E7ACED1}"/>
                </a:ext>
              </a:extLst>
            </p:cNvPr>
            <p:cNvSpPr/>
            <p:nvPr/>
          </p:nvSpPr>
          <p:spPr>
            <a:xfrm>
              <a:off x="5731274" y="5843086"/>
              <a:ext cx="99866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OUTPUT f(x)</a:t>
              </a:r>
            </a:p>
          </p:txBody>
        </p:sp>
        <p:sp>
          <p:nvSpPr>
            <p:cNvPr id="66" name="직사각형 65">
              <a:extLst>
                <a:ext uri="{FF2B5EF4-FFF2-40B4-BE49-F238E27FC236}">
                  <a16:creationId xmlns:a16="http://schemas.microsoft.com/office/drawing/2014/main" xmlns="" id="{F4280A3C-11A8-4E3E-A46E-94B82BB6E7A6}"/>
                </a:ext>
              </a:extLst>
            </p:cNvPr>
            <p:cNvSpPr/>
            <p:nvPr/>
          </p:nvSpPr>
          <p:spPr>
            <a:xfrm>
              <a:off x="7109673" y="4407294"/>
              <a:ext cx="1029489"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(X1, x2, x3)</a:t>
              </a:r>
            </a:p>
          </p:txBody>
        </p:sp>
        <p:sp>
          <p:nvSpPr>
            <p:cNvPr id="67" name="직사각형 66">
              <a:extLst>
                <a:ext uri="{FF2B5EF4-FFF2-40B4-BE49-F238E27FC236}">
                  <a16:creationId xmlns:a16="http://schemas.microsoft.com/office/drawing/2014/main" xmlns="" id="{057B6590-F223-45C6-A5DB-62BB622FB66E}"/>
                </a:ext>
              </a:extLst>
            </p:cNvPr>
            <p:cNvSpPr/>
            <p:nvPr/>
          </p:nvSpPr>
          <p:spPr>
            <a:xfrm>
              <a:off x="7900257" y="5843086"/>
              <a:ext cx="99866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OUTPUT f(x)</a:t>
              </a:r>
            </a:p>
          </p:txBody>
        </p:sp>
        <p:sp>
          <p:nvSpPr>
            <p:cNvPr id="70" name="직사각형 69">
              <a:extLst>
                <a:ext uri="{FF2B5EF4-FFF2-40B4-BE49-F238E27FC236}">
                  <a16:creationId xmlns:a16="http://schemas.microsoft.com/office/drawing/2014/main" xmlns="" id="{FC7DA686-5FE5-41E7-B18B-AA7B2FAA1790}"/>
                </a:ext>
              </a:extLst>
            </p:cNvPr>
            <p:cNvSpPr/>
            <p:nvPr/>
          </p:nvSpPr>
          <p:spPr>
            <a:xfrm>
              <a:off x="4684133" y="2358280"/>
              <a:ext cx="4371734" cy="17204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pic>
          <p:nvPicPr>
            <p:cNvPr id="71" name="그림 70">
              <a:extLst>
                <a:ext uri="{FF2B5EF4-FFF2-40B4-BE49-F238E27FC236}">
                  <a16:creationId xmlns:a16="http://schemas.microsoft.com/office/drawing/2014/main" xmlns="" id="{9DE03779-E13D-4106-89FA-BEE15E5EEE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2672" y="2723085"/>
              <a:ext cx="495586" cy="701544"/>
            </a:xfrm>
            <a:prstGeom prst="rect">
              <a:avLst/>
            </a:prstGeom>
          </p:spPr>
        </p:pic>
        <p:pic>
          <p:nvPicPr>
            <p:cNvPr id="72" name="그림 71">
              <a:extLst>
                <a:ext uri="{FF2B5EF4-FFF2-40B4-BE49-F238E27FC236}">
                  <a16:creationId xmlns:a16="http://schemas.microsoft.com/office/drawing/2014/main" xmlns="" id="{85E55FE7-9AA8-4A11-AC14-9F122B0BB7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0505" y="2723085"/>
              <a:ext cx="571888" cy="792538"/>
            </a:xfrm>
            <a:prstGeom prst="rect">
              <a:avLst/>
            </a:prstGeom>
          </p:spPr>
        </p:pic>
        <p:pic>
          <p:nvPicPr>
            <p:cNvPr id="73" name="그림 72">
              <a:extLst>
                <a:ext uri="{FF2B5EF4-FFF2-40B4-BE49-F238E27FC236}">
                  <a16:creationId xmlns:a16="http://schemas.microsoft.com/office/drawing/2014/main" xmlns="" id="{46AD231A-DF0A-4ABE-A51E-768F34F4959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2792" y="2684469"/>
              <a:ext cx="436796" cy="798542"/>
            </a:xfrm>
            <a:prstGeom prst="rect">
              <a:avLst/>
            </a:prstGeom>
          </p:spPr>
        </p:pic>
        <p:sp>
          <p:nvSpPr>
            <p:cNvPr id="74" name="직사각형 73">
              <a:extLst>
                <a:ext uri="{FF2B5EF4-FFF2-40B4-BE49-F238E27FC236}">
                  <a16:creationId xmlns:a16="http://schemas.microsoft.com/office/drawing/2014/main" xmlns="" id="{6138207B-DF52-4B5D-8DFE-21AF327BBE05}"/>
                </a:ext>
              </a:extLst>
            </p:cNvPr>
            <p:cNvSpPr/>
            <p:nvPr/>
          </p:nvSpPr>
          <p:spPr>
            <a:xfrm>
              <a:off x="5002165" y="3661283"/>
              <a:ext cx="1075936" cy="292388"/>
            </a:xfrm>
            <a:prstGeom prst="rect">
              <a:avLst/>
            </a:prstGeom>
          </p:spPr>
          <p:txBody>
            <a:bodyPr wrap="none">
              <a:spAutoFit/>
            </a:bodyPr>
            <a:lstStyle/>
            <a:p>
              <a:pPr algn="ctr"/>
              <a:r>
                <a:rPr lang="en-US" altLang="ko-KR" sz="1300" b="1" dirty="0">
                  <a:latin typeface="SamsungOne 400" panose="020B0503030303020204" pitchFamily="34" charset="0"/>
                  <a:ea typeface="SamsungOne 400" panose="020B0503030303020204" pitchFamily="34" charset="0"/>
                </a:rPr>
                <a:t>Fruit (input)</a:t>
              </a:r>
            </a:p>
          </p:txBody>
        </p:sp>
        <p:sp>
          <p:nvSpPr>
            <p:cNvPr id="75" name="직사각형 74">
              <a:extLst>
                <a:ext uri="{FF2B5EF4-FFF2-40B4-BE49-F238E27FC236}">
                  <a16:creationId xmlns:a16="http://schemas.microsoft.com/office/drawing/2014/main" xmlns="" id="{9457EEB9-D1CC-43D2-B264-0C92210AE306}"/>
                </a:ext>
              </a:extLst>
            </p:cNvPr>
            <p:cNvSpPr/>
            <p:nvPr/>
          </p:nvSpPr>
          <p:spPr>
            <a:xfrm>
              <a:off x="6171812" y="3663940"/>
              <a:ext cx="1383905" cy="292388"/>
            </a:xfrm>
            <a:prstGeom prst="rect">
              <a:avLst/>
            </a:prstGeom>
          </p:spPr>
          <p:txBody>
            <a:bodyPr wrap="none">
              <a:spAutoFit/>
            </a:bodyPr>
            <a:lstStyle/>
            <a:p>
              <a:r>
                <a:rPr lang="en-US" altLang="ko-KR" sz="1300" b="1" dirty="0">
                  <a:latin typeface="SamsungOne 400" panose="020B0503030303020204" pitchFamily="34" charset="0"/>
                  <a:ea typeface="SamsungOne 400" panose="020B0503030303020204" pitchFamily="34" charset="0"/>
                </a:rPr>
                <a:t>Mixer (function)</a:t>
              </a:r>
            </a:p>
          </p:txBody>
        </p:sp>
        <p:sp>
          <p:nvSpPr>
            <p:cNvPr id="76" name="직사각형 75">
              <a:extLst>
                <a:ext uri="{FF2B5EF4-FFF2-40B4-BE49-F238E27FC236}">
                  <a16:creationId xmlns:a16="http://schemas.microsoft.com/office/drawing/2014/main" xmlns="" id="{87B95A77-1913-4B3A-8775-0C35D7B20996}"/>
                </a:ext>
              </a:extLst>
            </p:cNvPr>
            <p:cNvSpPr/>
            <p:nvPr/>
          </p:nvSpPr>
          <p:spPr>
            <a:xfrm>
              <a:off x="7571888" y="3669114"/>
              <a:ext cx="1218603" cy="292388"/>
            </a:xfrm>
            <a:prstGeom prst="rect">
              <a:avLst/>
            </a:prstGeom>
          </p:spPr>
          <p:txBody>
            <a:bodyPr wrap="none">
              <a:spAutoFit/>
            </a:bodyPr>
            <a:lstStyle/>
            <a:p>
              <a:r>
                <a:rPr lang="en-US" altLang="ko-KR" sz="1300" b="1" dirty="0">
                  <a:latin typeface="SamsungOne 400" panose="020B0503030303020204" pitchFamily="34" charset="0"/>
                  <a:ea typeface="SamsungOne 400" panose="020B0503030303020204" pitchFamily="34" charset="0"/>
                </a:rPr>
                <a:t>Juice (output)</a:t>
              </a:r>
            </a:p>
          </p:txBody>
        </p:sp>
        <p:cxnSp>
          <p:nvCxnSpPr>
            <p:cNvPr id="77" name="직선 화살표 연결선 76">
              <a:extLst>
                <a:ext uri="{FF2B5EF4-FFF2-40B4-BE49-F238E27FC236}">
                  <a16:creationId xmlns:a16="http://schemas.microsoft.com/office/drawing/2014/main" xmlns="" id="{0352F920-66C8-4CF9-A52B-F6E763A3BED6}"/>
                </a:ext>
              </a:extLst>
            </p:cNvPr>
            <p:cNvCxnSpPr>
              <a:cxnSpLocks/>
            </p:cNvCxnSpPr>
            <p:nvPr/>
          </p:nvCxnSpPr>
          <p:spPr>
            <a:xfrm>
              <a:off x="5995500" y="3170200"/>
              <a:ext cx="352623"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xmlns="" id="{60FBE5D6-BC9D-41CA-9014-3FF9BB3B5FAF}"/>
                </a:ext>
              </a:extLst>
            </p:cNvPr>
            <p:cNvCxnSpPr>
              <a:cxnSpLocks/>
            </p:cNvCxnSpPr>
            <p:nvPr/>
          </p:nvCxnSpPr>
          <p:spPr>
            <a:xfrm>
              <a:off x="7356241" y="3170200"/>
              <a:ext cx="352623"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6481" y="4673560"/>
              <a:ext cx="1333500" cy="1228725"/>
            </a:xfrm>
            <a:prstGeom prst="rect">
              <a:avLst/>
            </a:prstGeom>
          </p:spPr>
        </p:pic>
        <p:pic>
          <p:nvPicPr>
            <p:cNvPr id="48" name="Picture 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0205" y="4674622"/>
              <a:ext cx="1333500" cy="1228725"/>
            </a:xfrm>
            <a:prstGeom prst="rect">
              <a:avLst/>
            </a:prstGeom>
          </p:spPr>
        </p:pic>
        <p:sp>
          <p:nvSpPr>
            <p:cNvPr id="49" name="직사각형 63">
              <a:extLst>
                <a:ext uri="{FF2B5EF4-FFF2-40B4-BE49-F238E27FC236}">
                  <a16:creationId xmlns:a16="http://schemas.microsoft.com/office/drawing/2014/main" xmlns="" id="{F9693890-B722-4B1B-8FC8-34A29A617E07}"/>
                </a:ext>
              </a:extLst>
            </p:cNvPr>
            <p:cNvSpPr/>
            <p:nvPr/>
          </p:nvSpPr>
          <p:spPr>
            <a:xfrm>
              <a:off x="5274271" y="5125419"/>
              <a:ext cx="11993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FUNCTION f:</a:t>
              </a:r>
            </a:p>
          </p:txBody>
        </p:sp>
        <p:sp>
          <p:nvSpPr>
            <p:cNvPr id="50" name="직사각형 67">
              <a:extLst>
                <a:ext uri="{FF2B5EF4-FFF2-40B4-BE49-F238E27FC236}">
                  <a16:creationId xmlns:a16="http://schemas.microsoft.com/office/drawing/2014/main" xmlns="" id="{56B6BB82-6EFE-4D1E-9B00-84F6B21EE51A}"/>
                </a:ext>
              </a:extLst>
            </p:cNvPr>
            <p:cNvSpPr/>
            <p:nvPr/>
          </p:nvSpPr>
          <p:spPr>
            <a:xfrm>
              <a:off x="7443254" y="5125419"/>
              <a:ext cx="11993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FUNCTION f:</a:t>
              </a:r>
            </a:p>
          </p:txBody>
        </p:sp>
        <p:sp>
          <p:nvSpPr>
            <p:cNvPr id="51" name="직사각형 68">
              <a:extLst>
                <a:ext uri="{FF2B5EF4-FFF2-40B4-BE49-F238E27FC236}">
                  <a16:creationId xmlns:a16="http://schemas.microsoft.com/office/drawing/2014/main" xmlns="" id="{687B9258-AAE4-451A-91B7-997502E02FA0}"/>
                </a:ext>
              </a:extLst>
            </p:cNvPr>
            <p:cNvSpPr/>
            <p:nvPr/>
          </p:nvSpPr>
          <p:spPr>
            <a:xfrm>
              <a:off x="7443254" y="5335016"/>
              <a:ext cx="1199302" cy="268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800" b="1" dirty="0">
                  <a:solidFill>
                    <a:prstClr val="black">
                      <a:lumMod val="85000"/>
                      <a:lumOff val="15000"/>
                    </a:prstClr>
                  </a:solidFill>
                  <a:latin typeface="SamsungOne 400" panose="020B0503030303020204" pitchFamily="34" charset="0"/>
                  <a:ea typeface="SamsungOne 400" panose="020B0503030303020204" pitchFamily="34" charset="0"/>
                </a:rPr>
                <a:t>using p1, p2, p3</a:t>
              </a:r>
            </a:p>
          </p:txBody>
        </p:sp>
        <p:cxnSp>
          <p:nvCxnSpPr>
            <p:cNvPr id="52" name="직선 화살표 연결선 78">
              <a:extLst>
                <a:ext uri="{FF2B5EF4-FFF2-40B4-BE49-F238E27FC236}">
                  <a16:creationId xmlns:a16="http://schemas.microsoft.com/office/drawing/2014/main" xmlns="" id="{80A1F0AF-4541-4692-89F1-73958B23F5AA}"/>
                </a:ext>
              </a:extLst>
            </p:cNvPr>
            <p:cNvCxnSpPr>
              <a:cxnSpLocks/>
            </p:cNvCxnSpPr>
            <p:nvPr/>
          </p:nvCxnSpPr>
          <p:spPr>
            <a:xfrm>
              <a:off x="6729936" y="5335016"/>
              <a:ext cx="352623"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9355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Function: A Set of Arrows </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a16="http://schemas.microsoft.com/office/drawing/2014/main" xmlns="" id="{D8BF98C4-B566-4812-B5F0-560CFBA969E7}"/>
              </a:ext>
            </a:extLst>
          </p:cNvPr>
          <p:cNvSpPr/>
          <p:nvPr/>
        </p:nvSpPr>
        <p:spPr>
          <a:xfrm>
            <a:off x="3880641" y="1827149"/>
            <a:ext cx="5587359"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in the figure, a function can be seen simply as a set of arrows pointing from one number to another.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arrow comes from each x in the domain of f and points to the value f(x).</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function is an equation representing the relationship between variables and includes only algebraic operations.</a:t>
            </a:r>
          </a:p>
        </p:txBody>
      </p:sp>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3" name="그룹 12">
            <a:extLst>
              <a:ext uri="{FF2B5EF4-FFF2-40B4-BE49-F238E27FC236}">
                <a16:creationId xmlns:a16="http://schemas.microsoft.com/office/drawing/2014/main" xmlns="" id="{8D7EAFE2-4838-4435-BC6F-316DA8514E46}"/>
              </a:ext>
            </a:extLst>
          </p:cNvPr>
          <p:cNvGrpSpPr/>
          <p:nvPr/>
        </p:nvGrpSpPr>
        <p:grpSpPr>
          <a:xfrm>
            <a:off x="568273" y="1772816"/>
            <a:ext cx="3168352" cy="2978602"/>
            <a:chOff x="702941" y="2904614"/>
            <a:chExt cx="3168352" cy="2978602"/>
          </a:xfrm>
        </p:grpSpPr>
        <p:sp>
          <p:nvSpPr>
            <p:cNvPr id="16" name="직사각형 15">
              <a:extLst>
                <a:ext uri="{FF2B5EF4-FFF2-40B4-BE49-F238E27FC236}">
                  <a16:creationId xmlns:a16="http://schemas.microsoft.com/office/drawing/2014/main" xmlns="" id="{4D379A34-DA66-4B6C-B7ED-8CFB07ABAC11}"/>
                </a:ext>
              </a:extLst>
            </p:cNvPr>
            <p:cNvSpPr/>
            <p:nvPr/>
          </p:nvSpPr>
          <p:spPr>
            <a:xfrm>
              <a:off x="702941" y="2904614"/>
              <a:ext cx="3168352" cy="2978602"/>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xmlns="" id="{D0059054-C7C0-491F-AEEE-025BBC0A7E7C}"/>
                </a:ext>
              </a:extLst>
            </p:cNvPr>
            <p:cNvGrpSpPr/>
            <p:nvPr/>
          </p:nvGrpSpPr>
          <p:grpSpPr>
            <a:xfrm>
              <a:off x="995336" y="3103465"/>
              <a:ext cx="2736304" cy="2499323"/>
              <a:chOff x="5167436" y="3053945"/>
              <a:chExt cx="2736304" cy="2499323"/>
            </a:xfrm>
          </p:grpSpPr>
          <p:grpSp>
            <p:nvGrpSpPr>
              <p:cNvPr id="21" name="그룹 20">
                <a:extLst>
                  <a:ext uri="{FF2B5EF4-FFF2-40B4-BE49-F238E27FC236}">
                    <a16:creationId xmlns:a16="http://schemas.microsoft.com/office/drawing/2014/main" xmlns="" id="{98AB5978-70EB-4B23-BE9A-E93CFC65464B}"/>
                  </a:ext>
                </a:extLst>
              </p:cNvPr>
              <p:cNvGrpSpPr/>
              <p:nvPr/>
            </p:nvGrpSpPr>
            <p:grpSpPr>
              <a:xfrm>
                <a:off x="5527476" y="3212976"/>
                <a:ext cx="144016" cy="2340292"/>
                <a:chOff x="5527476" y="3212976"/>
                <a:chExt cx="144016" cy="2340292"/>
              </a:xfrm>
            </p:grpSpPr>
            <p:cxnSp>
              <p:nvCxnSpPr>
                <p:cNvPr id="50" name="직선 연결선 49">
                  <a:extLst>
                    <a:ext uri="{FF2B5EF4-FFF2-40B4-BE49-F238E27FC236}">
                      <a16:creationId xmlns:a16="http://schemas.microsoft.com/office/drawing/2014/main" xmlns="" id="{BA2757D0-83FD-4F71-9673-B91B24B298D9}"/>
                    </a:ext>
                  </a:extLst>
                </p:cNvPr>
                <p:cNvCxnSpPr>
                  <a:cxnSpLocks/>
                </p:cNvCxnSpPr>
                <p:nvPr/>
              </p:nvCxnSpPr>
              <p:spPr>
                <a:xfrm>
                  <a:off x="5671492" y="321297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xmlns="" id="{F8A6266F-BDEA-40E2-B308-94DE5E22D592}"/>
                    </a:ext>
                  </a:extLst>
                </p:cNvPr>
                <p:cNvCxnSpPr/>
                <p:nvPr/>
              </p:nvCxnSpPr>
              <p:spPr>
                <a:xfrm flipH="1">
                  <a:off x="5527476" y="3356992"/>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xmlns="" id="{3E2D1692-932A-423E-B63D-7E8C5138AE19}"/>
                    </a:ext>
                  </a:extLst>
                </p:cNvPr>
                <p:cNvCxnSpPr/>
                <p:nvPr/>
              </p:nvCxnSpPr>
              <p:spPr>
                <a:xfrm flipH="1">
                  <a:off x="5527476" y="365531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xmlns="" id="{D5781B4E-7AE2-4D5E-8C33-0406684B81BD}"/>
                    </a:ext>
                  </a:extLst>
                </p:cNvPr>
                <p:cNvCxnSpPr/>
                <p:nvPr/>
              </p:nvCxnSpPr>
              <p:spPr>
                <a:xfrm flipH="1">
                  <a:off x="5527476" y="3953630"/>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xmlns="" id="{392497FC-028D-4EFD-8F32-7040682200BA}"/>
                    </a:ext>
                  </a:extLst>
                </p:cNvPr>
                <p:cNvCxnSpPr/>
                <p:nvPr/>
              </p:nvCxnSpPr>
              <p:spPr>
                <a:xfrm flipH="1">
                  <a:off x="5527476" y="425194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xmlns="" id="{CA13ADDA-D89F-4CEB-B8C5-D267FBDBF382}"/>
                    </a:ext>
                  </a:extLst>
                </p:cNvPr>
                <p:cNvCxnSpPr/>
                <p:nvPr/>
              </p:nvCxnSpPr>
              <p:spPr>
                <a:xfrm flipH="1">
                  <a:off x="5527476" y="4550268"/>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xmlns="" id="{A283B186-F68B-4456-BBF8-3B53BB3F6C8D}"/>
                    </a:ext>
                  </a:extLst>
                </p:cNvPr>
                <p:cNvCxnSpPr/>
                <p:nvPr/>
              </p:nvCxnSpPr>
              <p:spPr>
                <a:xfrm flipH="1">
                  <a:off x="5527476" y="484858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xmlns="" id="{84329850-2F1F-4922-BFD8-C487DD54F7D4}"/>
                    </a:ext>
                  </a:extLst>
                </p:cNvPr>
                <p:cNvCxnSpPr/>
                <p:nvPr/>
              </p:nvCxnSpPr>
              <p:spPr>
                <a:xfrm flipH="1">
                  <a:off x="5527476" y="5146906"/>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xmlns="" id="{04B9A767-7688-4B0E-AB05-EEE9E2550C2E}"/>
                    </a:ext>
                  </a:extLst>
                </p:cNvPr>
                <p:cNvCxnSpPr/>
                <p:nvPr/>
              </p:nvCxnSpPr>
              <p:spPr>
                <a:xfrm flipH="1">
                  <a:off x="552747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xmlns="" id="{B5975E95-EC90-49FE-82ED-722F100D1280}"/>
                  </a:ext>
                </a:extLst>
              </p:cNvPr>
              <p:cNvSpPr txBox="1"/>
              <p:nvPr/>
            </p:nvSpPr>
            <p:spPr>
              <a:xfrm>
                <a:off x="5167436" y="3819583"/>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a</a:t>
                </a:r>
                <a:endParaRPr lang="ko-KR" altLang="en-US" sz="1400" i="1" baseline="-25000" dirty="0">
                  <a:solidFill>
                    <a:srgbClr val="000000"/>
                  </a:solidFill>
                  <a:latin typeface="Cambria Math" panose="02040503050406030204" pitchFamily="18" charset="0"/>
                </a:endParaRPr>
              </a:p>
            </p:txBody>
          </p:sp>
          <p:sp>
            <p:nvSpPr>
              <p:cNvPr id="23" name="TextBox 22">
                <a:extLst>
                  <a:ext uri="{FF2B5EF4-FFF2-40B4-BE49-F238E27FC236}">
                    <a16:creationId xmlns:a16="http://schemas.microsoft.com/office/drawing/2014/main" xmlns="" id="{ED908BA6-9A24-4808-8EEE-E84F4F45AC89}"/>
                  </a:ext>
                </a:extLst>
              </p:cNvPr>
              <p:cNvSpPr txBox="1"/>
              <p:nvPr/>
            </p:nvSpPr>
            <p:spPr>
              <a:xfrm>
                <a:off x="5167436" y="4106123"/>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b</a:t>
                </a:r>
                <a:endParaRPr lang="ko-KR" altLang="en-US" sz="1400" i="1" baseline="-25000" dirty="0">
                  <a:solidFill>
                    <a:srgbClr val="000000"/>
                  </a:solidFill>
                  <a:latin typeface="Cambria Math" panose="02040503050406030204" pitchFamily="18" charset="0"/>
                </a:endParaRPr>
              </a:p>
            </p:txBody>
          </p:sp>
          <p:sp>
            <p:nvSpPr>
              <p:cNvPr id="24" name="TextBox 23">
                <a:extLst>
                  <a:ext uri="{FF2B5EF4-FFF2-40B4-BE49-F238E27FC236}">
                    <a16:creationId xmlns:a16="http://schemas.microsoft.com/office/drawing/2014/main" xmlns="" id="{1DE0583D-A790-4675-8994-74DFCD90A9A1}"/>
                  </a:ext>
                </a:extLst>
              </p:cNvPr>
              <p:cNvSpPr txBox="1"/>
              <p:nvPr/>
            </p:nvSpPr>
            <p:spPr>
              <a:xfrm>
                <a:off x="5167436" y="4564037"/>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c</a:t>
                </a:r>
                <a:endParaRPr lang="ko-KR" altLang="en-US" sz="1400" i="1" baseline="-25000" dirty="0">
                  <a:solidFill>
                    <a:srgbClr val="000000"/>
                  </a:solidFill>
                  <a:latin typeface="Cambria Math" panose="02040503050406030204" pitchFamily="18" charset="0"/>
                </a:endParaRPr>
              </a:p>
            </p:txBody>
          </p:sp>
          <p:sp>
            <p:nvSpPr>
              <p:cNvPr id="25" name="TextBox 24">
                <a:extLst>
                  <a:ext uri="{FF2B5EF4-FFF2-40B4-BE49-F238E27FC236}">
                    <a16:creationId xmlns:a16="http://schemas.microsoft.com/office/drawing/2014/main" xmlns="" id="{07AE63E7-36A8-4871-A7DF-9DBE5BB5057B}"/>
                  </a:ext>
                </a:extLst>
              </p:cNvPr>
              <p:cNvSpPr txBox="1"/>
              <p:nvPr/>
            </p:nvSpPr>
            <p:spPr>
              <a:xfrm>
                <a:off x="5167436" y="4831067"/>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d</a:t>
                </a:r>
                <a:endParaRPr lang="ko-KR" altLang="en-US" sz="1400" i="1" baseline="-25000" dirty="0">
                  <a:solidFill>
                    <a:srgbClr val="000000"/>
                  </a:solidFill>
                  <a:latin typeface="Cambria Math" panose="02040503050406030204" pitchFamily="18" charset="0"/>
                </a:endParaRPr>
              </a:p>
            </p:txBody>
          </p:sp>
          <p:sp>
            <p:nvSpPr>
              <p:cNvPr id="26" name="TextBox 25">
                <a:extLst>
                  <a:ext uri="{FF2B5EF4-FFF2-40B4-BE49-F238E27FC236}">
                    <a16:creationId xmlns:a16="http://schemas.microsoft.com/office/drawing/2014/main" xmlns="" id="{5113975C-B9CB-4033-806F-473ADC004D7A}"/>
                  </a:ext>
                </a:extLst>
              </p:cNvPr>
              <p:cNvSpPr txBox="1"/>
              <p:nvPr/>
            </p:nvSpPr>
            <p:spPr>
              <a:xfrm>
                <a:off x="5167436" y="5080204"/>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x</a:t>
                </a:r>
                <a:endParaRPr lang="ko-KR" altLang="en-US" sz="1400" i="1" baseline="-25000" dirty="0">
                  <a:solidFill>
                    <a:srgbClr val="000000"/>
                  </a:solidFill>
                  <a:latin typeface="Cambria Math" panose="02040503050406030204" pitchFamily="18" charset="0"/>
                </a:endParaRPr>
              </a:p>
            </p:txBody>
          </p:sp>
          <p:grpSp>
            <p:nvGrpSpPr>
              <p:cNvPr id="30" name="그룹 29">
                <a:extLst>
                  <a:ext uri="{FF2B5EF4-FFF2-40B4-BE49-F238E27FC236}">
                    <a16:creationId xmlns:a16="http://schemas.microsoft.com/office/drawing/2014/main" xmlns="" id="{DE4D0551-8C45-4F0C-9443-1D53442DFF17}"/>
                  </a:ext>
                </a:extLst>
              </p:cNvPr>
              <p:cNvGrpSpPr/>
              <p:nvPr/>
            </p:nvGrpSpPr>
            <p:grpSpPr>
              <a:xfrm flipH="1">
                <a:off x="7039644" y="3212976"/>
                <a:ext cx="144016" cy="2340292"/>
                <a:chOff x="5527476" y="3212976"/>
                <a:chExt cx="144016" cy="2340292"/>
              </a:xfrm>
            </p:grpSpPr>
            <p:cxnSp>
              <p:nvCxnSpPr>
                <p:cNvPr id="41" name="직선 연결선 40">
                  <a:extLst>
                    <a:ext uri="{FF2B5EF4-FFF2-40B4-BE49-F238E27FC236}">
                      <a16:creationId xmlns:a16="http://schemas.microsoft.com/office/drawing/2014/main" xmlns="" id="{CFB29A0B-8E4E-4E3A-ABC7-C1577A5AC6BB}"/>
                    </a:ext>
                  </a:extLst>
                </p:cNvPr>
                <p:cNvCxnSpPr>
                  <a:cxnSpLocks/>
                </p:cNvCxnSpPr>
                <p:nvPr/>
              </p:nvCxnSpPr>
              <p:spPr>
                <a:xfrm>
                  <a:off x="5671492" y="321297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0870B1D8-D2A8-440A-A818-EAF6BFD423B9}"/>
                    </a:ext>
                  </a:extLst>
                </p:cNvPr>
                <p:cNvCxnSpPr/>
                <p:nvPr/>
              </p:nvCxnSpPr>
              <p:spPr>
                <a:xfrm flipH="1">
                  <a:off x="5527476" y="3356992"/>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CEB2B11A-333C-43FA-957E-CC29BA0697A0}"/>
                    </a:ext>
                  </a:extLst>
                </p:cNvPr>
                <p:cNvCxnSpPr/>
                <p:nvPr/>
              </p:nvCxnSpPr>
              <p:spPr>
                <a:xfrm flipH="1">
                  <a:off x="5527476" y="365531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6B9C9AE0-A521-4C48-94DF-FEF35E95F99A}"/>
                    </a:ext>
                  </a:extLst>
                </p:cNvPr>
                <p:cNvCxnSpPr/>
                <p:nvPr/>
              </p:nvCxnSpPr>
              <p:spPr>
                <a:xfrm flipH="1">
                  <a:off x="5527476" y="3953630"/>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xmlns="" id="{5D6E7CD5-3EA1-4D0D-8AF9-17C940B98125}"/>
                    </a:ext>
                  </a:extLst>
                </p:cNvPr>
                <p:cNvCxnSpPr/>
                <p:nvPr/>
              </p:nvCxnSpPr>
              <p:spPr>
                <a:xfrm flipH="1">
                  <a:off x="5527476" y="425194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A588B713-16CB-41A3-8D2B-36FCA80D8657}"/>
                    </a:ext>
                  </a:extLst>
                </p:cNvPr>
                <p:cNvCxnSpPr/>
                <p:nvPr/>
              </p:nvCxnSpPr>
              <p:spPr>
                <a:xfrm flipH="1">
                  <a:off x="5527476" y="4550268"/>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82EDF3EF-9EA5-4F5F-A68D-81B030A4771F}"/>
                    </a:ext>
                  </a:extLst>
                </p:cNvPr>
                <p:cNvCxnSpPr/>
                <p:nvPr/>
              </p:nvCxnSpPr>
              <p:spPr>
                <a:xfrm flipH="1">
                  <a:off x="5527476" y="484858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CC93E2BE-EC54-4A25-9EF2-081EF0B96B0A}"/>
                    </a:ext>
                  </a:extLst>
                </p:cNvPr>
                <p:cNvCxnSpPr/>
                <p:nvPr/>
              </p:nvCxnSpPr>
              <p:spPr>
                <a:xfrm flipH="1">
                  <a:off x="5527476" y="5146906"/>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xmlns="" id="{1E69CFDF-5A46-480E-BE2B-81177BBB35BE}"/>
                    </a:ext>
                  </a:extLst>
                </p:cNvPr>
                <p:cNvCxnSpPr/>
                <p:nvPr/>
              </p:nvCxnSpPr>
              <p:spPr>
                <a:xfrm flipH="1">
                  <a:off x="552747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336B1547-C8B4-47BE-99F1-00822F76C63B}"/>
                      </a:ext>
                    </a:extLst>
                  </p:cNvPr>
                  <p:cNvSpPr txBox="1"/>
                  <p:nvPr/>
                </p:nvSpPr>
                <p:spPr>
                  <a:xfrm>
                    <a:off x="7150133" y="3053945"/>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𝑑</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4E3D2F48-5644-4FA4-90C4-55888432C9AB}"/>
                      </a:ext>
                    </a:extLst>
                  </p:cNvPr>
                  <p:cNvSpPr txBox="1">
                    <a:spLocks noRot="1" noChangeAspect="1" noMove="1" noResize="1" noEditPoints="1" noAdjustHandles="1" noChangeArrowheads="1" noChangeShapeType="1" noTextEdit="1"/>
                  </p:cNvSpPr>
                  <p:nvPr/>
                </p:nvSpPr>
                <p:spPr>
                  <a:xfrm>
                    <a:off x="7150133" y="3053945"/>
                    <a:ext cx="753607" cy="307777"/>
                  </a:xfrm>
                  <a:prstGeom prst="rect">
                    <a:avLst/>
                  </a:prstGeom>
                  <a:blipFill>
                    <a:blip r:embed="rId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C9661A7D-A863-41CC-9F38-5B334F6072EF}"/>
                      </a:ext>
                    </a:extLst>
                  </p:cNvPr>
                  <p:cNvSpPr txBox="1"/>
                  <p:nvPr/>
                </p:nvSpPr>
                <p:spPr>
                  <a:xfrm>
                    <a:off x="7150133" y="3475418"/>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𝑏</m:t>
                          </m:r>
                          <m:r>
                            <a:rPr lang="en-US" altLang="ko-KR" sz="1400" i="1" dirty="0" smtClean="0">
                              <a:solidFill>
                                <a:srgbClr val="000000"/>
                              </a:solidFill>
                              <a:latin typeface="Cambria Math" panose="02040503050406030204" pitchFamily="18" charset="0"/>
                            </a:rPr>
                            <m:t>)</m:t>
                          </m:r>
                        </m:oMath>
                      </m:oMathPara>
                    </a14:m>
                    <a:endParaRPr lang="ko-KR" altLang="en-US" sz="1400" i="1" dirty="0">
                      <a:solidFill>
                        <a:srgbClr val="000000"/>
                      </a:solidFill>
                      <a:latin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6017C56F-3D12-4CC3-95D4-BD73B3DD1255}"/>
                      </a:ext>
                    </a:extLst>
                  </p:cNvPr>
                  <p:cNvSpPr txBox="1">
                    <a:spLocks noRot="1" noChangeAspect="1" noMove="1" noResize="1" noEditPoints="1" noAdjustHandles="1" noChangeArrowheads="1" noChangeShapeType="1" noTextEdit="1"/>
                  </p:cNvSpPr>
                  <p:nvPr/>
                </p:nvSpPr>
                <p:spPr>
                  <a:xfrm>
                    <a:off x="7150133" y="3475418"/>
                    <a:ext cx="753607" cy="307777"/>
                  </a:xfrm>
                  <a:prstGeom prst="rect">
                    <a:avLst/>
                  </a:prstGeom>
                  <a:blipFill>
                    <a:blip r:embed="rId6"/>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834EACA1-2D0F-4B2C-95E4-467F0FA83157}"/>
                      </a:ext>
                    </a:extLst>
                  </p:cNvPr>
                  <p:cNvSpPr txBox="1"/>
                  <p:nvPr/>
                </p:nvSpPr>
                <p:spPr>
                  <a:xfrm>
                    <a:off x="7150133" y="3958773"/>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𝑎</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3403EE4C-0A3E-4B33-830D-F8596171DACF}"/>
                      </a:ext>
                    </a:extLst>
                  </p:cNvPr>
                  <p:cNvSpPr txBox="1">
                    <a:spLocks noRot="1" noChangeAspect="1" noMove="1" noResize="1" noEditPoints="1" noAdjustHandles="1" noChangeArrowheads="1" noChangeShapeType="1" noTextEdit="1"/>
                  </p:cNvSpPr>
                  <p:nvPr/>
                </p:nvSpPr>
                <p:spPr>
                  <a:xfrm>
                    <a:off x="7150133" y="3958773"/>
                    <a:ext cx="753607" cy="307777"/>
                  </a:xfrm>
                  <a:prstGeom prst="rect">
                    <a:avLst/>
                  </a:prstGeom>
                  <a:blipFill>
                    <a:blip r:embed="rId7"/>
                    <a:stretch>
                      <a:fillRect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FE9B2677-87EC-4B84-880B-9CF672EABE5B}"/>
                      </a:ext>
                    </a:extLst>
                  </p:cNvPr>
                  <p:cNvSpPr txBox="1"/>
                  <p:nvPr/>
                </p:nvSpPr>
                <p:spPr>
                  <a:xfrm>
                    <a:off x="7150133" y="4242491"/>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𝑐</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B095B42F-8B84-4C8A-B07E-2B529E2EF7AF}"/>
                      </a:ext>
                    </a:extLst>
                  </p:cNvPr>
                  <p:cNvSpPr txBox="1">
                    <a:spLocks noRot="1" noChangeAspect="1" noMove="1" noResize="1" noEditPoints="1" noAdjustHandles="1" noChangeArrowheads="1" noChangeShapeType="1" noTextEdit="1"/>
                  </p:cNvSpPr>
                  <p:nvPr/>
                </p:nvSpPr>
                <p:spPr>
                  <a:xfrm>
                    <a:off x="7150133" y="4242491"/>
                    <a:ext cx="753607" cy="307777"/>
                  </a:xfrm>
                  <a:prstGeom prst="rect">
                    <a:avLst/>
                  </a:prstGeom>
                  <a:blipFill>
                    <a:blip r:embed="rId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xmlns="" id="{CBD09F2B-444E-465B-803F-99EACF7ABBBC}"/>
                      </a:ext>
                    </a:extLst>
                  </p:cNvPr>
                  <p:cNvSpPr txBox="1"/>
                  <p:nvPr/>
                </p:nvSpPr>
                <p:spPr>
                  <a:xfrm>
                    <a:off x="7150133" y="4829377"/>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𝑥</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7122999D-951A-45CE-8017-00DBAB976826}"/>
                      </a:ext>
                    </a:extLst>
                  </p:cNvPr>
                  <p:cNvSpPr txBox="1">
                    <a:spLocks noRot="1" noChangeAspect="1" noMove="1" noResize="1" noEditPoints="1" noAdjustHandles="1" noChangeArrowheads="1" noChangeShapeType="1" noTextEdit="1"/>
                  </p:cNvSpPr>
                  <p:nvPr/>
                </p:nvSpPr>
                <p:spPr>
                  <a:xfrm>
                    <a:off x="7150133" y="4829377"/>
                    <a:ext cx="753607" cy="307777"/>
                  </a:xfrm>
                  <a:prstGeom prst="rect">
                    <a:avLst/>
                  </a:prstGeom>
                  <a:blipFill>
                    <a:blip r:embed="rId9"/>
                    <a:stretch>
                      <a:fillRect b="-7843"/>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xmlns="" id="{3134BC79-1620-42C2-A9D8-A2A3C34AAF6C}"/>
                  </a:ext>
                </a:extLst>
              </p:cNvPr>
              <p:cNvCxnSpPr/>
              <p:nvPr/>
            </p:nvCxnSpPr>
            <p:spPr>
              <a:xfrm flipV="1">
                <a:off x="5671491" y="5037287"/>
                <a:ext cx="1353866" cy="2275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xmlns="" id="{B32736C1-31C6-4A40-98CC-5500C2538B21}"/>
                  </a:ext>
                </a:extLst>
              </p:cNvPr>
              <p:cNvCxnSpPr/>
              <p:nvPr/>
            </p:nvCxnSpPr>
            <p:spPr>
              <a:xfrm flipV="1">
                <a:off x="5671491" y="4459085"/>
                <a:ext cx="1353866" cy="2275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xmlns="" id="{1B92EBE9-87AA-4B16-B5E7-71AA039E6096}"/>
                  </a:ext>
                </a:extLst>
              </p:cNvPr>
              <p:cNvCxnSpPr>
                <a:cxnSpLocks/>
              </p:cNvCxnSpPr>
              <p:nvPr/>
            </p:nvCxnSpPr>
            <p:spPr>
              <a:xfrm flipV="1">
                <a:off x="5671491" y="3653206"/>
                <a:ext cx="1361008" cy="6103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xmlns="" id="{71539481-59B9-4CAD-9D4B-DC9E68DBFD84}"/>
                  </a:ext>
                </a:extLst>
              </p:cNvPr>
              <p:cNvCxnSpPr>
                <a:cxnSpLocks/>
              </p:cNvCxnSpPr>
              <p:nvPr/>
            </p:nvCxnSpPr>
            <p:spPr>
              <a:xfrm>
                <a:off x="5663957" y="3900635"/>
                <a:ext cx="1389975" cy="2246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xmlns="" id="{3BAC74C5-5BBC-4B63-B320-C173E078BADE}"/>
                  </a:ext>
                </a:extLst>
              </p:cNvPr>
              <p:cNvCxnSpPr>
                <a:cxnSpLocks/>
              </p:cNvCxnSpPr>
              <p:nvPr/>
            </p:nvCxnSpPr>
            <p:spPr>
              <a:xfrm flipV="1">
                <a:off x="5663957" y="3277993"/>
                <a:ext cx="1368542" cy="16849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41414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Installing Anaconda Jupyter Notebook</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Environment Setting for Data Analysis</a:t>
              </a:r>
              <a:endParaRPr lang="ko-KR" altLang="en-US" sz="1400" dirty="0">
                <a:solidFill>
                  <a:prstClr val="black">
                    <a:lumMod val="85000"/>
                    <a:lumOff val="15000"/>
                  </a:prstClr>
                </a:solidFill>
                <a:latin typeface="SamsungOne 400" panose="020B0503030303020204" pitchFamily="34" charset="0"/>
              </a:endParaRPr>
            </a:p>
          </p:txBody>
        </p:sp>
      </p:grpSp>
      <p:grpSp>
        <p:nvGrpSpPr>
          <p:cNvPr id="2" name="그룹 1">
            <a:extLst>
              <a:ext uri="{FF2B5EF4-FFF2-40B4-BE49-F238E27FC236}">
                <a16:creationId xmlns:a16="http://schemas.microsoft.com/office/drawing/2014/main" xmlns="" id="{952D70FB-7FAE-4B89-825A-0661F77292D8}"/>
              </a:ext>
            </a:extLst>
          </p:cNvPr>
          <p:cNvGrpSpPr/>
          <p:nvPr/>
        </p:nvGrpSpPr>
        <p:grpSpPr>
          <a:xfrm>
            <a:off x="1182333" y="2583300"/>
            <a:ext cx="6335713" cy="3114856"/>
            <a:chOff x="1182333" y="2583300"/>
            <a:chExt cx="6335713" cy="3114856"/>
          </a:xfrm>
        </p:grpSpPr>
        <p:grpSp>
          <p:nvGrpSpPr>
            <p:cNvPr id="41" name="그룹 40">
              <a:extLst>
                <a:ext uri="{FF2B5EF4-FFF2-40B4-BE49-F238E27FC236}">
                  <a16:creationId xmlns:a16="http://schemas.microsoft.com/office/drawing/2014/main" xmlns="" id="{86898061-1F04-4944-A8AB-B5CC734E417A}"/>
                </a:ext>
              </a:extLst>
            </p:cNvPr>
            <p:cNvGrpSpPr/>
            <p:nvPr/>
          </p:nvGrpSpPr>
          <p:grpSpPr>
            <a:xfrm>
              <a:off x="2621502" y="2652282"/>
              <a:ext cx="4896544" cy="3045874"/>
              <a:chOff x="2503140" y="2420888"/>
              <a:chExt cx="4896544" cy="3045874"/>
            </a:xfrm>
          </p:grpSpPr>
          <p:sp>
            <p:nvSpPr>
              <p:cNvPr id="58" name="직사각형 57">
                <a:extLst>
                  <a:ext uri="{FF2B5EF4-FFF2-40B4-BE49-F238E27FC236}">
                    <a16:creationId xmlns:a16="http://schemas.microsoft.com/office/drawing/2014/main" xmlns="" id="{6E3971C9-3EF4-404F-81AF-774B40A39B9F}"/>
                  </a:ext>
                </a:extLst>
              </p:cNvPr>
              <p:cNvSpPr/>
              <p:nvPr/>
            </p:nvSpPr>
            <p:spPr>
              <a:xfrm>
                <a:off x="2503140" y="2564904"/>
                <a:ext cx="4896544" cy="290185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grpSp>
            <p:nvGrpSpPr>
              <p:cNvPr id="59" name="그룹 58">
                <a:extLst>
                  <a:ext uri="{FF2B5EF4-FFF2-40B4-BE49-F238E27FC236}">
                    <a16:creationId xmlns:a16="http://schemas.microsoft.com/office/drawing/2014/main" xmlns="" id="{A9B54EE3-E9AB-424F-ACF8-D7D90A171B30}"/>
                  </a:ext>
                </a:extLst>
              </p:cNvPr>
              <p:cNvGrpSpPr/>
              <p:nvPr/>
            </p:nvGrpSpPr>
            <p:grpSpPr>
              <a:xfrm>
                <a:off x="4039190" y="2420888"/>
                <a:ext cx="1776318" cy="288032"/>
                <a:chOff x="3967182" y="2420888"/>
                <a:chExt cx="1776318" cy="288032"/>
              </a:xfrm>
            </p:grpSpPr>
            <p:sp>
              <p:nvSpPr>
                <p:cNvPr id="60" name="직사각형 59">
                  <a:extLst>
                    <a:ext uri="{FF2B5EF4-FFF2-40B4-BE49-F238E27FC236}">
                      <a16:creationId xmlns:a16="http://schemas.microsoft.com/office/drawing/2014/main" xmlns="" id="{A50F96B1-17DE-4D63-B4E9-52DBDAC0FD84}"/>
                    </a:ext>
                  </a:extLst>
                </p:cNvPr>
                <p:cNvSpPr/>
                <p:nvPr/>
              </p:nvSpPr>
              <p:spPr>
                <a:xfrm>
                  <a:off x="4231332" y="2420888"/>
                  <a:ext cx="151216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262626"/>
                      </a:solidFill>
                      <a:latin typeface="SamsungOne 400" panose="020B0503030303020204" pitchFamily="34" charset="0"/>
                    </a:rPr>
                    <a:t>Install</a:t>
                  </a:r>
                  <a:r>
                    <a:rPr lang="en-US" altLang="ko-KR" sz="1400" b="1" dirty="0">
                      <a:solidFill>
                        <a:prstClr val="black">
                          <a:lumMod val="85000"/>
                          <a:lumOff val="15000"/>
                        </a:prstClr>
                      </a:solidFill>
                      <a:latin typeface="SamsungOne 400" panose="020B0503030303020204" pitchFamily="34" charset="0"/>
                    </a:rPr>
                    <a:t> Anaconda</a:t>
                  </a:r>
                  <a:endParaRPr lang="ko-KR" altLang="en-US" sz="1400" b="1" dirty="0">
                    <a:solidFill>
                      <a:prstClr val="black">
                        <a:lumMod val="85000"/>
                        <a:lumOff val="15000"/>
                      </a:prstClr>
                    </a:solidFill>
                    <a:latin typeface="SamsungOne 400" panose="020B0503030303020204" pitchFamily="34" charset="0"/>
                  </a:endParaRPr>
                </a:p>
              </p:txBody>
            </p:sp>
            <p:sp>
              <p:nvSpPr>
                <p:cNvPr id="61" name="타원 60">
                  <a:extLst>
                    <a:ext uri="{FF2B5EF4-FFF2-40B4-BE49-F238E27FC236}">
                      <a16:creationId xmlns:a16="http://schemas.microsoft.com/office/drawing/2014/main" xmlns="" id="{4C5DD1E5-91B9-484B-A87D-EC86E61F8BEA}"/>
                    </a:ext>
                  </a:extLst>
                </p:cNvPr>
                <p:cNvSpPr/>
                <p:nvPr/>
              </p:nvSpPr>
              <p:spPr>
                <a:xfrm>
                  <a:off x="3967182" y="2420888"/>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1</a:t>
                  </a:r>
                  <a:endParaRPr lang="ko-KR" altLang="en-US" sz="1400" b="1" dirty="0">
                    <a:solidFill>
                      <a:srgbClr val="F7F7F7"/>
                    </a:solidFill>
                    <a:latin typeface="SamsungOne 400" panose="020B0503030303020204" pitchFamily="34" charset="0"/>
                  </a:endParaRPr>
                </a:p>
              </p:txBody>
            </p:sp>
          </p:grpSp>
        </p:grpSp>
        <p:grpSp>
          <p:nvGrpSpPr>
            <p:cNvPr id="42" name="그룹 41">
              <a:extLst>
                <a:ext uri="{FF2B5EF4-FFF2-40B4-BE49-F238E27FC236}">
                  <a16:creationId xmlns:a16="http://schemas.microsoft.com/office/drawing/2014/main" xmlns="" id="{3609796F-3D2C-47B2-8CE9-D3CB21E41B8F}"/>
                </a:ext>
              </a:extLst>
            </p:cNvPr>
            <p:cNvGrpSpPr/>
            <p:nvPr/>
          </p:nvGrpSpPr>
          <p:grpSpPr>
            <a:xfrm>
              <a:off x="3000450" y="3108950"/>
              <a:ext cx="4099886" cy="2409318"/>
              <a:chOff x="2647156" y="3021572"/>
              <a:chExt cx="4557389" cy="2678172"/>
            </a:xfrm>
          </p:grpSpPr>
          <p:sp>
            <p:nvSpPr>
              <p:cNvPr id="51" name="직사각형 50">
                <a:extLst>
                  <a:ext uri="{FF2B5EF4-FFF2-40B4-BE49-F238E27FC236}">
                    <a16:creationId xmlns:a16="http://schemas.microsoft.com/office/drawing/2014/main" xmlns="" id="{BA49A0FB-07D1-42EE-A056-D20D4CC54CB1}"/>
                  </a:ext>
                </a:extLst>
              </p:cNvPr>
              <p:cNvSpPr/>
              <p:nvPr/>
            </p:nvSpPr>
            <p:spPr>
              <a:xfrm>
                <a:off x="2647156" y="3021572"/>
                <a:ext cx="2088231" cy="551444"/>
              </a:xfrm>
              <a:prstGeom prst="rect">
                <a:avLst/>
              </a:prstGeom>
              <a:solidFill>
                <a:schemeClr val="bg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Tensorflow</a:t>
                </a:r>
                <a:endParaRPr lang="ko-KR" altLang="en-US" sz="1400" b="1" dirty="0">
                  <a:solidFill>
                    <a:prstClr val="black">
                      <a:lumMod val="85000"/>
                      <a:lumOff val="15000"/>
                    </a:prstClr>
                  </a:solidFill>
                  <a:latin typeface="SamsungOne 400" panose="020B0503030303020204" pitchFamily="34" charset="0"/>
                </a:endParaRPr>
              </a:p>
            </p:txBody>
          </p:sp>
          <p:sp>
            <p:nvSpPr>
              <p:cNvPr id="52" name="직사각형 51">
                <a:extLst>
                  <a:ext uri="{FF2B5EF4-FFF2-40B4-BE49-F238E27FC236}">
                    <a16:creationId xmlns:a16="http://schemas.microsoft.com/office/drawing/2014/main" xmlns="" id="{84355EA7-9BE7-43CC-AAEE-2C380C646439}"/>
                  </a:ext>
                </a:extLst>
              </p:cNvPr>
              <p:cNvSpPr/>
              <p:nvPr/>
            </p:nvSpPr>
            <p:spPr>
              <a:xfrm>
                <a:off x="5156622" y="3021572"/>
                <a:ext cx="2047923" cy="551444"/>
              </a:xfrm>
              <a:prstGeom prst="rect">
                <a:avLst/>
              </a:prstGeom>
              <a:solidFill>
                <a:schemeClr val="bg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Keras</a:t>
                </a:r>
                <a:endParaRPr lang="ko-KR" altLang="en-US" sz="1400" b="1" dirty="0">
                  <a:solidFill>
                    <a:prstClr val="black">
                      <a:lumMod val="85000"/>
                      <a:lumOff val="15000"/>
                    </a:prstClr>
                  </a:solidFill>
                  <a:latin typeface="SamsungOne 400" panose="020B0503030303020204" pitchFamily="34" charset="0"/>
                </a:endParaRPr>
              </a:p>
            </p:txBody>
          </p:sp>
          <p:sp>
            <p:nvSpPr>
              <p:cNvPr id="53" name="사각형: 둥근 모서리 52">
                <a:extLst>
                  <a:ext uri="{FF2B5EF4-FFF2-40B4-BE49-F238E27FC236}">
                    <a16:creationId xmlns:a16="http://schemas.microsoft.com/office/drawing/2014/main" xmlns="" id="{254C1289-0CD1-4927-8DA9-F71BF0084598}"/>
                  </a:ext>
                </a:extLst>
              </p:cNvPr>
              <p:cNvSpPr/>
              <p:nvPr/>
            </p:nvSpPr>
            <p:spPr>
              <a:xfrm>
                <a:off x="3151212" y="3765675"/>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Pandas</a:t>
                </a:r>
                <a:endParaRPr lang="ko-KR" altLang="en-US" sz="1400" b="1" dirty="0">
                  <a:solidFill>
                    <a:prstClr val="black">
                      <a:lumMod val="85000"/>
                      <a:lumOff val="15000"/>
                    </a:prstClr>
                  </a:solidFill>
                  <a:latin typeface="SamsungOne 400" panose="020B0503030303020204" pitchFamily="34" charset="0"/>
                </a:endParaRPr>
              </a:p>
            </p:txBody>
          </p:sp>
          <p:sp>
            <p:nvSpPr>
              <p:cNvPr id="54" name="사각형: 둥근 모서리 53">
                <a:extLst>
                  <a:ext uri="{FF2B5EF4-FFF2-40B4-BE49-F238E27FC236}">
                    <a16:creationId xmlns:a16="http://schemas.microsoft.com/office/drawing/2014/main" xmlns="" id="{CA70FC92-B276-4CFC-983A-AE17D8263113}"/>
                  </a:ext>
                </a:extLst>
              </p:cNvPr>
              <p:cNvSpPr/>
              <p:nvPr/>
            </p:nvSpPr>
            <p:spPr>
              <a:xfrm>
                <a:off x="5167438" y="3765675"/>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Scipy</a:t>
                </a:r>
                <a:endParaRPr lang="ko-KR" altLang="en-US" sz="1400" b="1" dirty="0">
                  <a:solidFill>
                    <a:prstClr val="black">
                      <a:lumMod val="85000"/>
                      <a:lumOff val="15000"/>
                    </a:prstClr>
                  </a:solidFill>
                  <a:latin typeface="SamsungOne 400" panose="020B0503030303020204" pitchFamily="34" charset="0"/>
                </a:endParaRPr>
              </a:p>
            </p:txBody>
          </p:sp>
          <p:sp>
            <p:nvSpPr>
              <p:cNvPr id="55" name="사각형: 둥근 모서리 54">
                <a:extLst>
                  <a:ext uri="{FF2B5EF4-FFF2-40B4-BE49-F238E27FC236}">
                    <a16:creationId xmlns:a16="http://schemas.microsoft.com/office/drawing/2014/main" xmlns="" id="{35A22F5B-904F-4A8E-9596-2482CA23D2BA}"/>
                  </a:ext>
                </a:extLst>
              </p:cNvPr>
              <p:cNvSpPr/>
              <p:nvPr/>
            </p:nvSpPr>
            <p:spPr>
              <a:xfrm>
                <a:off x="3151212" y="4452840"/>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Jupyto</a:t>
                </a:r>
                <a:endParaRPr lang="ko-KR" altLang="en-US" sz="1400" b="1" dirty="0">
                  <a:solidFill>
                    <a:prstClr val="black">
                      <a:lumMod val="85000"/>
                      <a:lumOff val="15000"/>
                    </a:prstClr>
                  </a:solidFill>
                  <a:latin typeface="SamsungOne 400" panose="020B0503030303020204" pitchFamily="34" charset="0"/>
                </a:endParaRPr>
              </a:p>
            </p:txBody>
          </p:sp>
          <p:sp>
            <p:nvSpPr>
              <p:cNvPr id="56" name="사각형: 둥근 모서리 55">
                <a:extLst>
                  <a:ext uri="{FF2B5EF4-FFF2-40B4-BE49-F238E27FC236}">
                    <a16:creationId xmlns:a16="http://schemas.microsoft.com/office/drawing/2014/main" xmlns="" id="{D594FF01-182B-4AF6-8772-F2DC81B060FA}"/>
                  </a:ext>
                </a:extLst>
              </p:cNvPr>
              <p:cNvSpPr/>
              <p:nvPr/>
            </p:nvSpPr>
            <p:spPr>
              <a:xfrm>
                <a:off x="5167438" y="4452840"/>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Numpy</a:t>
                </a:r>
                <a:endParaRPr lang="ko-KR" altLang="en-US" sz="1400" b="1" dirty="0">
                  <a:solidFill>
                    <a:prstClr val="black">
                      <a:lumMod val="85000"/>
                      <a:lumOff val="15000"/>
                    </a:prstClr>
                  </a:solidFill>
                  <a:latin typeface="SamsungOne 400" panose="020B0503030303020204" pitchFamily="34" charset="0"/>
                </a:endParaRPr>
              </a:p>
            </p:txBody>
          </p:sp>
          <p:sp>
            <p:nvSpPr>
              <p:cNvPr id="57" name="사각형: 둥근 모서리 56">
                <a:extLst>
                  <a:ext uri="{FF2B5EF4-FFF2-40B4-BE49-F238E27FC236}">
                    <a16:creationId xmlns:a16="http://schemas.microsoft.com/office/drawing/2014/main" xmlns="" id="{D23AE8E3-D0B8-4EE9-8490-4BE7935207D8}"/>
                  </a:ext>
                </a:extLst>
              </p:cNvPr>
              <p:cNvSpPr/>
              <p:nvPr/>
            </p:nvSpPr>
            <p:spPr>
              <a:xfrm>
                <a:off x="2791174" y="5148300"/>
                <a:ext cx="4320478"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Python</a:t>
                </a:r>
                <a:endParaRPr lang="ko-KR" altLang="en-US" sz="1400" b="1" dirty="0">
                  <a:solidFill>
                    <a:prstClr val="black">
                      <a:lumMod val="85000"/>
                      <a:lumOff val="15000"/>
                    </a:prstClr>
                  </a:solidFill>
                  <a:latin typeface="SamsungOne 400" panose="020B0503030303020204" pitchFamily="34" charset="0"/>
                </a:endParaRPr>
              </a:p>
            </p:txBody>
          </p:sp>
        </p:grpSp>
        <p:grpSp>
          <p:nvGrpSpPr>
            <p:cNvPr id="43" name="그룹 42">
              <a:extLst>
                <a:ext uri="{FF2B5EF4-FFF2-40B4-BE49-F238E27FC236}">
                  <a16:creationId xmlns:a16="http://schemas.microsoft.com/office/drawing/2014/main" xmlns="" id="{08AD44C8-5D9B-4EC8-93C5-B34D96A40294}"/>
                </a:ext>
              </a:extLst>
            </p:cNvPr>
            <p:cNvGrpSpPr/>
            <p:nvPr/>
          </p:nvGrpSpPr>
          <p:grpSpPr>
            <a:xfrm>
              <a:off x="1182333" y="3129254"/>
              <a:ext cx="1500036" cy="731793"/>
              <a:chOff x="4485289" y="2489565"/>
              <a:chExt cx="1368843" cy="731793"/>
            </a:xfrm>
          </p:grpSpPr>
          <p:sp>
            <p:nvSpPr>
              <p:cNvPr id="49" name="직사각형 48">
                <a:extLst>
                  <a:ext uri="{FF2B5EF4-FFF2-40B4-BE49-F238E27FC236}">
                    <a16:creationId xmlns:a16="http://schemas.microsoft.com/office/drawing/2014/main" xmlns="" id="{556A828F-7CE8-4F13-B2D5-C0CF3CD6FF95}"/>
                  </a:ext>
                </a:extLst>
              </p:cNvPr>
              <p:cNvSpPr/>
              <p:nvPr/>
            </p:nvSpPr>
            <p:spPr>
              <a:xfrm>
                <a:off x="4770636" y="2573287"/>
                <a:ext cx="1083496" cy="6480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b="1" dirty="0">
                    <a:solidFill>
                      <a:srgbClr val="262626"/>
                    </a:solidFill>
                    <a:latin typeface="SamsungOne 400" panose="020B0503030303020204" pitchFamily="34" charset="0"/>
                  </a:rPr>
                  <a:t>Install </a:t>
                </a:r>
                <a:r>
                  <a:rPr lang="en-US" altLang="ko-KR" sz="1400" b="1" dirty="0" err="1">
                    <a:solidFill>
                      <a:srgbClr val="262626"/>
                    </a:solidFill>
                    <a:latin typeface="SamsungOne 400" panose="020B0503030303020204" pitchFamily="34" charset="0"/>
                  </a:rPr>
                  <a:t>Tensorflow</a:t>
                </a:r>
                <a:r>
                  <a:rPr lang="en-US" altLang="ko-KR" sz="1400" b="1" dirty="0">
                    <a:solidFill>
                      <a:srgbClr val="262626"/>
                    </a:solidFill>
                    <a:latin typeface="SamsungOne 400" panose="020B0503030303020204" pitchFamily="34" charset="0"/>
                  </a:rPr>
                  <a:t> (with </a:t>
                </a:r>
                <a:r>
                  <a:rPr lang="en-US" altLang="ko-KR" sz="1400" b="1" dirty="0" err="1">
                    <a:solidFill>
                      <a:srgbClr val="262626"/>
                    </a:solidFill>
                    <a:latin typeface="SamsungOne 400" panose="020B0503030303020204" pitchFamily="34" charset="0"/>
                  </a:rPr>
                  <a:t>Keras</a:t>
                </a:r>
                <a:r>
                  <a:rPr lang="en-US" altLang="ko-KR" sz="1400" b="1" dirty="0">
                    <a:solidFill>
                      <a:srgbClr val="262626"/>
                    </a:solidFill>
                    <a:latin typeface="SamsungOne 400" panose="020B0503030303020204" pitchFamily="34" charset="0"/>
                  </a:rPr>
                  <a:t>)</a:t>
                </a:r>
                <a:endParaRPr lang="ko-KR" altLang="en-US" sz="1400" b="1" dirty="0">
                  <a:solidFill>
                    <a:srgbClr val="262626"/>
                  </a:solidFill>
                  <a:latin typeface="SamsungOne 400" panose="020B0503030303020204" pitchFamily="34" charset="0"/>
                </a:endParaRPr>
              </a:p>
            </p:txBody>
          </p:sp>
          <p:sp>
            <p:nvSpPr>
              <p:cNvPr id="50" name="타원 49">
                <a:extLst>
                  <a:ext uri="{FF2B5EF4-FFF2-40B4-BE49-F238E27FC236}">
                    <a16:creationId xmlns:a16="http://schemas.microsoft.com/office/drawing/2014/main" xmlns="" id="{E84DCA40-564B-43D7-97FA-85E8B681B342}"/>
                  </a:ext>
                </a:extLst>
              </p:cNvPr>
              <p:cNvSpPr/>
              <p:nvPr/>
            </p:nvSpPr>
            <p:spPr>
              <a:xfrm>
                <a:off x="4485289" y="2489565"/>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rPr>
                  <a:t>2</a:t>
                </a:r>
                <a:endParaRPr lang="ko-KR" altLang="en-US" sz="1400" b="1" dirty="0">
                  <a:solidFill>
                    <a:srgbClr val="F7F7F7"/>
                  </a:solidFill>
                  <a:latin typeface="SamsungOne 400" panose="020B0503030303020204" pitchFamily="34" charset="0"/>
                </a:endParaRPr>
              </a:p>
            </p:txBody>
          </p:sp>
        </p:grpSp>
        <p:pic>
          <p:nvPicPr>
            <p:cNvPr id="45" name="그림 44">
              <a:extLst>
                <a:ext uri="{FF2B5EF4-FFF2-40B4-BE49-F238E27FC236}">
                  <a16:creationId xmlns:a16="http://schemas.microsoft.com/office/drawing/2014/main" xmlns="" id="{0B260B84-C149-4C23-B5FB-2E976729DBD6}"/>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375776" flipH="1">
              <a:off x="2215391" y="2583300"/>
              <a:ext cx="649212" cy="649212"/>
            </a:xfrm>
            <a:prstGeom prst="rect">
              <a:avLst/>
            </a:prstGeom>
          </p:spPr>
        </p:pic>
      </p:grpSp>
    </p:spTree>
    <p:extLst>
      <p:ext uri="{BB962C8B-B14F-4D97-AF65-F5344CB8AC3E}">
        <p14:creationId xmlns:p14="http://schemas.microsoft.com/office/powerpoint/2010/main" val="2431274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ECFD2A63-AB84-4FED-9183-B894C19FC2A3}"/>
              </a:ext>
            </a:extLst>
          </p:cNvPr>
          <p:cNvSpPr/>
          <p:nvPr/>
        </p:nvSpPr>
        <p:spPr>
          <a:xfrm>
            <a:off x="3947256" y="2726614"/>
            <a:ext cx="1976024" cy="4547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59767"/>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Defining the Graph of a Function</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D8BF98C4-B566-4812-B5F0-560CFBA969E7}"/>
                  </a:ext>
                </a:extLst>
              </p:cNvPr>
              <p:cNvSpPr/>
              <p:nvPr/>
            </p:nvSpPr>
            <p:spPr>
              <a:xfrm>
                <a:off x="702940" y="2231830"/>
                <a:ext cx="8632825" cy="1125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f is a function with set A as a domain, we define the function f’s graph as a set of ordered pairs as follows.</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lvl="0" algn="ctr" defTabSz="914400" latinLnBrk="1"/>
                <a:r>
                  <a:rPr lang="en-US" altLang="ko-KR" dirty="0">
                    <a:solidFill>
                      <a:prstClr val="black"/>
                    </a:solidFill>
                    <a:latin typeface="Cambria Math" panose="02040503050406030204" pitchFamily="18" charset="0"/>
                    <a:ea typeface="Cambria Math" panose="02040503050406030204" pitchFamily="18" charset="0"/>
                  </a:rPr>
                  <a:t>{ (x, f(x)) | x </a:t>
                </a:r>
                <a14:m>
                  <m:oMath xmlns:m="http://schemas.openxmlformats.org/officeDocument/2006/math">
                    <m:r>
                      <a:rPr lang="en-US" altLang="ko-KR" i="1">
                        <a:solidFill>
                          <a:prstClr val="black"/>
                        </a:solidFill>
                        <a:latin typeface="Cambria Math" panose="02040503050406030204" pitchFamily="18" charset="0"/>
                        <a:ea typeface="Cambria Math" panose="02040503050406030204" pitchFamily="18" charset="0"/>
                      </a:rPr>
                      <m:t>∈</m:t>
                    </m:r>
                    <m:r>
                      <a:rPr lang="en-US" altLang="ko-KR" i="1">
                        <a:solidFill>
                          <a:prstClr val="black"/>
                        </a:solidFill>
                        <a:latin typeface="Cambria Math" panose="02040503050406030204" pitchFamily="18" charset="0"/>
                        <a:ea typeface="Cambria Math" panose="02040503050406030204" pitchFamily="18" charset="0"/>
                      </a:rPr>
                      <m:t>𝐴</m:t>
                    </m:r>
                    <m:r>
                      <a:rPr lang="en-US" altLang="ko-KR" i="1">
                        <a:solidFill>
                          <a:prstClr val="black"/>
                        </a:solidFill>
                        <a:latin typeface="Cambria Math" panose="02040503050406030204" pitchFamily="18" charset="0"/>
                        <a:ea typeface="Cambria Math" panose="02040503050406030204" pitchFamily="18" charset="0"/>
                      </a:rPr>
                      <m:t> }</m:t>
                    </m:r>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231830"/>
                <a:ext cx="8632825" cy="1125162"/>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a16="http://schemas.microsoft.com/office/drawing/2014/main" xmlns="" id="{F2666C95-CC21-4ADA-9775-F326E42AC4F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Graph of a Function</a:t>
            </a:r>
          </a:p>
        </p:txBody>
      </p:sp>
    </p:spTree>
    <p:extLst>
      <p:ext uri="{BB962C8B-B14F-4D97-AF65-F5344CB8AC3E}">
        <p14:creationId xmlns:p14="http://schemas.microsoft.com/office/powerpoint/2010/main" val="2447074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 the domain and range of the following function and draw its graph. </a:t>
              </a:r>
              <a:endParaRPr lang="ko-KR" altLang="en-US" sz="1400" dirty="0">
                <a:solidFill>
                  <a:prstClr val="black">
                    <a:lumMod val="85000"/>
                    <a:lumOff val="15000"/>
                  </a:prstClr>
                </a:solidFill>
                <a:latin typeface="SamsungOne 400" panose="020B0503030303020204" pitchFamily="34" charset="0"/>
              </a:endParaRPr>
            </a:p>
          </p:txBody>
        </p:sp>
      </p:grpSp>
      <p:sp>
        <p:nvSpPr>
          <p:cNvPr id="32" name="직사각형 31">
            <a:extLst>
              <a:ext uri="{FF2B5EF4-FFF2-40B4-BE49-F238E27FC236}">
                <a16:creationId xmlns:a16="http://schemas.microsoft.com/office/drawing/2014/main" xmlns="" id="{3E3BB2BD-66AF-4B38-A61A-C3980F631C1A}"/>
              </a:ext>
            </a:extLst>
          </p:cNvPr>
          <p:cNvSpPr/>
          <p:nvPr/>
        </p:nvSpPr>
        <p:spPr>
          <a:xfrm>
            <a:off x="4159324" y="1727526"/>
            <a:ext cx="1761777" cy="4195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D8BF98C4-B566-4812-B5F0-560CFBA969E7}"/>
                  </a:ext>
                </a:extLst>
              </p:cNvPr>
              <p:cNvSpPr/>
              <p:nvPr/>
            </p:nvSpPr>
            <p:spPr>
              <a:xfrm>
                <a:off x="702940" y="1710080"/>
                <a:ext cx="8856984" cy="1195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lgn="ctr" defTabSz="914400" latinLnBrk="1"/>
                <a:r>
                  <a:rPr lang="en-US" altLang="ko-KR" dirty="0">
                    <a:solidFill>
                      <a:prstClr val="black"/>
                    </a:solidFill>
                    <a:latin typeface="Cambria Math" panose="02040503050406030204" pitchFamily="18" charset="0"/>
                    <a:ea typeface="Cambria Math" panose="02040503050406030204" pitchFamily="18" charset="0"/>
                  </a:rPr>
                  <a:t>f(x) =3x +1</a:t>
                </a: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given function f is defined for all real numbers x, and the phrase 3x+1 of x by f is also defined for all real numbers.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 the domain and the range of function f is the real number set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i="1">
                        <a:solidFill>
                          <a:prstClr val="black"/>
                        </a:solidFill>
                        <a:latin typeface="Cambria Math" panose="02040503050406030204" pitchFamily="18" charset="0"/>
                        <a:ea typeface="Cambria Math" panose="02040503050406030204" pitchFamily="18" charset="0"/>
                      </a:rPr>
                      <m:t>ℝ</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11" name="직사각형 10">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10080"/>
                <a:ext cx="8856984" cy="119575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25" name="그룹 2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30" name="직사각형 2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5" name="그룹 4">
            <a:extLst>
              <a:ext uri="{FF2B5EF4-FFF2-40B4-BE49-F238E27FC236}">
                <a16:creationId xmlns:a16="http://schemas.microsoft.com/office/drawing/2014/main" xmlns="" id="{0A3AD9C2-6AA2-4E4D-B6B6-35EEBE602993}"/>
              </a:ext>
            </a:extLst>
          </p:cNvPr>
          <p:cNvGrpSpPr/>
          <p:nvPr/>
        </p:nvGrpSpPr>
        <p:grpSpPr>
          <a:xfrm>
            <a:off x="558396" y="2924944"/>
            <a:ext cx="8782050" cy="3286125"/>
            <a:chOff x="558396" y="3019425"/>
            <a:chExt cx="8782050" cy="3286125"/>
          </a:xfrm>
        </p:grpSpPr>
        <p:sp>
          <p:nvSpPr>
            <p:cNvPr id="24" name="모서리가 둥근 직사각형 4">
              <a:extLst>
                <a:ext uri="{FF2B5EF4-FFF2-40B4-BE49-F238E27FC236}">
                  <a16:creationId xmlns:a16="http://schemas.microsoft.com/office/drawing/2014/main" xmlns="" id="{A36E3BA1-83BF-4EF9-8B22-BB45DE7AA1FC}"/>
                </a:ext>
              </a:extLst>
            </p:cNvPr>
            <p:cNvSpPr/>
            <p:nvPr/>
          </p:nvSpPr>
          <p:spPr>
            <a:xfrm>
              <a:off x="558396" y="3019425"/>
              <a:ext cx="8782050" cy="328612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2" name="그룹 1">
              <a:extLst>
                <a:ext uri="{FF2B5EF4-FFF2-40B4-BE49-F238E27FC236}">
                  <a16:creationId xmlns:a16="http://schemas.microsoft.com/office/drawing/2014/main" xmlns="" id="{00BC530B-9FD6-4761-93D6-CE954973AD71}"/>
                </a:ext>
              </a:extLst>
            </p:cNvPr>
            <p:cNvGrpSpPr/>
            <p:nvPr/>
          </p:nvGrpSpPr>
          <p:grpSpPr>
            <a:xfrm>
              <a:off x="651223" y="3038744"/>
              <a:ext cx="8689221" cy="1484654"/>
              <a:chOff x="925543" y="3166453"/>
              <a:chExt cx="7442819" cy="1271691"/>
            </a:xfrm>
          </p:grpSpPr>
          <p:pic>
            <p:nvPicPr>
              <p:cNvPr id="3" name="그림 2"/>
              <p:cNvPicPr>
                <a:picLocks noChangeAspect="1"/>
              </p:cNvPicPr>
              <p:nvPr/>
            </p:nvPicPr>
            <p:blipFill rotWithShape="1">
              <a:blip r:embed="rId4"/>
              <a:srcRect l="2153" r="15823"/>
              <a:stretch/>
            </p:blipFill>
            <p:spPr>
              <a:xfrm>
                <a:off x="925543" y="3166453"/>
                <a:ext cx="7442819" cy="1271691"/>
              </a:xfrm>
              <a:prstGeom prst="rect">
                <a:avLst/>
              </a:prstGeom>
              <a:ln>
                <a:noFill/>
              </a:ln>
            </p:spPr>
          </p:pic>
          <p:sp>
            <p:nvSpPr>
              <p:cNvPr id="31" name="직사각형 30"/>
              <p:cNvSpPr/>
              <p:nvPr/>
            </p:nvSpPr>
            <p:spPr>
              <a:xfrm>
                <a:off x="1864359" y="3561292"/>
                <a:ext cx="270127" cy="15501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3" name="그룹 32">
              <a:extLst>
                <a:ext uri="{FF2B5EF4-FFF2-40B4-BE49-F238E27FC236}">
                  <a16:creationId xmlns:a16="http://schemas.microsoft.com/office/drawing/2014/main" xmlns="" id="{AE9594DC-FC8A-411F-AB94-F686099B2352}"/>
                </a:ext>
              </a:extLst>
            </p:cNvPr>
            <p:cNvGrpSpPr/>
            <p:nvPr/>
          </p:nvGrpSpPr>
          <p:grpSpPr>
            <a:xfrm>
              <a:off x="3929626" y="4596178"/>
              <a:ext cx="2613161" cy="1695605"/>
              <a:chOff x="1488543" y="4672142"/>
              <a:chExt cx="2613161" cy="1695605"/>
            </a:xfrm>
          </p:grpSpPr>
          <p:cxnSp>
            <p:nvCxnSpPr>
              <p:cNvPr id="34" name="직선 화살표 연결선 33">
                <a:extLst>
                  <a:ext uri="{FF2B5EF4-FFF2-40B4-BE49-F238E27FC236}">
                    <a16:creationId xmlns:a16="http://schemas.microsoft.com/office/drawing/2014/main" xmlns="" id="{717F59CD-BA4E-4BD8-B289-8A74A5C1BDE0}"/>
                  </a:ext>
                </a:extLst>
              </p:cNvPr>
              <p:cNvCxnSpPr/>
              <p:nvPr/>
            </p:nvCxnSpPr>
            <p:spPr>
              <a:xfrm>
                <a:off x="1488543" y="5937326"/>
                <a:ext cx="1943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xmlns="" id="{1CABC5D2-4C62-4A50-A43D-7B489C013327}"/>
                  </a:ext>
                </a:extLst>
              </p:cNvPr>
              <p:cNvCxnSpPr/>
              <p:nvPr/>
            </p:nvCxnSpPr>
            <p:spPr>
              <a:xfrm flipV="1">
                <a:off x="2395323" y="4672406"/>
                <a:ext cx="0" cy="1531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47D44612-C057-4CCD-B20C-5D6B30AF0457}"/>
                  </a:ext>
                </a:extLst>
              </p:cNvPr>
              <p:cNvCxnSpPr/>
              <p:nvPr/>
            </p:nvCxnSpPr>
            <p:spPr>
              <a:xfrm flipV="1">
                <a:off x="2212443" y="4756226"/>
                <a:ext cx="419100" cy="1348740"/>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AA293099-2E54-486F-A76D-23001B85AC74}"/>
                      </a:ext>
                    </a:extLst>
                  </p:cNvPr>
                  <p:cNvSpPr txBox="1"/>
                  <p:nvPr/>
                </p:nvSpPr>
                <p:spPr>
                  <a:xfrm>
                    <a:off x="2197203" y="4672142"/>
                    <a:ext cx="10668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𝑦</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197203" y="4672142"/>
                    <a:ext cx="106680" cy="307777"/>
                  </a:xfrm>
                  <a:prstGeom prst="rect">
                    <a:avLst/>
                  </a:prstGeom>
                  <a:blipFill>
                    <a:blip r:embed="rId5"/>
                    <a:stretch>
                      <a:fillRect l="-11765" r="-105882" b="-19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C921ADD7-8ECB-406A-8EA0-9314042FBC82}"/>
                      </a:ext>
                    </a:extLst>
                  </p:cNvPr>
                  <p:cNvSpPr txBox="1"/>
                  <p:nvPr/>
                </p:nvSpPr>
                <p:spPr>
                  <a:xfrm>
                    <a:off x="3378302" y="5812578"/>
                    <a:ext cx="27696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𝑥</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378302" y="5812578"/>
                    <a:ext cx="276965" cy="307777"/>
                  </a:xfrm>
                  <a:prstGeom prst="rect">
                    <a:avLst/>
                  </a:prstGeom>
                  <a:blipFill>
                    <a:blip r:embed="rId6"/>
                    <a:stretch>
                      <a:fillRect/>
                    </a:stretch>
                  </a:blipFill>
                </p:spPr>
                <p:txBody>
                  <a:bodyPr/>
                  <a:lstStyle/>
                  <a:p>
                    <a:r>
                      <a:rPr lang="ko-KR" altLang="en-US">
                        <a:noFill/>
                      </a:rPr>
                      <a:t> </a:t>
                    </a:r>
                  </a:p>
                </p:txBody>
              </p:sp>
            </mc:Fallback>
          </mc:AlternateContent>
          <p:sp>
            <p:nvSpPr>
              <p:cNvPr id="39" name="타원 38">
                <a:extLst>
                  <a:ext uri="{FF2B5EF4-FFF2-40B4-BE49-F238E27FC236}">
                    <a16:creationId xmlns:a16="http://schemas.microsoft.com/office/drawing/2014/main" xmlns="" id="{CDE7ED78-5930-4C72-A2D0-990AF6893F97}"/>
                  </a:ext>
                </a:extLst>
              </p:cNvPr>
              <p:cNvSpPr/>
              <p:nvPr/>
            </p:nvSpPr>
            <p:spPr>
              <a:xfrm>
                <a:off x="2349603" y="546488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1400"/>
              </a:p>
            </p:txBody>
          </p:sp>
          <p:sp>
            <p:nvSpPr>
              <p:cNvPr id="40" name="타원 39">
                <a:extLst>
                  <a:ext uri="{FF2B5EF4-FFF2-40B4-BE49-F238E27FC236}">
                    <a16:creationId xmlns:a16="http://schemas.microsoft.com/office/drawing/2014/main" xmlns="" id="{07F75AED-0063-4B33-BF60-8A1DD9F8988A}"/>
                  </a:ext>
                </a:extLst>
              </p:cNvPr>
              <p:cNvSpPr/>
              <p:nvPr/>
            </p:nvSpPr>
            <p:spPr>
              <a:xfrm>
                <a:off x="2212443" y="5889215"/>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1400"/>
              </a:p>
            </p:txBody>
          </p:sp>
          <p:sp>
            <p:nvSpPr>
              <p:cNvPr id="41" name="TextBox 40">
                <a:extLst>
                  <a:ext uri="{FF2B5EF4-FFF2-40B4-BE49-F238E27FC236}">
                    <a16:creationId xmlns:a16="http://schemas.microsoft.com/office/drawing/2014/main" xmlns="" id="{848F5FFF-3953-4D58-AFEF-242E322F40BA}"/>
                  </a:ext>
                </a:extLst>
              </p:cNvPr>
              <p:cNvSpPr txBox="1"/>
              <p:nvPr/>
            </p:nvSpPr>
            <p:spPr>
              <a:xfrm>
                <a:off x="2387703" y="5921675"/>
                <a:ext cx="106680" cy="307777"/>
              </a:xfrm>
              <a:prstGeom prst="rect">
                <a:avLst/>
              </a:prstGeom>
              <a:noFill/>
            </p:spPr>
            <p:txBody>
              <a:bodyPr wrap="square" rtlCol="0">
                <a:spAutoFit/>
              </a:bodyPr>
              <a:lstStyle/>
              <a:p>
                <a:r>
                  <a:rPr lang="en-US" altLang="ko-KR" sz="1400" dirty="0"/>
                  <a:t>0</a:t>
                </a:r>
                <a:endParaRPr lang="ko-KR" altLang="en-US" sz="1400"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xmlns="" id="{43E711AE-C2F4-4110-B7DD-DE891B7803F9}"/>
                      </a:ext>
                    </a:extLst>
                  </p:cNvPr>
                  <p:cNvSpPr txBox="1"/>
                  <p:nvPr/>
                </p:nvSpPr>
                <p:spPr>
                  <a:xfrm>
                    <a:off x="1660947" y="5899542"/>
                    <a:ext cx="683894" cy="468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300" i="1" smtClean="0">
                              <a:solidFill>
                                <a:prstClr val="black">
                                  <a:lumMod val="85000"/>
                                  <a:lumOff val="15000"/>
                                </a:prstClr>
                              </a:solidFill>
                              <a:latin typeface="Cambria Math" panose="02040503050406030204" pitchFamily="18" charset="0"/>
                            </a:rPr>
                            <m:t>−</m:t>
                          </m:r>
                          <m:f>
                            <m:fPr>
                              <m:ctrlPr>
                                <a:rPr lang="en-US" altLang="ko-KR" sz="1300" i="1" smtClean="0">
                                  <a:solidFill>
                                    <a:prstClr val="black">
                                      <a:lumMod val="85000"/>
                                      <a:lumOff val="15000"/>
                                    </a:prstClr>
                                  </a:solidFill>
                                  <a:latin typeface="Cambria Math" panose="02040503050406030204" pitchFamily="18" charset="0"/>
                                </a:rPr>
                              </m:ctrlPr>
                            </m:fPr>
                            <m:num>
                              <m:r>
                                <a:rPr lang="en-US" altLang="ko-KR" sz="1300" i="1">
                                  <a:solidFill>
                                    <a:prstClr val="black">
                                      <a:lumMod val="85000"/>
                                      <a:lumOff val="15000"/>
                                    </a:prstClr>
                                  </a:solidFill>
                                  <a:latin typeface="Cambria Math" panose="02040503050406030204" pitchFamily="18" charset="0"/>
                                </a:rPr>
                                <m:t>1</m:t>
                              </m:r>
                            </m:num>
                            <m:den>
                              <m:r>
                                <a:rPr lang="en-US" altLang="ko-KR" sz="1300" i="1">
                                  <a:solidFill>
                                    <a:prstClr val="black">
                                      <a:lumMod val="85000"/>
                                      <a:lumOff val="15000"/>
                                    </a:prstClr>
                                  </a:solidFill>
                                  <a:latin typeface="Cambria Math" panose="02040503050406030204" pitchFamily="18" charset="0"/>
                                </a:rPr>
                                <m:t>3</m:t>
                              </m:r>
                            </m:den>
                          </m:f>
                        </m:oMath>
                      </m:oMathPara>
                    </a14:m>
                    <a:endParaRPr lang="ko-KR" altLang="en-US" sz="1300" i="1" dirty="0">
                      <a:solidFill>
                        <a:prstClr val="black">
                          <a:lumMod val="85000"/>
                          <a:lumOff val="15000"/>
                        </a:prstClr>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43E711AE-C2F4-4110-B7DD-DE891B7803F9}"/>
                      </a:ext>
                    </a:extLst>
                  </p:cNvPr>
                  <p:cNvSpPr txBox="1">
                    <a:spLocks noRot="1" noChangeAspect="1" noMove="1" noResize="1" noEditPoints="1" noAdjustHandles="1" noChangeArrowheads="1" noChangeShapeType="1" noTextEdit="1"/>
                  </p:cNvSpPr>
                  <p:nvPr/>
                </p:nvSpPr>
                <p:spPr>
                  <a:xfrm>
                    <a:off x="1660947" y="5899542"/>
                    <a:ext cx="683894" cy="468205"/>
                  </a:xfrm>
                  <a:prstGeom prst="rect">
                    <a:avLst/>
                  </a:prstGeom>
                  <a:blipFill>
                    <a:blip r:embed="rId7"/>
                    <a:stretch>
                      <a:fillRect b="-12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xmlns="" id="{FFD48B88-CF83-4F9E-832D-902D55623C23}"/>
                      </a:ext>
                    </a:extLst>
                  </p:cNvPr>
                  <p:cNvSpPr txBox="1"/>
                  <p:nvPr/>
                </p:nvSpPr>
                <p:spPr>
                  <a:xfrm>
                    <a:off x="2709947" y="5097087"/>
                    <a:ext cx="139175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𝑓</m:t>
                          </m:r>
                          <m:r>
                            <a:rPr lang="en-US" altLang="ko-KR" sz="1400" i="1" dirty="0" smtClean="0">
                              <a:solidFill>
                                <a:prstClr val="black">
                                  <a:lumMod val="85000"/>
                                  <a:lumOff val="15000"/>
                                </a:prstClr>
                              </a:solidFill>
                              <a:latin typeface="Cambria Math" panose="02040503050406030204" pitchFamily="18" charset="0"/>
                            </a:rPr>
                            <m:t>(</m:t>
                          </m:r>
                          <m:r>
                            <a:rPr lang="en-US" altLang="ko-KR" sz="1400" i="1" dirty="0" smtClean="0">
                              <a:solidFill>
                                <a:prstClr val="black">
                                  <a:lumMod val="85000"/>
                                  <a:lumOff val="15000"/>
                                </a:prstClr>
                              </a:solidFill>
                              <a:latin typeface="Cambria Math" panose="02040503050406030204" pitchFamily="18" charset="0"/>
                            </a:rPr>
                            <m:t>𝑥</m:t>
                          </m:r>
                          <m:r>
                            <a:rPr lang="en-US" altLang="ko-KR" sz="1400" i="1" dirty="0" smtClean="0">
                              <a:solidFill>
                                <a:prstClr val="black">
                                  <a:lumMod val="85000"/>
                                  <a:lumOff val="15000"/>
                                </a:prstClr>
                              </a:solidFill>
                              <a:latin typeface="Cambria Math" panose="02040503050406030204" pitchFamily="18" charset="0"/>
                            </a:rPr>
                            <m:t>)=3</m:t>
                          </m:r>
                          <m:r>
                            <a:rPr lang="en-US" altLang="ko-KR" sz="1400" i="1" dirty="0" smtClean="0">
                              <a:solidFill>
                                <a:prstClr val="black">
                                  <a:lumMod val="85000"/>
                                  <a:lumOff val="15000"/>
                                </a:prstClr>
                              </a:solidFill>
                              <a:latin typeface="Cambria Math" panose="02040503050406030204" pitchFamily="18" charset="0"/>
                            </a:rPr>
                            <m:t>𝑥</m:t>
                          </m:r>
                          <m:r>
                            <a:rPr lang="en-US" altLang="ko-KR" sz="1400" i="1" dirty="0" smtClean="0">
                              <a:solidFill>
                                <a:prstClr val="black">
                                  <a:lumMod val="85000"/>
                                  <a:lumOff val="15000"/>
                                </a:prstClr>
                              </a:solidFill>
                              <a:latin typeface="Cambria Math" panose="02040503050406030204" pitchFamily="18" charset="0"/>
                            </a:rPr>
                            <m:t>+1</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FFD48B88-CF83-4F9E-832D-902D55623C23}"/>
                      </a:ext>
                    </a:extLst>
                  </p:cNvPr>
                  <p:cNvSpPr txBox="1">
                    <a:spLocks noRot="1" noChangeAspect="1" noMove="1" noResize="1" noEditPoints="1" noAdjustHandles="1" noChangeArrowheads="1" noChangeShapeType="1" noTextEdit="1"/>
                  </p:cNvSpPr>
                  <p:nvPr/>
                </p:nvSpPr>
                <p:spPr>
                  <a:xfrm>
                    <a:off x="2709947" y="5097087"/>
                    <a:ext cx="1391757" cy="307777"/>
                  </a:xfrm>
                  <a:prstGeom prst="rect">
                    <a:avLst/>
                  </a:prstGeom>
                  <a:blipFill>
                    <a:blip r:embed="rId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xmlns="" id="{EC4C4E4C-D58F-42A9-BE59-E13718842457}"/>
                      </a:ext>
                    </a:extLst>
                  </p:cNvPr>
                  <p:cNvSpPr txBox="1"/>
                  <p:nvPr/>
                </p:nvSpPr>
                <p:spPr>
                  <a:xfrm>
                    <a:off x="2467712" y="5416121"/>
                    <a:ext cx="10668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1</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2467712" y="5416121"/>
                    <a:ext cx="106680" cy="307777"/>
                  </a:xfrm>
                  <a:prstGeom prst="rect">
                    <a:avLst/>
                  </a:prstGeom>
                  <a:blipFill>
                    <a:blip r:embed="rId9"/>
                    <a:stretch>
                      <a:fillRect l="-5556" r="-94444"/>
                    </a:stretch>
                  </a:blipFill>
                </p:spPr>
                <p:txBody>
                  <a:bodyPr/>
                  <a:lstStyle/>
                  <a:p>
                    <a:r>
                      <a:rPr lang="ko-KR" altLang="en-US">
                        <a:noFill/>
                      </a:rPr>
                      <a:t> </a:t>
                    </a:r>
                  </a:p>
                </p:txBody>
              </p:sp>
            </mc:Fallback>
          </mc:AlternateContent>
        </p:grpSp>
      </p:grpSp>
    </p:spTree>
    <p:extLst>
      <p:ext uri="{BB962C8B-B14F-4D97-AF65-F5344CB8AC3E}">
        <p14:creationId xmlns:p14="http://schemas.microsoft.com/office/powerpoint/2010/main" val="18416178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Graphic Representation of Functions</a:t>
              </a:r>
              <a:endParaRPr lang="ko-KR" altLang="en-US" sz="1400" dirty="0">
                <a:solidFill>
                  <a:prstClr val="black">
                    <a:lumMod val="85000"/>
                    <a:lumOff val="15000"/>
                  </a:prstClr>
                </a:solidFill>
                <a:latin typeface="SamsungOne 400" panose="020B0503030303020204" pitchFamily="34" charset="0"/>
              </a:endParaRPr>
            </a:p>
          </p:txBody>
        </p:sp>
      </p:gr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xmlns="" id="{D6CB8262-532C-4B3C-996C-B0194D6B0888}"/>
                  </a:ext>
                </a:extLst>
              </p:cNvPr>
              <p:cNvSpPr/>
              <p:nvPr/>
            </p:nvSpPr>
            <p:spPr>
              <a:xfrm>
                <a:off x="702940" y="1755207"/>
                <a:ext cx="8632825"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first vertical line (or axis) is laid down, the function can be viewed as a graph.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input value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𝑥</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placed on the horizontal axis, and the output value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placed on the vertical axis.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then the position of the point</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𝑎</m:t>
                    </m:r>
                    <m:r>
                      <a:rPr lang="en-US" altLang="ko-KR" sz="1300" i="1" dirty="0">
                        <a:solidFill>
                          <a:prstClr val="black">
                            <a:lumMod val="85000"/>
                            <a:lumOff val="15000"/>
                          </a:prstClr>
                        </a:solidFill>
                        <a:latin typeface="Cambria Math" panose="02040503050406030204" pitchFamily="18" charset="0"/>
                      </a:rPr>
                      <m:t>, </m:t>
                    </m:r>
                    <m:r>
                      <a:rPr lang="en-US" altLang="ko-KR" sz="1300" i="1" dirty="0">
                        <a:solidFill>
                          <a:prstClr val="black">
                            <a:lumMod val="85000"/>
                            <a:lumOff val="15000"/>
                          </a:prstClr>
                        </a:solidFill>
                        <a:latin typeface="Cambria Math" panose="02040503050406030204" pitchFamily="18" charset="0"/>
                      </a:rPr>
                      <m:t>𝑓</m:t>
                    </m:r>
                    <m:r>
                      <a:rPr lang="en-US" altLang="ko-KR"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𝑎</m:t>
                    </m:r>
                    <m:r>
                      <a:rPr lang="en-US" altLang="ko-KR" sz="1300" i="1" dirty="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above (or below) the point a is determined by the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𝑦</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coordinate that corresponds to the function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𝑓</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 value at point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𝑎</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point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𝑎</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itself.</a:t>
                </a:r>
              </a:p>
            </p:txBody>
          </p:sp>
        </mc:Choice>
        <mc:Fallback xmlns="">
          <p:sp>
            <p:nvSpPr>
              <p:cNvPr id="20" name="직사각형 19">
                <a:extLst>
                  <a:ext uri="{FF2B5EF4-FFF2-40B4-BE49-F238E27FC236}">
                    <a16:creationId xmlns="" xmlns:a16="http://schemas.microsoft.com/office/drawing/2014/main" xmlns:a14="http://schemas.microsoft.com/office/drawing/2010/main" id="{D6CB8262-532C-4B3C-996C-B0194D6B0888}"/>
                  </a:ext>
                </a:extLst>
              </p:cNvPr>
              <p:cNvSpPr>
                <a:spLocks noRot="1" noChangeAspect="1" noMove="1" noResize="1" noEditPoints="1" noAdjustHandles="1" noChangeArrowheads="1" noChangeShapeType="1" noTextEdit="1"/>
              </p:cNvSpPr>
              <p:nvPr/>
            </p:nvSpPr>
            <p:spPr>
              <a:xfrm>
                <a:off x="702940" y="1755207"/>
                <a:ext cx="8632825" cy="1150810"/>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xmlns="" id="{7679F5C3-911F-4B45-A3D1-F9EE166B876C}"/>
                  </a:ext>
                </a:extLst>
              </p:cNvPr>
              <p:cNvSpPr/>
              <p:nvPr/>
            </p:nvSpPr>
            <p:spPr>
              <a:xfrm>
                <a:off x="4133379" y="2979180"/>
                <a:ext cx="5158589"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curve consists of all points</a:t>
                </a:r>
                <a14:m>
                  <m:oMath xmlns:m="http://schemas.openxmlformats.org/officeDocument/2006/math">
                    <m:r>
                      <a:rPr lang="en-US" altLang="ko-KR" sz="1300" b="0" i="0" dirty="0" smtClean="0">
                        <a:solidFill>
                          <a:prstClr val="black">
                            <a:lumMod val="85000"/>
                            <a:lumOff val="15000"/>
                          </a:prstClr>
                        </a:solidFill>
                        <a:latin typeface="Cambria Math" panose="02040503050406030204" pitchFamily="18" charset="0"/>
                      </a:rPr>
                      <m:t> </m:t>
                    </m:r>
                    <m:r>
                      <a:rPr lang="en-US" altLang="ko-KR" sz="1300" i="1" dirty="0">
                        <a:solidFill>
                          <a:prstClr val="black">
                            <a:lumMod val="85000"/>
                            <a:lumOff val="15000"/>
                          </a:prstClr>
                        </a:solidFill>
                        <a:latin typeface="Cambria Math" panose="02040503050406030204" pitchFamily="18" charset="0"/>
                      </a:rPr>
                      <m:t>(</m:t>
                    </m:r>
                    <m:r>
                      <a:rPr lang="en-US" altLang="ko-KR" sz="1300" i="1" dirty="0" err="1">
                        <a:solidFill>
                          <a:prstClr val="black">
                            <a:lumMod val="85000"/>
                            <a:lumOff val="15000"/>
                          </a:prstClr>
                        </a:solidFill>
                        <a:latin typeface="Cambria Math" panose="02040503050406030204" pitchFamily="18" charset="0"/>
                      </a:rPr>
                      <m:t>𝑥</m:t>
                    </m:r>
                    <m:r>
                      <a:rPr lang="en-US" altLang="ko-KR" sz="1300" i="1" dirty="0" err="1">
                        <a:solidFill>
                          <a:prstClr val="black">
                            <a:lumMod val="85000"/>
                            <a:lumOff val="15000"/>
                          </a:prstClr>
                        </a:solidFill>
                        <a:latin typeface="Cambria Math" panose="02040503050406030204" pitchFamily="18" charset="0"/>
                      </a:rPr>
                      <m:t>,</m:t>
                    </m:r>
                    <m:r>
                      <a:rPr lang="en-US" altLang="ko-KR" sz="1300" i="1" dirty="0" err="1">
                        <a:solidFill>
                          <a:prstClr val="black">
                            <a:lumMod val="85000"/>
                            <a:lumOff val="15000"/>
                          </a:prstClr>
                        </a:solidFill>
                        <a:latin typeface="Cambria Math" panose="02040503050406030204" pitchFamily="18" charset="0"/>
                      </a:rPr>
                      <m:t>𝑦</m:t>
                    </m:r>
                    <m:r>
                      <a:rPr lang="en-US" altLang="ko-KR" sz="1300" i="1" dirty="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determined by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r>
                      <a:rPr lang="en-US" altLang="ko-KR" sz="1300" i="1" dirty="0" smtClean="0">
                        <a:solidFill>
                          <a:prstClr val="black">
                            <a:lumMod val="85000"/>
                            <a:lumOff val="15000"/>
                          </a:prstClr>
                        </a:solidFill>
                        <a:latin typeface="Cambria Math" panose="02040503050406030204" pitchFamily="18" charset="0"/>
                      </a:rPr>
                      <m:t>=</m:t>
                    </m:r>
                    <m:r>
                      <a:rPr lang="en-US" altLang="ko-KR" sz="1300" i="1" dirty="0" smtClean="0">
                        <a:solidFill>
                          <a:prstClr val="black">
                            <a:lumMod val="85000"/>
                            <a:lumOff val="15000"/>
                          </a:prstClr>
                        </a:solidFill>
                        <a:latin typeface="Cambria Math" panose="02040503050406030204" pitchFamily="18" charset="0"/>
                      </a:rPr>
                      <m:t>𝑓</m:t>
                    </m:r>
                    <m:d>
                      <m:dPr>
                        <m:ctrlPr>
                          <a:rPr lang="en-US" altLang="ko-KR" sz="1300" i="1" dirty="0" smtClean="0">
                            <a:solidFill>
                              <a:prstClr val="black">
                                <a:lumMod val="85000"/>
                                <a:lumOff val="15000"/>
                              </a:prstClr>
                            </a:solidFill>
                            <a:latin typeface="Cambria Math" panose="02040503050406030204" pitchFamily="18" charset="0"/>
                          </a:rPr>
                        </m:ctrlPr>
                      </m:dPr>
                      <m:e>
                        <m:r>
                          <a:rPr lang="en-US" altLang="ko-KR" sz="1300" i="1" dirty="0" smtClean="0">
                            <a:solidFill>
                              <a:prstClr val="black">
                                <a:lumMod val="85000"/>
                                <a:lumOff val="15000"/>
                              </a:prstClr>
                            </a:solidFill>
                            <a:latin typeface="Cambria Math" panose="02040503050406030204" pitchFamily="18" charset="0"/>
                          </a:rPr>
                          <m:t>𝑥</m:t>
                        </m:r>
                      </m:e>
                    </m:d>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which is called the graph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r>
                      <a:rPr lang="en-US" altLang="ko-KR" sz="1300" i="1" dirty="0" smtClean="0">
                        <a:solidFill>
                          <a:prstClr val="black">
                            <a:lumMod val="85000"/>
                            <a:lumOff val="15000"/>
                          </a:prstClr>
                        </a:solidFill>
                        <a:latin typeface="Cambria Math" panose="02040503050406030204" pitchFamily="18" charset="0"/>
                      </a:rPr>
                      <m:t>=</m:t>
                    </m:r>
                    <m:r>
                      <a:rPr lang="en-US" altLang="ko-KR" sz="1300" i="1" dirty="0" smtClean="0">
                        <a:solidFill>
                          <a:prstClr val="black">
                            <a:lumMod val="85000"/>
                            <a:lumOff val="15000"/>
                          </a:prstClr>
                        </a:solidFill>
                        <a:latin typeface="Cambria Math" panose="02040503050406030204" pitchFamily="18" charset="0"/>
                      </a:rPr>
                      <m:t>𝑓</m:t>
                    </m:r>
                    <m:r>
                      <a:rPr lang="en-US" altLang="ko-KR" sz="1300" i="1" dirty="0" smtClean="0">
                        <a:solidFill>
                          <a:prstClr val="black">
                            <a:lumMod val="85000"/>
                            <a:lumOff val="15000"/>
                          </a:prstClr>
                        </a:solidFill>
                        <a:latin typeface="Cambria Math" panose="02040503050406030204" pitchFamily="18" charset="0"/>
                      </a:rPr>
                      <m:t>(</m:t>
                    </m:r>
                    <m:r>
                      <a:rPr lang="en-US" altLang="ko-KR" sz="1300" i="1" dirty="0" smtClean="0">
                        <a:solidFill>
                          <a:prstClr val="black">
                            <a:lumMod val="85000"/>
                            <a:lumOff val="15000"/>
                          </a:prstClr>
                        </a:solidFill>
                        <a:latin typeface="Cambria Math" panose="02040503050406030204" pitchFamily="18" charset="0"/>
                      </a:rPr>
                      <m:t>𝑥</m:t>
                    </m:r>
                    <m:r>
                      <a:rPr lang="en-US" altLang="ko-KR" sz="1300" i="1" dirty="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21" name="직사각형 20">
                <a:extLst>
                  <a:ext uri="{FF2B5EF4-FFF2-40B4-BE49-F238E27FC236}">
                    <a16:creationId xmlns:a16="http://schemas.microsoft.com/office/drawing/2014/main" id="{7679F5C3-911F-4B45-A3D1-F9EE166B876C}"/>
                  </a:ext>
                </a:extLst>
              </p:cNvPr>
              <p:cNvSpPr>
                <a:spLocks noRot="1" noChangeAspect="1" noMove="1" noResize="1" noEditPoints="1" noAdjustHandles="1" noChangeArrowheads="1" noChangeShapeType="1" noTextEdit="1"/>
              </p:cNvSpPr>
              <p:nvPr/>
            </p:nvSpPr>
            <p:spPr>
              <a:xfrm>
                <a:off x="4133379" y="2979180"/>
                <a:ext cx="5158589" cy="545516"/>
              </a:xfrm>
              <a:prstGeom prst="rect">
                <a:avLst/>
              </a:prstGeom>
              <a:blipFill>
                <a:blip r:embed="rId4"/>
                <a:stretch>
                  <a:fillRect/>
                </a:stretch>
              </a:blipFill>
              <a:ln>
                <a:noFill/>
              </a:ln>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xmlns="" id="{FA790FA4-9EB7-45FA-A90A-91FB441DB022}"/>
              </a:ext>
            </a:extLst>
          </p:cNvPr>
          <p:cNvGrpSpPr/>
          <p:nvPr/>
        </p:nvGrpSpPr>
        <p:grpSpPr>
          <a:xfrm>
            <a:off x="594387" y="2991287"/>
            <a:ext cx="3427112" cy="2021889"/>
            <a:chOff x="594387" y="2991287"/>
            <a:chExt cx="3002466" cy="1771361"/>
          </a:xfrm>
        </p:grpSpPr>
        <p:sp>
          <p:nvSpPr>
            <p:cNvPr id="22" name="직사각형 21">
              <a:extLst>
                <a:ext uri="{FF2B5EF4-FFF2-40B4-BE49-F238E27FC236}">
                  <a16:creationId xmlns:a16="http://schemas.microsoft.com/office/drawing/2014/main" xmlns="" id="{D5C6DCEC-2D26-4BE1-BE3A-F6322173CB14}"/>
                </a:ext>
              </a:extLst>
            </p:cNvPr>
            <p:cNvSpPr/>
            <p:nvPr/>
          </p:nvSpPr>
          <p:spPr>
            <a:xfrm>
              <a:off x="712183" y="3006552"/>
              <a:ext cx="2884670" cy="175609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cxnSp>
          <p:nvCxnSpPr>
            <p:cNvPr id="23" name="직선 화살표 연결선 22">
              <a:extLst>
                <a:ext uri="{FF2B5EF4-FFF2-40B4-BE49-F238E27FC236}">
                  <a16:creationId xmlns:a16="http://schemas.microsoft.com/office/drawing/2014/main" xmlns="" id="{2170152E-08FE-4FE9-87CC-1198D3BAE9B0}"/>
                </a:ext>
              </a:extLst>
            </p:cNvPr>
            <p:cNvCxnSpPr>
              <a:cxnSpLocks/>
            </p:cNvCxnSpPr>
            <p:nvPr/>
          </p:nvCxnSpPr>
          <p:spPr>
            <a:xfrm>
              <a:off x="846956" y="4162704"/>
              <a:ext cx="23473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xmlns="" id="{3AF1A4A5-EB68-431D-8DDB-FF89579FF3E6}"/>
                </a:ext>
              </a:extLst>
            </p:cNvPr>
            <p:cNvCxnSpPr>
              <a:cxnSpLocks/>
            </p:cNvCxnSpPr>
            <p:nvPr/>
          </p:nvCxnSpPr>
          <p:spPr>
            <a:xfrm flipV="1">
              <a:off x="1970126" y="3217349"/>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2C412C65-2CDE-44DF-A4F2-379E085B6B61}"/>
                </a:ext>
              </a:extLst>
            </p:cNvPr>
            <p:cNvSpPr txBox="1"/>
            <p:nvPr/>
          </p:nvSpPr>
          <p:spPr>
            <a:xfrm>
              <a:off x="1754102" y="2991287"/>
              <a:ext cx="288032"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y</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xmlns="" id="{70092A0E-D06E-4756-B217-1C6E91F445E5}"/>
                    </a:ext>
                  </a:extLst>
                </p:cNvPr>
                <p:cNvSpPr txBox="1"/>
                <p:nvPr/>
              </p:nvSpPr>
              <p:spPr>
                <a:xfrm>
                  <a:off x="780569" y="3056203"/>
                  <a:ext cx="1184503" cy="229194"/>
                </a:xfrm>
                <a:prstGeom prst="rect">
                  <a:avLst/>
                </a:prstGeom>
                <a:noFill/>
              </p:spPr>
              <p:txBody>
                <a:bodyPr wrap="square">
                  <a:spAutoFit/>
                </a:bodyPr>
                <a:lstStyle/>
                <a:p>
                  <a:r>
                    <a:rPr lang="en-US" altLang="ko-KR" sz="1100" i="1" dirty="0">
                      <a:solidFill>
                        <a:srgbClr val="000000"/>
                      </a:solidFill>
                      <a:latin typeface="Cambria Math" panose="02040503050406030204" pitchFamily="18" charset="0"/>
                    </a:rPr>
                    <a:t>G</a:t>
                  </a:r>
                  <a14:m>
                    <m:oMath xmlns:m="http://schemas.openxmlformats.org/officeDocument/2006/math">
                      <m:r>
                        <a:rPr lang="en-US" altLang="ko-KR" sz="1100" b="0" i="1" dirty="0" smtClean="0">
                          <a:solidFill>
                            <a:srgbClr val="000000"/>
                          </a:solidFill>
                          <a:latin typeface="Cambria Math" panose="02040503050406030204" pitchFamily="18" charset="0"/>
                        </a:rPr>
                        <m:t>𝑟𝑎𝑝h</m:t>
                      </m:r>
                      <m:r>
                        <a:rPr lang="en-US" altLang="ko-KR" sz="1100" b="0" i="1" dirty="0" smtClean="0">
                          <a:solidFill>
                            <a:srgbClr val="000000"/>
                          </a:solidFill>
                          <a:latin typeface="Cambria Math" panose="02040503050406030204" pitchFamily="18" charset="0"/>
                        </a:rPr>
                        <m:t> </m:t>
                      </m:r>
                      <m:r>
                        <a:rPr lang="en-US" altLang="ko-KR" sz="1100" i="1" dirty="0" smtClean="0">
                          <a:solidFill>
                            <a:srgbClr val="000000"/>
                          </a:solidFill>
                          <a:latin typeface="Cambria Math" panose="02040503050406030204" pitchFamily="18" charset="0"/>
                        </a:rPr>
                        <m:t>𝑦</m:t>
                      </m:r>
                      <m:r>
                        <a:rPr lang="en-US" altLang="ko-KR" sz="1100" i="1" dirty="0" smtClean="0">
                          <a:solidFill>
                            <a:srgbClr val="000000"/>
                          </a:solidFill>
                          <a:latin typeface="Cambria Math" panose="02040503050406030204" pitchFamily="18" charset="0"/>
                        </a:rPr>
                        <m:t>=</m:t>
                      </m:r>
                      <m:r>
                        <a:rPr lang="en-US" altLang="ko-KR" sz="1100" i="1" dirty="0" smtClean="0">
                          <a:solidFill>
                            <a:srgbClr val="000000"/>
                          </a:solidFill>
                          <a:latin typeface="Cambria Math" panose="02040503050406030204" pitchFamily="18" charset="0"/>
                        </a:rPr>
                        <m:t>𝑓</m:t>
                      </m:r>
                      <m:r>
                        <a:rPr lang="en-US" altLang="ko-KR" sz="1100" i="1" dirty="0" smtClean="0">
                          <a:solidFill>
                            <a:srgbClr val="000000"/>
                          </a:solidFill>
                          <a:latin typeface="Cambria Math" panose="02040503050406030204" pitchFamily="18" charset="0"/>
                        </a:rPr>
                        <m:t>(</m:t>
                      </m:r>
                      <m:r>
                        <a:rPr lang="en-US" altLang="ko-KR" sz="1100" i="1" dirty="0" smtClean="0">
                          <a:solidFill>
                            <a:srgbClr val="000000"/>
                          </a:solidFill>
                          <a:latin typeface="Cambria Math" panose="02040503050406030204" pitchFamily="18" charset="0"/>
                        </a:rPr>
                        <m:t>𝑥</m:t>
                      </m:r>
                      <m:r>
                        <a:rPr lang="en-US" altLang="ko-KR" sz="1100" i="1" dirty="0" smtClean="0">
                          <a:solidFill>
                            <a:srgbClr val="000000"/>
                          </a:solidFill>
                          <a:latin typeface="Cambria Math" panose="02040503050406030204" pitchFamily="18" charset="0"/>
                        </a:rPr>
                        <m:t>)</m:t>
                      </m:r>
                    </m:oMath>
                  </a14:m>
                  <a:endParaRPr lang="ko-KR" altLang="en-US" sz="1100" i="1" baseline="-25000" dirty="0">
                    <a:solidFill>
                      <a:srgbClr val="000000"/>
                    </a:solidFill>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70092A0E-D06E-4756-B217-1C6E91F445E5}"/>
                    </a:ext>
                  </a:extLst>
                </p:cNvPr>
                <p:cNvSpPr txBox="1">
                  <a:spLocks noRot="1" noChangeAspect="1" noMove="1" noResize="1" noEditPoints="1" noAdjustHandles="1" noChangeArrowheads="1" noChangeShapeType="1" noTextEdit="1"/>
                </p:cNvSpPr>
                <p:nvPr/>
              </p:nvSpPr>
              <p:spPr>
                <a:xfrm>
                  <a:off x="780569" y="3056203"/>
                  <a:ext cx="1184503" cy="229194"/>
                </a:xfrm>
                <a:prstGeom prst="rect">
                  <a:avLst/>
                </a:prstGeom>
                <a:blipFill>
                  <a:blip r:embed="rId5"/>
                  <a:stretch>
                    <a:fillRect t="-2326" b="-13953"/>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xmlns="" id="{3454D913-7F9C-437F-90E9-31EE153B81A3}"/>
                </a:ext>
              </a:extLst>
            </p:cNvPr>
            <p:cNvSpPr txBox="1"/>
            <p:nvPr/>
          </p:nvSpPr>
          <p:spPr>
            <a:xfrm>
              <a:off x="1234510" y="3882343"/>
              <a:ext cx="202874" cy="296604"/>
            </a:xfrm>
            <a:prstGeom prst="rect">
              <a:avLst/>
            </a:prstGeom>
            <a:noFill/>
          </p:spPr>
          <p:txBody>
            <a:bodyPr wrap="square">
              <a:spAutoFit/>
            </a:bodyPr>
            <a:lstStyle/>
            <a:p>
              <a:r>
                <a:rPr lang="en-US" altLang="ko-KR" sz="1600" i="1">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p:sp>
          <p:nvSpPr>
            <p:cNvPr id="31" name="TextBox 30">
              <a:extLst>
                <a:ext uri="{FF2B5EF4-FFF2-40B4-BE49-F238E27FC236}">
                  <a16:creationId xmlns:a16="http://schemas.microsoft.com/office/drawing/2014/main" xmlns="" id="{B2A2F21F-669A-441F-BC3C-05100CD72362}"/>
                </a:ext>
              </a:extLst>
            </p:cNvPr>
            <p:cNvSpPr txBox="1"/>
            <p:nvPr/>
          </p:nvSpPr>
          <p:spPr>
            <a:xfrm>
              <a:off x="1715910" y="4093277"/>
              <a:ext cx="360039"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baseline="-25000" dirty="0">
                <a:solidFill>
                  <a:srgbClr val="000000"/>
                </a:solidFill>
                <a:latin typeface="Cambria Math" panose="02040503050406030204" pitchFamily="18" charset="0"/>
              </a:endParaRPr>
            </a:p>
          </p:txBody>
        </p:sp>
        <p:sp>
          <p:nvSpPr>
            <p:cNvPr id="32" name="TextBox 31">
              <a:extLst>
                <a:ext uri="{FF2B5EF4-FFF2-40B4-BE49-F238E27FC236}">
                  <a16:creationId xmlns:a16="http://schemas.microsoft.com/office/drawing/2014/main" xmlns="" id="{352AF934-F05E-48C1-A3D6-2E37FBA0AEFC}"/>
                </a:ext>
              </a:extLst>
            </p:cNvPr>
            <p:cNvSpPr txBox="1"/>
            <p:nvPr/>
          </p:nvSpPr>
          <p:spPr>
            <a:xfrm>
              <a:off x="3189536" y="4024204"/>
              <a:ext cx="360039"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x</a:t>
              </a:r>
              <a:endParaRPr lang="ko-KR" altLang="en-US" sz="1600" i="1" baseline="-25000" dirty="0">
                <a:solidFill>
                  <a:srgbClr val="000000"/>
                </a:solidFill>
                <a:latin typeface="Cambria Math" panose="02040503050406030204" pitchFamily="18" charset="0"/>
              </a:endParaRPr>
            </a:p>
          </p:txBody>
        </p:sp>
        <p:cxnSp>
          <p:nvCxnSpPr>
            <p:cNvPr id="33" name="직선 연결선 32">
              <a:extLst>
                <a:ext uri="{FF2B5EF4-FFF2-40B4-BE49-F238E27FC236}">
                  <a16:creationId xmlns:a16="http://schemas.microsoft.com/office/drawing/2014/main" xmlns="" id="{BD943F12-8FE6-46A9-B90C-6A515D1D0F45}"/>
                </a:ext>
              </a:extLst>
            </p:cNvPr>
            <p:cNvCxnSpPr>
              <a:cxnSpLocks/>
            </p:cNvCxnSpPr>
            <p:nvPr/>
          </p:nvCxnSpPr>
          <p:spPr>
            <a:xfrm flipH="1">
              <a:off x="1972318" y="3718298"/>
              <a:ext cx="478401" cy="0"/>
            </a:xfrm>
            <a:prstGeom prst="line">
              <a:avLst/>
            </a:prstGeom>
            <a:ln w="19050">
              <a:solidFill>
                <a:srgbClr val="1429A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xmlns="" id="{19F79790-F10B-42A8-AEC9-4B541281125E}"/>
                </a:ext>
              </a:extLst>
            </p:cNvPr>
            <p:cNvCxnSpPr>
              <a:cxnSpLocks/>
            </p:cNvCxnSpPr>
            <p:nvPr/>
          </p:nvCxnSpPr>
          <p:spPr>
            <a:xfrm>
              <a:off x="2450719" y="3718298"/>
              <a:ext cx="0" cy="470672"/>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0F4F2B71-C210-46DA-BBAD-DAA95463DA9D}"/>
                </a:ext>
              </a:extLst>
            </p:cNvPr>
            <p:cNvCxnSpPr>
              <a:cxnSpLocks/>
            </p:cNvCxnSpPr>
            <p:nvPr/>
          </p:nvCxnSpPr>
          <p:spPr>
            <a:xfrm>
              <a:off x="1335947" y="4404414"/>
              <a:ext cx="636370" cy="0"/>
            </a:xfrm>
            <a:prstGeom prst="line">
              <a:avLst/>
            </a:prstGeom>
            <a:ln w="19050">
              <a:solidFill>
                <a:srgbClr val="1429A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27AC3B2C-DA06-4752-946D-DFED871A109C}"/>
                </a:ext>
              </a:extLst>
            </p:cNvPr>
            <p:cNvCxnSpPr>
              <a:cxnSpLocks/>
            </p:cNvCxnSpPr>
            <p:nvPr/>
          </p:nvCxnSpPr>
          <p:spPr>
            <a:xfrm>
              <a:off x="2558504" y="3832321"/>
              <a:ext cx="0" cy="356649"/>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C35501DC-C914-4D45-B5D3-3DBCEC063D66}"/>
                </a:ext>
              </a:extLst>
            </p:cNvPr>
            <p:cNvSpPr txBox="1"/>
            <p:nvPr/>
          </p:nvSpPr>
          <p:spPr>
            <a:xfrm>
              <a:off x="2690207" y="3230603"/>
              <a:ext cx="360039"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7502C441-4CEF-4A60-A4F1-300CD689BA08}"/>
                    </a:ext>
                  </a:extLst>
                </p:cNvPr>
                <p:cNvSpPr txBox="1"/>
                <p:nvPr/>
              </p:nvSpPr>
              <p:spPr>
                <a:xfrm>
                  <a:off x="2788224" y="3215271"/>
                  <a:ext cx="605154" cy="2916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m:t>
                        </m:r>
                        <m:r>
                          <a:rPr lang="en-US" altLang="ko-KR" sz="1600" i="1" dirty="0" smtClean="0">
                            <a:solidFill>
                              <a:srgbClr val="000000"/>
                            </a:solidFill>
                            <a:latin typeface="Cambria Math" panose="02040503050406030204" pitchFamily="18" charset="0"/>
                          </a:rPr>
                          <m:t>𝑎</m:t>
                        </m:r>
                        <m:r>
                          <a:rPr lang="en-US" altLang="ko-KR" sz="1600" i="1" baseline="-25000" dirty="0" smtClean="0">
                            <a:solidFill>
                              <a:srgbClr val="000000"/>
                            </a:solidFill>
                            <a:latin typeface="Cambria Math" panose="02040503050406030204" pitchFamily="18" charset="0"/>
                          </a:rPr>
                          <m:t>1</m:t>
                        </m:r>
                        <m:r>
                          <a:rPr lang="en-US" altLang="ko-KR" sz="1600" i="1" dirty="0" smtClean="0">
                            <a:solidFill>
                              <a:srgbClr val="000000"/>
                            </a:solidFill>
                            <a:latin typeface="Cambria Math" panose="02040503050406030204" pitchFamily="18" charset="0"/>
                          </a:rPr>
                          <m:t>, </m:t>
                        </m:r>
                        <m:r>
                          <a:rPr lang="en-US" altLang="ko-KR" sz="1600" i="1" dirty="0" smtClean="0">
                            <a:solidFill>
                              <a:srgbClr val="000000"/>
                            </a:solidFill>
                            <a:latin typeface="Cambria Math" panose="02040503050406030204" pitchFamily="18" charset="0"/>
                          </a:rPr>
                          <m:t>𝑎</m:t>
                        </m:r>
                        <m:r>
                          <a:rPr lang="en-US" altLang="ko-KR" sz="1600" i="1" baseline="-25000" dirty="0" smtClean="0">
                            <a:solidFill>
                              <a:srgbClr val="000000"/>
                            </a:solidFill>
                            <a:latin typeface="Cambria Math" panose="02040503050406030204" pitchFamily="18" charset="0"/>
                          </a:rPr>
                          <m:t>2</m:t>
                        </m:r>
                        <m:r>
                          <a:rPr lang="en-US" altLang="ko-KR" sz="1600" i="1" dirty="0" smtClean="0">
                            <a:solidFill>
                              <a:srgbClr val="000000"/>
                            </a:solidFill>
                            <a:latin typeface="Cambria Math" panose="02040503050406030204" pitchFamily="18" charset="0"/>
                          </a:rPr>
                          <m:t>)</m:t>
                        </m:r>
                      </m:oMath>
                    </m:oMathPara>
                  </a14:m>
                  <a:endParaRPr lang="ko-KR" altLang="en-US" sz="1600" i="1" baseline="-25000" dirty="0">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7502C441-4CEF-4A60-A4F1-300CD689BA08}"/>
                    </a:ext>
                  </a:extLst>
                </p:cNvPr>
                <p:cNvSpPr txBox="1">
                  <a:spLocks noRot="1" noChangeAspect="1" noMove="1" noResize="1" noEditPoints="1" noAdjustHandles="1" noChangeArrowheads="1" noChangeShapeType="1" noTextEdit="1"/>
                </p:cNvSpPr>
                <p:nvPr/>
              </p:nvSpPr>
              <p:spPr>
                <a:xfrm>
                  <a:off x="2788224" y="3215271"/>
                  <a:ext cx="605154" cy="291662"/>
                </a:xfrm>
                <a:prstGeom prst="rect">
                  <a:avLst/>
                </a:prstGeom>
                <a:blipFill>
                  <a:blip r:embed="rId6"/>
                  <a:stretch>
                    <a:fillRect r="-16667" b="-14815"/>
                  </a:stretch>
                </a:blipFill>
              </p:spPr>
              <p:txBody>
                <a:bodyPr/>
                <a:lstStyle/>
                <a:p>
                  <a:r>
                    <a:rPr lang="ko-KR" altLang="en-US">
                      <a:noFill/>
                    </a:rPr>
                    <a:t> </a:t>
                  </a:r>
                </a:p>
              </p:txBody>
            </p:sp>
          </mc:Fallback>
        </mc:AlternateContent>
        <p:cxnSp>
          <p:nvCxnSpPr>
            <p:cNvPr id="39" name="직선 연결선 38">
              <a:extLst>
                <a:ext uri="{FF2B5EF4-FFF2-40B4-BE49-F238E27FC236}">
                  <a16:creationId xmlns:a16="http://schemas.microsoft.com/office/drawing/2014/main" xmlns="" id="{8D1664BE-25F1-48C7-BB16-129712BE6316}"/>
                </a:ext>
              </a:extLst>
            </p:cNvPr>
            <p:cNvCxnSpPr>
              <a:cxnSpLocks/>
            </p:cNvCxnSpPr>
            <p:nvPr/>
          </p:nvCxnSpPr>
          <p:spPr>
            <a:xfrm>
              <a:off x="990972"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xmlns="" id="{8801C4B9-3499-4A24-94DF-274B555114B3}"/>
                </a:ext>
              </a:extLst>
            </p:cNvPr>
            <p:cNvCxnSpPr>
              <a:cxnSpLocks/>
            </p:cNvCxnSpPr>
            <p:nvPr/>
          </p:nvCxnSpPr>
          <p:spPr>
            <a:xfrm>
              <a:off x="1279004"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xmlns="" id="{6E963AD3-D887-4E13-BD26-EC0D55A802BE}"/>
                </a:ext>
              </a:extLst>
            </p:cNvPr>
            <p:cNvCxnSpPr>
              <a:cxnSpLocks/>
            </p:cNvCxnSpPr>
            <p:nvPr/>
          </p:nvCxnSpPr>
          <p:spPr>
            <a:xfrm>
              <a:off x="1567036"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77775E2A-2469-4E94-8E94-5C37495B103D}"/>
                </a:ext>
              </a:extLst>
            </p:cNvPr>
            <p:cNvCxnSpPr>
              <a:cxnSpLocks/>
            </p:cNvCxnSpPr>
            <p:nvPr/>
          </p:nvCxnSpPr>
          <p:spPr>
            <a:xfrm>
              <a:off x="2346900"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6C55F331-4113-4297-87C8-CC452129EF0D}"/>
                </a:ext>
              </a:extLst>
            </p:cNvPr>
            <p:cNvCxnSpPr>
              <a:cxnSpLocks/>
            </p:cNvCxnSpPr>
            <p:nvPr/>
          </p:nvCxnSpPr>
          <p:spPr>
            <a:xfrm>
              <a:off x="2721484"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29181B9D-36FB-47EB-9892-8191C3298168}"/>
                </a:ext>
              </a:extLst>
            </p:cNvPr>
            <p:cNvCxnSpPr>
              <a:cxnSpLocks/>
            </p:cNvCxnSpPr>
            <p:nvPr/>
          </p:nvCxnSpPr>
          <p:spPr>
            <a:xfrm rot="5400000">
              <a:off x="1935776" y="4291467"/>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7FD91B95-2902-4005-9B55-CF5A7A4DFA65}"/>
                </a:ext>
              </a:extLst>
            </p:cNvPr>
            <p:cNvSpPr txBox="1"/>
            <p:nvPr/>
          </p:nvSpPr>
          <p:spPr>
            <a:xfrm>
              <a:off x="1965495" y="4188970"/>
              <a:ext cx="360039" cy="224700"/>
            </a:xfrm>
            <a:prstGeom prst="rect">
              <a:avLst/>
            </a:prstGeom>
            <a:noFill/>
          </p:spPr>
          <p:txBody>
            <a:bodyPr wrap="square">
              <a:spAutoFit/>
            </a:bodyPr>
            <a:lstStyle/>
            <a:p>
              <a:r>
                <a:rPr lang="en-US" altLang="ko-KR" sz="1600" i="1" baseline="-25000" dirty="0">
                  <a:solidFill>
                    <a:srgbClr val="000000"/>
                  </a:solidFill>
                  <a:latin typeface="Cambria Math" panose="02040503050406030204" pitchFamily="18" charset="0"/>
                </a:rPr>
                <a:t>f(a)</a:t>
              </a:r>
              <a:endParaRPr lang="ko-KR" altLang="en-US" sz="1600" i="1" baseline="-25000" dirty="0">
                <a:solidFill>
                  <a:srgbClr val="000000"/>
                </a:solidFill>
                <a:latin typeface="Cambria Math" panose="02040503050406030204" pitchFamily="18" charset="0"/>
              </a:endParaRPr>
            </a:p>
          </p:txBody>
        </p:sp>
        <p:cxnSp>
          <p:nvCxnSpPr>
            <p:cNvPr id="46" name="직선 연결선 45">
              <a:extLst>
                <a:ext uri="{FF2B5EF4-FFF2-40B4-BE49-F238E27FC236}">
                  <a16:creationId xmlns:a16="http://schemas.microsoft.com/office/drawing/2014/main" xmlns="" id="{F6A726AB-09C9-4E0C-8F7B-4E731298FAC2}"/>
                </a:ext>
              </a:extLst>
            </p:cNvPr>
            <p:cNvCxnSpPr>
              <a:cxnSpLocks/>
              <a:stCxn id="30" idx="2"/>
            </p:cNvCxnSpPr>
            <p:nvPr/>
          </p:nvCxnSpPr>
          <p:spPr>
            <a:xfrm>
              <a:off x="1335947" y="4178946"/>
              <a:ext cx="0" cy="240055"/>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47" name="타원 46">
              <a:extLst>
                <a:ext uri="{FF2B5EF4-FFF2-40B4-BE49-F238E27FC236}">
                  <a16:creationId xmlns:a16="http://schemas.microsoft.com/office/drawing/2014/main" xmlns="" id="{3A6EB6A7-7ADC-405D-B8FC-A106D4C5499D}"/>
                </a:ext>
              </a:extLst>
            </p:cNvPr>
            <p:cNvSpPr/>
            <p:nvPr/>
          </p:nvSpPr>
          <p:spPr>
            <a:xfrm>
              <a:off x="1296259" y="435201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48" name="직선 연결선 47">
              <a:extLst>
                <a:ext uri="{FF2B5EF4-FFF2-40B4-BE49-F238E27FC236}">
                  <a16:creationId xmlns:a16="http://schemas.microsoft.com/office/drawing/2014/main" xmlns="" id="{79445A02-F239-4FAA-84EB-0EA51E7A26BF}"/>
                </a:ext>
              </a:extLst>
            </p:cNvPr>
            <p:cNvCxnSpPr>
              <a:cxnSpLocks/>
            </p:cNvCxnSpPr>
            <p:nvPr/>
          </p:nvCxnSpPr>
          <p:spPr>
            <a:xfrm rot="5400000">
              <a:off x="1935776" y="3864562"/>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xmlns="" id="{C96A14BD-F089-478B-A4D0-320C9F7D8542}"/>
                </a:ext>
              </a:extLst>
            </p:cNvPr>
            <p:cNvCxnSpPr>
              <a:cxnSpLocks/>
            </p:cNvCxnSpPr>
            <p:nvPr/>
          </p:nvCxnSpPr>
          <p:spPr>
            <a:xfrm rot="5400000">
              <a:off x="1935776" y="3623733"/>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xmlns="" id="{C384CFC2-74B2-4B0A-916A-82C8611A185D}"/>
                </a:ext>
              </a:extLst>
            </p:cNvPr>
            <p:cNvCxnSpPr>
              <a:cxnSpLocks/>
            </p:cNvCxnSpPr>
            <p:nvPr/>
          </p:nvCxnSpPr>
          <p:spPr>
            <a:xfrm rot="5400000">
              <a:off x="1935776" y="3401100"/>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xmlns="" id="{EB9F1F07-0B0A-4599-B258-486CB1E0C048}"/>
                </a:ext>
              </a:extLst>
            </p:cNvPr>
            <p:cNvCxnSpPr>
              <a:cxnSpLocks/>
            </p:cNvCxnSpPr>
            <p:nvPr/>
          </p:nvCxnSpPr>
          <p:spPr>
            <a:xfrm flipH="1">
              <a:off x="1972319" y="3832321"/>
              <a:ext cx="602829" cy="0"/>
            </a:xfrm>
            <a:prstGeom prst="line">
              <a:avLst/>
            </a:prstGeom>
            <a:ln w="19050">
              <a:solidFill>
                <a:srgbClr val="1429A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xmlns="" id="{82AB85FB-1C17-4166-8D26-A5D7E51A1D78}"/>
                    </a:ext>
                  </a:extLst>
                </p:cNvPr>
                <p:cNvSpPr txBox="1"/>
                <p:nvPr/>
              </p:nvSpPr>
              <p:spPr>
                <a:xfrm>
                  <a:off x="594387" y="4346792"/>
                  <a:ext cx="866153" cy="2916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baseline="-25000" dirty="0" smtClean="0">
                            <a:solidFill>
                              <a:srgbClr val="000000"/>
                            </a:solidFill>
                            <a:latin typeface="Cambria Math" panose="02040503050406030204" pitchFamily="18" charset="0"/>
                          </a:rPr>
                          <m:t>(</m:t>
                        </m:r>
                        <m:r>
                          <a:rPr lang="en-US" altLang="ko-KR" sz="1600" i="1" baseline="-25000" dirty="0" err="1">
                            <a:solidFill>
                              <a:srgbClr val="000000"/>
                            </a:solidFill>
                            <a:latin typeface="Cambria Math" panose="02040503050406030204" pitchFamily="18" charset="0"/>
                          </a:rPr>
                          <m:t>𝑎</m:t>
                        </m:r>
                        <m:r>
                          <a:rPr lang="en-US" altLang="ko-KR" sz="1600" i="1" baseline="-25000" dirty="0" err="1">
                            <a:solidFill>
                              <a:srgbClr val="000000"/>
                            </a:solidFill>
                            <a:latin typeface="Cambria Math" panose="02040503050406030204" pitchFamily="18" charset="0"/>
                          </a:rPr>
                          <m:t>,</m:t>
                        </m:r>
                        <m:r>
                          <a:rPr lang="en-US" altLang="ko-KR" sz="1600" i="1" baseline="-25000" dirty="0" err="1">
                            <a:solidFill>
                              <a:srgbClr val="000000"/>
                            </a:solidFill>
                            <a:latin typeface="Cambria Math" panose="02040503050406030204" pitchFamily="18" charset="0"/>
                          </a:rPr>
                          <m:t>𝑓</m:t>
                        </m:r>
                        <m:r>
                          <a:rPr lang="en-US" altLang="ko-KR" sz="1600" i="1" baseline="-25000" dirty="0">
                            <a:solidFill>
                              <a:srgbClr val="000000"/>
                            </a:solidFill>
                            <a:latin typeface="Cambria Math" panose="02040503050406030204" pitchFamily="18" charset="0"/>
                          </a:rPr>
                          <m:t>(</m:t>
                        </m:r>
                        <m:r>
                          <a:rPr lang="en-US" altLang="ko-KR" sz="1600" i="1" baseline="-25000" dirty="0">
                            <a:solidFill>
                              <a:srgbClr val="000000"/>
                            </a:solidFill>
                            <a:latin typeface="Cambria Math" panose="02040503050406030204" pitchFamily="18" charset="0"/>
                          </a:rPr>
                          <m:t>𝑎</m:t>
                        </m:r>
                        <m:r>
                          <a:rPr lang="en-US" altLang="ko-KR" sz="1600" i="1" baseline="-25000" dirty="0">
                            <a:solidFill>
                              <a:srgbClr val="000000"/>
                            </a:solidFill>
                            <a:latin typeface="Cambria Math" panose="02040503050406030204" pitchFamily="18" charset="0"/>
                          </a:rPr>
                          <m:t>))</m:t>
                        </m:r>
                      </m:oMath>
                    </m:oMathPara>
                  </a14:m>
                  <a:endParaRPr lang="ko-KR" altLang="en-US" sz="1600" i="1" baseline="-25000" dirty="0">
                    <a:solidFill>
                      <a:srgbClr val="000000"/>
                    </a:solidFill>
                    <a:latin typeface="Cambria Math" panose="02040503050406030204" pitchFamily="18" charset="0"/>
                  </a:endParaRPr>
                </a:p>
              </p:txBody>
            </p:sp>
          </mc:Choice>
          <mc:Fallback xmlns="">
            <p:sp>
              <p:nvSpPr>
                <p:cNvPr id="52" name="TextBox 51">
                  <a:extLst>
                    <a:ext uri="{FF2B5EF4-FFF2-40B4-BE49-F238E27FC236}">
                      <a16:creationId xmlns:a16="http://schemas.microsoft.com/office/drawing/2014/main" id="{82AB85FB-1C17-4166-8D26-A5D7E51A1D78}"/>
                    </a:ext>
                  </a:extLst>
                </p:cNvPr>
                <p:cNvSpPr txBox="1">
                  <a:spLocks noRot="1" noChangeAspect="1" noMove="1" noResize="1" noEditPoints="1" noAdjustHandles="1" noChangeArrowheads="1" noChangeShapeType="1" noTextEdit="1"/>
                </p:cNvSpPr>
                <p:nvPr/>
              </p:nvSpPr>
              <p:spPr>
                <a:xfrm>
                  <a:off x="594387" y="4346792"/>
                  <a:ext cx="866153" cy="291662"/>
                </a:xfrm>
                <a:prstGeom prst="rect">
                  <a:avLst/>
                </a:prstGeom>
                <a:blipFill>
                  <a:blip r:embed="rId7"/>
                  <a:stretch>
                    <a:fillRect b="-27778"/>
                  </a:stretch>
                </a:blipFill>
              </p:spPr>
              <p:txBody>
                <a:bodyPr/>
                <a:lstStyle/>
                <a:p>
                  <a:r>
                    <a:rPr lang="ko-KR" altLang="en-US">
                      <a:noFill/>
                    </a:rPr>
                    <a:t> </a:t>
                  </a:r>
                </a:p>
              </p:txBody>
            </p:sp>
          </mc:Fallback>
        </mc:AlternateContent>
        <p:sp>
          <p:nvSpPr>
            <p:cNvPr id="53" name="자유형: 도형 52">
              <a:extLst>
                <a:ext uri="{FF2B5EF4-FFF2-40B4-BE49-F238E27FC236}">
                  <a16:creationId xmlns:a16="http://schemas.microsoft.com/office/drawing/2014/main" xmlns="" id="{91C54122-EEA2-453A-87DA-810F0C793EB5}"/>
                </a:ext>
              </a:extLst>
            </p:cNvPr>
            <p:cNvSpPr/>
            <p:nvPr/>
          </p:nvSpPr>
          <p:spPr>
            <a:xfrm>
              <a:off x="990972" y="3230603"/>
              <a:ext cx="2121878" cy="1404951"/>
            </a:xfrm>
            <a:custGeom>
              <a:avLst/>
              <a:gdLst>
                <a:gd name="connsiteX0" fmla="*/ 0 w 2208638"/>
                <a:gd name="connsiteY0" fmla="*/ 313740 h 1468169"/>
                <a:gd name="connsiteX1" fmla="*/ 189781 w 2208638"/>
                <a:gd name="connsiteY1" fmla="*/ 512147 h 1468169"/>
                <a:gd name="connsiteX2" fmla="*/ 353683 w 2208638"/>
                <a:gd name="connsiteY2" fmla="*/ 1219513 h 1468169"/>
                <a:gd name="connsiteX3" fmla="*/ 500332 w 2208638"/>
                <a:gd name="connsiteY3" fmla="*/ 1426547 h 1468169"/>
                <a:gd name="connsiteX4" fmla="*/ 707366 w 2208638"/>
                <a:gd name="connsiteY4" fmla="*/ 1348910 h 1468169"/>
                <a:gd name="connsiteX5" fmla="*/ 992037 w 2208638"/>
                <a:gd name="connsiteY5" fmla="*/ 270608 h 1468169"/>
                <a:gd name="connsiteX6" fmla="*/ 1199071 w 2208638"/>
                <a:gd name="connsiteY6" fmla="*/ 11815 h 1468169"/>
                <a:gd name="connsiteX7" fmla="*/ 1535502 w 2208638"/>
                <a:gd name="connsiteY7" fmla="*/ 538027 h 1468169"/>
                <a:gd name="connsiteX8" fmla="*/ 1630392 w 2208638"/>
                <a:gd name="connsiteY8" fmla="*/ 701929 h 1468169"/>
                <a:gd name="connsiteX9" fmla="*/ 1811547 w 2208638"/>
                <a:gd name="connsiteY9" fmla="*/ 1081491 h 1468169"/>
                <a:gd name="connsiteX10" fmla="*/ 1958196 w 2208638"/>
                <a:gd name="connsiteY10" fmla="*/ 1279898 h 1468169"/>
                <a:gd name="connsiteX11" fmla="*/ 2096219 w 2208638"/>
                <a:gd name="connsiteY11" fmla="*/ 1383415 h 1468169"/>
                <a:gd name="connsiteX12" fmla="*/ 2191109 w 2208638"/>
                <a:gd name="connsiteY12" fmla="*/ 1400668 h 1468169"/>
                <a:gd name="connsiteX13" fmla="*/ 2208362 w 2208638"/>
                <a:gd name="connsiteY13" fmla="*/ 1400668 h 146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8638" h="1468169">
                  <a:moveTo>
                    <a:pt x="0" y="313740"/>
                  </a:moveTo>
                  <a:cubicBezTo>
                    <a:pt x="65417" y="337462"/>
                    <a:pt x="130834" y="361185"/>
                    <a:pt x="189781" y="512147"/>
                  </a:cubicBezTo>
                  <a:cubicBezTo>
                    <a:pt x="248728" y="663109"/>
                    <a:pt x="301925" y="1067113"/>
                    <a:pt x="353683" y="1219513"/>
                  </a:cubicBezTo>
                  <a:cubicBezTo>
                    <a:pt x="405441" y="1371913"/>
                    <a:pt x="441385" y="1404981"/>
                    <a:pt x="500332" y="1426547"/>
                  </a:cubicBezTo>
                  <a:cubicBezTo>
                    <a:pt x="559279" y="1448113"/>
                    <a:pt x="625415" y="1541566"/>
                    <a:pt x="707366" y="1348910"/>
                  </a:cubicBezTo>
                  <a:cubicBezTo>
                    <a:pt x="789317" y="1156254"/>
                    <a:pt x="910086" y="493457"/>
                    <a:pt x="992037" y="270608"/>
                  </a:cubicBezTo>
                  <a:cubicBezTo>
                    <a:pt x="1073988" y="47759"/>
                    <a:pt x="1108494" y="-32755"/>
                    <a:pt x="1199071" y="11815"/>
                  </a:cubicBezTo>
                  <a:cubicBezTo>
                    <a:pt x="1289648" y="56385"/>
                    <a:pt x="1463615" y="423008"/>
                    <a:pt x="1535502" y="538027"/>
                  </a:cubicBezTo>
                  <a:cubicBezTo>
                    <a:pt x="1607389" y="653046"/>
                    <a:pt x="1584385" y="611352"/>
                    <a:pt x="1630392" y="701929"/>
                  </a:cubicBezTo>
                  <a:cubicBezTo>
                    <a:pt x="1676400" y="792506"/>
                    <a:pt x="1756913" y="985163"/>
                    <a:pt x="1811547" y="1081491"/>
                  </a:cubicBezTo>
                  <a:cubicBezTo>
                    <a:pt x="1866181" y="1177819"/>
                    <a:pt x="1910751" y="1229578"/>
                    <a:pt x="1958196" y="1279898"/>
                  </a:cubicBezTo>
                  <a:cubicBezTo>
                    <a:pt x="2005641" y="1330218"/>
                    <a:pt x="2057400" y="1363287"/>
                    <a:pt x="2096219" y="1383415"/>
                  </a:cubicBezTo>
                  <a:cubicBezTo>
                    <a:pt x="2135038" y="1403543"/>
                    <a:pt x="2191109" y="1400668"/>
                    <a:pt x="2191109" y="1400668"/>
                  </a:cubicBezTo>
                  <a:cubicBezTo>
                    <a:pt x="2209799" y="1403543"/>
                    <a:pt x="2209080" y="1402105"/>
                    <a:pt x="2208362" y="1400668"/>
                  </a:cubicBezTo>
                </a:path>
              </a:pathLst>
            </a:custGeom>
            <a:ln w="19050">
              <a:solidFill>
                <a:srgbClr val="1429A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dirty="0">
                <a:solidFill>
                  <a:schemeClr val="tx1"/>
                </a:solidFill>
              </a:endParaRPr>
            </a:p>
          </p:txBody>
        </p:sp>
      </p:grpSp>
    </p:spTree>
    <p:extLst>
      <p:ext uri="{BB962C8B-B14F-4D97-AF65-F5344CB8AC3E}">
        <p14:creationId xmlns:p14="http://schemas.microsoft.com/office/powerpoint/2010/main" val="4071032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73950" cy="215444"/>
            <a:chOff x="559817" y="2136914"/>
            <a:chExt cx="8773950"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02940"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Examples of Graphic Representation of Functions</a:t>
              </a:r>
              <a:endParaRPr lang="ko-KR" altLang="en-US" sz="1400" dirty="0">
                <a:solidFill>
                  <a:prstClr val="black">
                    <a:lumMod val="85000"/>
                    <a:lumOff val="15000"/>
                  </a:prstClr>
                </a:solidFill>
                <a:latin typeface="SamsungOne 400" panose="020B0503030303020204" pitchFamily="34" charset="0"/>
              </a:endParaRPr>
            </a:p>
          </p:txBody>
        </p:sp>
      </p:grpSp>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4" name="그룹 13">
            <a:extLst>
              <a:ext uri="{FF2B5EF4-FFF2-40B4-BE49-F238E27FC236}">
                <a16:creationId xmlns:a16="http://schemas.microsoft.com/office/drawing/2014/main" xmlns="" id="{4AD2F1D5-B131-4B75-9B58-4F7ECDCF1304}"/>
              </a:ext>
            </a:extLst>
          </p:cNvPr>
          <p:cNvGrpSpPr/>
          <p:nvPr/>
        </p:nvGrpSpPr>
        <p:grpSpPr>
          <a:xfrm>
            <a:off x="569187" y="1833991"/>
            <a:ext cx="8747976" cy="3251193"/>
            <a:chOff x="569187" y="1833991"/>
            <a:chExt cx="8747976" cy="3251193"/>
          </a:xfrm>
        </p:grpSpPr>
        <p:grpSp>
          <p:nvGrpSpPr>
            <p:cNvPr id="15" name="그룹 14">
              <a:extLst>
                <a:ext uri="{FF2B5EF4-FFF2-40B4-BE49-F238E27FC236}">
                  <a16:creationId xmlns:a16="http://schemas.microsoft.com/office/drawing/2014/main" xmlns="" id="{73F4D710-0657-4E27-BA69-5503B2BD3709}"/>
                </a:ext>
              </a:extLst>
            </p:cNvPr>
            <p:cNvGrpSpPr/>
            <p:nvPr/>
          </p:nvGrpSpPr>
          <p:grpSpPr>
            <a:xfrm>
              <a:off x="569187" y="1833991"/>
              <a:ext cx="2884670" cy="3251193"/>
              <a:chOff x="569187" y="1833991"/>
              <a:chExt cx="2884670" cy="3251193"/>
            </a:xfrm>
          </p:grpSpPr>
          <p:sp>
            <p:nvSpPr>
              <p:cNvPr id="85" name="직사각형 84">
                <a:extLst>
                  <a:ext uri="{FF2B5EF4-FFF2-40B4-BE49-F238E27FC236}">
                    <a16:creationId xmlns:a16="http://schemas.microsoft.com/office/drawing/2014/main" xmlns="" id="{39096769-C180-49BB-81D9-D37A1E46CA0B}"/>
                  </a:ext>
                </a:extLst>
              </p:cNvPr>
              <p:cNvSpPr/>
              <p:nvPr/>
            </p:nvSpPr>
            <p:spPr>
              <a:xfrm>
                <a:off x="569187" y="1833991"/>
                <a:ext cx="2884670" cy="325119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xmlns="" id="{F31F5ADC-7354-496B-9004-12837FF3D423}"/>
                      </a:ext>
                    </a:extLst>
                  </p:cNvPr>
                  <p:cNvSpPr txBox="1"/>
                  <p:nvPr/>
                </p:nvSpPr>
                <p:spPr>
                  <a:xfrm>
                    <a:off x="593841" y="1906770"/>
                    <a:ext cx="1117211" cy="441146"/>
                  </a:xfrm>
                  <a:prstGeom prst="rect">
                    <a:avLst/>
                  </a:prstGeom>
                  <a:noFill/>
                </p:spPr>
                <p:txBody>
                  <a:bodyPr wrap="square">
                    <a:spAutoFit/>
                  </a:bodyPr>
                  <a:lstStyle/>
                  <a:p>
                    <a:pPr lvl="0" defTabSz="914400" latinLnBrk="1">
                      <a:spcAft>
                        <a:spcPts val="800"/>
                      </a:spcAft>
                    </a:pPr>
                    <a14:m>
                      <m:oMathPara xmlns:m="http://schemas.openxmlformats.org/officeDocument/2006/math">
                        <m:oMathParaPr>
                          <m:jc m:val="left"/>
                        </m:oMathParaPr>
                        <m:oMath xmlns:m="http://schemas.openxmlformats.org/officeDocument/2006/math">
                          <m:r>
                            <a:rPr lang="en-US" altLang="ko-KR" sz="1600" i="1" dirty="0" smtClean="0">
                              <a:solidFill>
                                <a:prstClr val="black"/>
                              </a:solidFill>
                              <a:latin typeface="Cambria Math" panose="02040503050406030204" pitchFamily="18" charset="0"/>
                              <a:ea typeface="Cambria Math" panose="02040503050406030204" pitchFamily="18" charset="0"/>
                            </a:rPr>
                            <m:t>𝐹</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i="1" dirty="0" smtClean="0">
                              <a:solidFill>
                                <a:prstClr val="black"/>
                              </a:solidFill>
                              <a:latin typeface="Cambria Math" panose="02040503050406030204" pitchFamily="18" charset="0"/>
                              <a:ea typeface="Cambria Math" panose="02040503050406030204" pitchFamily="18" charset="0"/>
                            </a:rPr>
                            <m:t>𝑥</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b="0" i="1" dirty="0" smtClean="0">
                              <a:solidFill>
                                <a:prstClr val="black"/>
                              </a:solidFill>
                              <a:latin typeface="Cambria Math" panose="02040503050406030204" pitchFamily="18" charset="0"/>
                              <a:ea typeface="Cambria Math" panose="02040503050406030204" pitchFamily="18" charset="0"/>
                            </a:rPr>
                            <m:t>𝑥</m:t>
                          </m:r>
                        </m:oMath>
                      </m:oMathPara>
                    </a14:m>
                    <a:endParaRPr lang="ko-KR" altLang="en-US" sz="1600" dirty="0">
                      <a:solidFill>
                        <a:prstClr val="black"/>
                      </a:solidFill>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F19612B1-6B57-47AA-A866-A242C34539E9}"/>
                      </a:ext>
                    </a:extLst>
                  </p:cNvPr>
                  <p:cNvSpPr txBox="1">
                    <a:spLocks noRot="1" noChangeAspect="1" noMove="1" noResize="1" noEditPoints="1" noAdjustHandles="1" noChangeArrowheads="1" noChangeShapeType="1" noTextEdit="1"/>
                  </p:cNvSpPr>
                  <p:nvPr/>
                </p:nvSpPr>
                <p:spPr>
                  <a:xfrm>
                    <a:off x="593841" y="1906770"/>
                    <a:ext cx="1117211" cy="441146"/>
                  </a:xfrm>
                  <a:prstGeom prst="rect">
                    <a:avLst/>
                  </a:prstGeom>
                  <a:blipFill>
                    <a:blip r:embed="rId3"/>
                    <a:stretch>
                      <a:fillRect/>
                    </a:stretch>
                  </a:blipFill>
                </p:spPr>
                <p:txBody>
                  <a:bodyPr/>
                  <a:lstStyle/>
                  <a:p>
                    <a:r>
                      <a:rPr lang="ko-KR" altLang="en-US">
                        <a:noFill/>
                      </a:rPr>
                      <a:t> </a:t>
                    </a:r>
                  </a:p>
                </p:txBody>
              </p:sp>
            </mc:Fallback>
          </mc:AlternateContent>
          <p:cxnSp>
            <p:nvCxnSpPr>
              <p:cNvPr id="87" name="직선 연결선 86">
                <a:extLst>
                  <a:ext uri="{FF2B5EF4-FFF2-40B4-BE49-F238E27FC236}">
                    <a16:creationId xmlns:a16="http://schemas.microsoft.com/office/drawing/2014/main" xmlns="" id="{F9C9E315-F0E6-491D-A38A-A28A001F5999}"/>
                  </a:ext>
                </a:extLst>
              </p:cNvPr>
              <p:cNvCxnSpPr>
                <a:cxnSpLocks/>
              </p:cNvCxnSpPr>
              <p:nvPr/>
            </p:nvCxnSpPr>
            <p:spPr>
              <a:xfrm>
                <a:off x="918964"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xmlns="" id="{E9810807-A900-481B-B06E-C5F3E6853EA1}"/>
                  </a:ext>
                </a:extLst>
              </p:cNvPr>
              <p:cNvCxnSpPr>
                <a:cxnSpLocks/>
              </p:cNvCxnSpPr>
              <p:nvPr/>
            </p:nvCxnSpPr>
            <p:spPr>
              <a:xfrm flipH="1">
                <a:off x="1465403"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xmlns="" id="{C9479083-3A68-4780-87F8-8A2E8104167F}"/>
                      </a:ext>
                    </a:extLst>
                  </p:cNvPr>
                  <p:cNvSpPr txBox="1"/>
                  <p:nvPr/>
                </p:nvSpPr>
                <p:spPr>
                  <a:xfrm>
                    <a:off x="593841" y="2315726"/>
                    <a:ext cx="342630" cy="2575064"/>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r>
                      <a:rPr lang="en-US" altLang="ko-KR" sz="1200" dirty="0">
                        <a:solidFill>
                          <a:prstClr val="black"/>
                        </a:solidFill>
                        <a:latin typeface="Cambria Math" panose="02040503050406030204" pitchFamily="18" charset="0"/>
                      </a:rPr>
                      <a:t>-4</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1DB373F2-7E4C-4ACC-8CDA-519D72FC54D9}"/>
                      </a:ext>
                    </a:extLst>
                  </p:cNvPr>
                  <p:cNvSpPr txBox="1">
                    <a:spLocks noRot="1" noChangeAspect="1" noMove="1" noResize="1" noEditPoints="1" noAdjustHandles="1" noChangeArrowheads="1" noChangeShapeType="1" noTextEdit="1"/>
                  </p:cNvSpPr>
                  <p:nvPr/>
                </p:nvSpPr>
                <p:spPr>
                  <a:xfrm>
                    <a:off x="593841" y="2315726"/>
                    <a:ext cx="342630" cy="257506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xmlns="" id="{7B0D09A5-47C2-46C7-A3CA-2F08D67927A5}"/>
                      </a:ext>
                    </a:extLst>
                  </p:cNvPr>
                  <p:cNvSpPr txBox="1"/>
                  <p:nvPr/>
                </p:nvSpPr>
                <p:spPr>
                  <a:xfrm>
                    <a:off x="1465403" y="2315726"/>
                    <a:ext cx="342630" cy="2575064"/>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r>
                      <a:rPr lang="en-US" altLang="ko-KR" sz="1200" dirty="0">
                        <a:solidFill>
                          <a:prstClr val="black"/>
                        </a:solidFill>
                        <a:latin typeface="Cambria Math" panose="02040503050406030204" pitchFamily="18" charset="0"/>
                      </a:rPr>
                      <a:t>-4</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64F1A659-84F4-49DF-94ED-041981D55AD5}"/>
                      </a:ext>
                    </a:extLst>
                  </p:cNvPr>
                  <p:cNvSpPr txBox="1">
                    <a:spLocks noRot="1" noChangeAspect="1" noMove="1" noResize="1" noEditPoints="1" noAdjustHandles="1" noChangeArrowheads="1" noChangeShapeType="1" noTextEdit="1"/>
                  </p:cNvSpPr>
                  <p:nvPr/>
                </p:nvSpPr>
                <p:spPr>
                  <a:xfrm>
                    <a:off x="1465403" y="2315726"/>
                    <a:ext cx="342630" cy="2575064"/>
                  </a:xfrm>
                  <a:prstGeom prst="rect">
                    <a:avLst/>
                  </a:prstGeom>
                  <a:blipFill>
                    <a:blip r:embed="rId4"/>
                    <a:stretch>
                      <a:fillRect/>
                    </a:stretch>
                  </a:blipFill>
                </p:spPr>
                <p:txBody>
                  <a:bodyPr/>
                  <a:lstStyle/>
                  <a:p>
                    <a:r>
                      <a:rPr lang="ko-KR" altLang="en-US">
                        <a:noFill/>
                      </a:rPr>
                      <a:t> </a:t>
                    </a:r>
                  </a:p>
                </p:txBody>
              </p:sp>
            </mc:Fallback>
          </mc:AlternateContent>
          <p:grpSp>
            <p:nvGrpSpPr>
              <p:cNvPr id="91" name="그룹 90">
                <a:extLst>
                  <a:ext uri="{FF2B5EF4-FFF2-40B4-BE49-F238E27FC236}">
                    <a16:creationId xmlns:a16="http://schemas.microsoft.com/office/drawing/2014/main" xmlns="" id="{9BC57B2E-3A0F-4C88-8ECD-5212F257BA9B}"/>
                  </a:ext>
                </a:extLst>
              </p:cNvPr>
              <p:cNvGrpSpPr/>
              <p:nvPr/>
            </p:nvGrpSpPr>
            <p:grpSpPr>
              <a:xfrm>
                <a:off x="936472" y="2492896"/>
                <a:ext cx="534582" cy="1969008"/>
                <a:chOff x="936471" y="2492896"/>
                <a:chExt cx="702573" cy="1969008"/>
              </a:xfrm>
            </p:grpSpPr>
            <p:cxnSp>
              <p:nvCxnSpPr>
                <p:cNvPr id="113" name="직선 화살표 연결선 112">
                  <a:extLst>
                    <a:ext uri="{FF2B5EF4-FFF2-40B4-BE49-F238E27FC236}">
                      <a16:creationId xmlns:a16="http://schemas.microsoft.com/office/drawing/2014/main" xmlns="" id="{5FC2E66A-BF6E-43C0-AF41-A1F079A3BB50}"/>
                    </a:ext>
                  </a:extLst>
                </p:cNvPr>
                <p:cNvCxnSpPr/>
                <p:nvPr/>
              </p:nvCxnSpPr>
              <p:spPr>
                <a:xfrm>
                  <a:off x="936471" y="2492896"/>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xmlns="" id="{D3B2775C-D614-4E92-A816-56BD04B5F692}"/>
                    </a:ext>
                  </a:extLst>
                </p:cNvPr>
                <p:cNvCxnSpPr/>
                <p:nvPr/>
              </p:nvCxnSpPr>
              <p:spPr>
                <a:xfrm>
                  <a:off x="936471" y="2774183"/>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xmlns="" id="{D52FB17E-AED6-44E8-A727-4483F250F397}"/>
                    </a:ext>
                  </a:extLst>
                </p:cNvPr>
                <p:cNvCxnSpPr/>
                <p:nvPr/>
              </p:nvCxnSpPr>
              <p:spPr>
                <a:xfrm>
                  <a:off x="936471" y="3055470"/>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xmlns="" id="{0D032F53-F783-4A16-8F75-10B9240A081B}"/>
                    </a:ext>
                  </a:extLst>
                </p:cNvPr>
                <p:cNvCxnSpPr/>
                <p:nvPr/>
              </p:nvCxnSpPr>
              <p:spPr>
                <a:xfrm>
                  <a:off x="936471" y="3336757"/>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xmlns="" id="{0016D5B6-4488-4DB4-88BE-1756867D24A7}"/>
                    </a:ext>
                  </a:extLst>
                </p:cNvPr>
                <p:cNvCxnSpPr/>
                <p:nvPr/>
              </p:nvCxnSpPr>
              <p:spPr>
                <a:xfrm>
                  <a:off x="936471" y="3618044"/>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xmlns="" id="{DD3568EC-74CC-4B10-B91C-5D49F68F1481}"/>
                    </a:ext>
                  </a:extLst>
                </p:cNvPr>
                <p:cNvCxnSpPr/>
                <p:nvPr/>
              </p:nvCxnSpPr>
              <p:spPr>
                <a:xfrm>
                  <a:off x="936471" y="3899331"/>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xmlns="" id="{745A5A24-4E00-4C6A-8C38-E3CB4A2B8058}"/>
                    </a:ext>
                  </a:extLst>
                </p:cNvPr>
                <p:cNvCxnSpPr/>
                <p:nvPr/>
              </p:nvCxnSpPr>
              <p:spPr>
                <a:xfrm>
                  <a:off x="936471" y="4180618"/>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xmlns="" id="{081D69CA-71EC-4462-B6BF-132210D52212}"/>
                    </a:ext>
                  </a:extLst>
                </p:cNvPr>
                <p:cNvCxnSpPr/>
                <p:nvPr/>
              </p:nvCxnSpPr>
              <p:spPr>
                <a:xfrm>
                  <a:off x="936471" y="4461904"/>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2" name="직선 화살표 연결선 91">
                <a:extLst>
                  <a:ext uri="{FF2B5EF4-FFF2-40B4-BE49-F238E27FC236}">
                    <a16:creationId xmlns:a16="http://schemas.microsoft.com/office/drawing/2014/main" xmlns="" id="{A119138B-76EE-4334-AA9B-5B8E555B4790}"/>
                  </a:ext>
                </a:extLst>
              </p:cNvPr>
              <p:cNvCxnSpPr>
                <a:cxnSpLocks/>
              </p:cNvCxnSpPr>
              <p:nvPr/>
            </p:nvCxnSpPr>
            <p:spPr>
              <a:xfrm flipV="1">
                <a:off x="2575148" y="2420888"/>
                <a:ext cx="0" cy="21612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xmlns="" id="{BA3518BA-5F4F-4278-8B15-853741393287}"/>
                  </a:ext>
                </a:extLst>
              </p:cNvPr>
              <p:cNvCxnSpPr/>
              <p:nvPr/>
            </p:nvCxnSpPr>
            <p:spPr>
              <a:xfrm>
                <a:off x="1927076" y="3501008"/>
                <a:ext cx="136815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xmlns="" id="{5B6BEC8B-F2D9-4958-971E-07BFA0EFC248}"/>
                  </a:ext>
                </a:extLst>
              </p:cNvPr>
              <p:cNvCxnSpPr/>
              <p:nvPr/>
            </p:nvCxnSpPr>
            <p:spPr>
              <a:xfrm>
                <a:off x="281975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xmlns="" id="{131CE1F8-AEC2-4C58-A9FD-F3ADAA5FC050}"/>
                  </a:ext>
                </a:extLst>
              </p:cNvPr>
              <p:cNvCxnSpPr/>
              <p:nvPr/>
            </p:nvCxnSpPr>
            <p:spPr>
              <a:xfrm>
                <a:off x="307920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xmlns="" id="{B7077B40-C42E-41FB-A8DF-A2AC30C2194C}"/>
                  </a:ext>
                </a:extLst>
              </p:cNvPr>
              <p:cNvCxnSpPr/>
              <p:nvPr/>
            </p:nvCxnSpPr>
            <p:spPr>
              <a:xfrm>
                <a:off x="209967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xmlns="" id="{D4667B6D-08CA-4B9A-AD4E-CADD10A068F5}"/>
                  </a:ext>
                </a:extLst>
              </p:cNvPr>
              <p:cNvCxnSpPr/>
              <p:nvPr/>
            </p:nvCxnSpPr>
            <p:spPr>
              <a:xfrm>
                <a:off x="235912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xmlns="" id="{57DF42E5-82FB-45AC-B1A9-BA0F085AE036}"/>
                  </a:ext>
                </a:extLst>
              </p:cNvPr>
              <p:cNvCxnSpPr/>
              <p:nvPr/>
            </p:nvCxnSpPr>
            <p:spPr>
              <a:xfrm>
                <a:off x="2503140" y="321297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xmlns="" id="{36897961-A019-4403-8D18-F8C6CCA31C28}"/>
                  </a:ext>
                </a:extLst>
              </p:cNvPr>
              <p:cNvCxnSpPr/>
              <p:nvPr/>
            </p:nvCxnSpPr>
            <p:spPr>
              <a:xfrm>
                <a:off x="2503140" y="285293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직선 연결선 99">
                <a:extLst>
                  <a:ext uri="{FF2B5EF4-FFF2-40B4-BE49-F238E27FC236}">
                    <a16:creationId xmlns:a16="http://schemas.microsoft.com/office/drawing/2014/main" xmlns="" id="{37359B75-396D-49E8-B6E3-FC6F69888ECB}"/>
                  </a:ext>
                </a:extLst>
              </p:cNvPr>
              <p:cNvCxnSpPr/>
              <p:nvPr/>
            </p:nvCxnSpPr>
            <p:spPr>
              <a:xfrm>
                <a:off x="2503140" y="416152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직선 연결선 100">
                <a:extLst>
                  <a:ext uri="{FF2B5EF4-FFF2-40B4-BE49-F238E27FC236}">
                    <a16:creationId xmlns:a16="http://schemas.microsoft.com/office/drawing/2014/main" xmlns="" id="{135A9492-55CC-42B6-9426-89D75CC4104B}"/>
                  </a:ext>
                </a:extLst>
              </p:cNvPr>
              <p:cNvCxnSpPr/>
              <p:nvPr/>
            </p:nvCxnSpPr>
            <p:spPr>
              <a:xfrm>
                <a:off x="2503140" y="380148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xmlns="" id="{BFB3F4C3-C931-4A23-BE1F-D039023FE5EC}"/>
                      </a:ext>
                    </a:extLst>
                  </p:cNvPr>
                  <p:cNvSpPr txBox="1"/>
                  <p:nvPr/>
                </p:nvSpPr>
                <p:spPr>
                  <a:xfrm>
                    <a:off x="2198020" y="269804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77" name="TextBox 76">
                    <a:extLst>
                      <a:ext uri="{FF2B5EF4-FFF2-40B4-BE49-F238E27FC236}">
                        <a16:creationId xmlns:a16="http://schemas.microsoft.com/office/drawing/2014/main" id="{626D189B-2831-4891-8CFE-12A76593BA72}"/>
                      </a:ext>
                    </a:extLst>
                  </p:cNvPr>
                  <p:cNvSpPr txBox="1">
                    <a:spLocks noRot="1" noChangeAspect="1" noMove="1" noResize="1" noEditPoints="1" noAdjustHandles="1" noChangeArrowheads="1" noChangeShapeType="1" noTextEdit="1"/>
                  </p:cNvSpPr>
                  <p:nvPr/>
                </p:nvSpPr>
                <p:spPr>
                  <a:xfrm>
                    <a:off x="2198020" y="2698046"/>
                    <a:ext cx="342630" cy="37959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xmlns="" id="{4014D5FE-2C0E-44E7-AC85-2B20BD9E79E4}"/>
                      </a:ext>
                    </a:extLst>
                  </p:cNvPr>
                  <p:cNvSpPr txBox="1"/>
                  <p:nvPr/>
                </p:nvSpPr>
                <p:spPr>
                  <a:xfrm>
                    <a:off x="2198020" y="3055470"/>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1FF029DA-CAB0-4698-94FB-435271A89290}"/>
                      </a:ext>
                    </a:extLst>
                  </p:cNvPr>
                  <p:cNvSpPr txBox="1">
                    <a:spLocks noRot="1" noChangeAspect="1" noMove="1" noResize="1" noEditPoints="1" noAdjustHandles="1" noChangeArrowheads="1" noChangeShapeType="1" noTextEdit="1"/>
                  </p:cNvSpPr>
                  <p:nvPr/>
                </p:nvSpPr>
                <p:spPr>
                  <a:xfrm>
                    <a:off x="2198020" y="3055470"/>
                    <a:ext cx="342630" cy="37959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xmlns="" id="{0E4D1914-1D40-41F7-8215-0AEF3971A96F}"/>
                      </a:ext>
                    </a:extLst>
                  </p:cNvPr>
                  <p:cNvSpPr txBox="1"/>
                  <p:nvPr/>
                </p:nvSpPr>
                <p:spPr>
                  <a:xfrm>
                    <a:off x="2198020" y="3701977"/>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C6F5F483-8B75-4BBC-B1CF-AA50A9CA4F9C}"/>
                      </a:ext>
                    </a:extLst>
                  </p:cNvPr>
                  <p:cNvSpPr txBox="1">
                    <a:spLocks noRot="1" noChangeAspect="1" noMove="1" noResize="1" noEditPoints="1" noAdjustHandles="1" noChangeArrowheads="1" noChangeShapeType="1" noTextEdit="1"/>
                  </p:cNvSpPr>
                  <p:nvPr/>
                </p:nvSpPr>
                <p:spPr>
                  <a:xfrm>
                    <a:off x="2198020" y="3701977"/>
                    <a:ext cx="342630" cy="37959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xmlns="" id="{9E635AD0-3E9F-4C31-8980-933FC07286F7}"/>
                      </a:ext>
                    </a:extLst>
                  </p:cNvPr>
                  <p:cNvSpPr txBox="1"/>
                  <p:nvPr/>
                </p:nvSpPr>
                <p:spPr>
                  <a:xfrm>
                    <a:off x="2198020" y="4015400"/>
                    <a:ext cx="342630" cy="276999"/>
                  </a:xfrm>
                  <a:prstGeom prst="rect">
                    <a:avLst/>
                  </a:prstGeom>
                  <a:noFill/>
                </p:spPr>
                <p:txBody>
                  <a:bodyPr wrap="square">
                    <a:spAutoFit/>
                  </a:bodyPr>
                  <a:lstStyle/>
                  <a:p>
                    <a:pPr lvl="0" algn="r" defTabSz="914400" latinLnBrk="1">
                      <a:spcAft>
                        <a:spcPts val="800"/>
                      </a:spcAft>
                    </a:pPr>
                    <a14:m>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oMath>
                    </a14:m>
                    <a:r>
                      <a:rPr lang="en-US" altLang="ko-KR" sz="1200" dirty="0">
                        <a:solidFill>
                          <a:prstClr val="black"/>
                        </a:solidFill>
                        <a:latin typeface="Cambria Math" panose="02040503050406030204" pitchFamily="18" charset="0"/>
                      </a:rPr>
                      <a:t>2</a:t>
                    </a:r>
                    <a:endParaRPr lang="ko-KR" altLang="en-US" sz="1200" dirty="0">
                      <a:solidFill>
                        <a:prstClr val="black"/>
                      </a:solidFill>
                      <a:latin typeface="Cambria Math" panose="02040503050406030204" pitchFamily="18" charset="0"/>
                    </a:endParaRPr>
                  </a:p>
                </p:txBody>
              </p:sp>
            </mc:Choice>
            <mc:Fallback xmlns="">
              <p:sp>
                <p:nvSpPr>
                  <p:cNvPr id="80" name="TextBox 79">
                    <a:extLst>
                      <a:ext uri="{FF2B5EF4-FFF2-40B4-BE49-F238E27FC236}">
                        <a16:creationId xmlns:a16="http://schemas.microsoft.com/office/drawing/2014/main" id="{EE5474B7-8F7A-46CF-8189-0AA16BA11C28}"/>
                      </a:ext>
                    </a:extLst>
                  </p:cNvPr>
                  <p:cNvSpPr txBox="1">
                    <a:spLocks noRot="1" noChangeAspect="1" noMove="1" noResize="1" noEditPoints="1" noAdjustHandles="1" noChangeArrowheads="1" noChangeShapeType="1" noTextEdit="1"/>
                  </p:cNvSpPr>
                  <p:nvPr/>
                </p:nvSpPr>
                <p:spPr>
                  <a:xfrm>
                    <a:off x="2198020" y="4015400"/>
                    <a:ext cx="342630" cy="276999"/>
                  </a:xfrm>
                  <a:prstGeom prst="rect">
                    <a:avLst/>
                  </a:prstGeom>
                  <a:blipFill>
                    <a:blip r:embed="rId8"/>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xmlns="" id="{E64617AA-1EBE-47F7-A55B-AB8B24347BDF}"/>
                      </a:ext>
                    </a:extLst>
                  </p:cNvPr>
                  <p:cNvSpPr txBox="1"/>
                  <p:nvPr/>
                </p:nvSpPr>
                <p:spPr>
                  <a:xfrm>
                    <a:off x="2608582" y="355115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E05344BF-D0FE-4CCD-AB22-2E7B615C3061}"/>
                      </a:ext>
                    </a:extLst>
                  </p:cNvPr>
                  <p:cNvSpPr txBox="1">
                    <a:spLocks noRot="1" noChangeAspect="1" noMove="1" noResize="1" noEditPoints="1" noAdjustHandles="1" noChangeArrowheads="1" noChangeShapeType="1" noTextEdit="1"/>
                  </p:cNvSpPr>
                  <p:nvPr/>
                </p:nvSpPr>
                <p:spPr>
                  <a:xfrm>
                    <a:off x="2608582" y="3551156"/>
                    <a:ext cx="342630" cy="37959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xmlns="" id="{F9368870-EC9B-4BB4-8111-128D0C9AD2E6}"/>
                      </a:ext>
                    </a:extLst>
                  </p:cNvPr>
                  <p:cNvSpPr txBox="1"/>
                  <p:nvPr/>
                </p:nvSpPr>
                <p:spPr>
                  <a:xfrm>
                    <a:off x="2863180" y="355115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29ABA26C-A240-438E-B0C4-2D2D39B57AAA}"/>
                      </a:ext>
                    </a:extLst>
                  </p:cNvPr>
                  <p:cNvSpPr txBox="1">
                    <a:spLocks noRot="1" noChangeAspect="1" noMove="1" noResize="1" noEditPoints="1" noAdjustHandles="1" noChangeArrowheads="1" noChangeShapeType="1" noTextEdit="1"/>
                  </p:cNvSpPr>
                  <p:nvPr/>
                </p:nvSpPr>
                <p:spPr>
                  <a:xfrm>
                    <a:off x="2863180" y="3551156"/>
                    <a:ext cx="342630" cy="37959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xmlns="" id="{6D81873E-2B9D-4F27-80F8-D30D5DE18EAE}"/>
                      </a:ext>
                    </a:extLst>
                  </p:cNvPr>
                  <p:cNvSpPr txBox="1"/>
                  <p:nvPr/>
                </p:nvSpPr>
                <p:spPr>
                  <a:xfrm>
                    <a:off x="2154591" y="3529710"/>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83" name="TextBox 82">
                    <a:extLst>
                      <a:ext uri="{FF2B5EF4-FFF2-40B4-BE49-F238E27FC236}">
                        <a16:creationId xmlns:a16="http://schemas.microsoft.com/office/drawing/2014/main" id="{11CAC734-F5C4-48F4-95CF-C9E8A6DC8D80}"/>
                      </a:ext>
                    </a:extLst>
                  </p:cNvPr>
                  <p:cNvSpPr txBox="1">
                    <a:spLocks noRot="1" noChangeAspect="1" noMove="1" noResize="1" noEditPoints="1" noAdjustHandles="1" noChangeArrowheads="1" noChangeShapeType="1" noTextEdit="1"/>
                  </p:cNvSpPr>
                  <p:nvPr/>
                </p:nvSpPr>
                <p:spPr>
                  <a:xfrm>
                    <a:off x="2154591" y="3529710"/>
                    <a:ext cx="342630" cy="37959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xmlns="" id="{F0A6A9AD-48BC-4E34-8920-FDE5BAB3B8BE}"/>
                      </a:ext>
                    </a:extLst>
                  </p:cNvPr>
                  <p:cNvSpPr txBox="1"/>
                  <p:nvPr/>
                </p:nvSpPr>
                <p:spPr>
                  <a:xfrm>
                    <a:off x="1895138" y="3529710"/>
                    <a:ext cx="342630" cy="276999"/>
                  </a:xfrm>
                  <a:prstGeom prst="rect">
                    <a:avLst/>
                  </a:prstGeom>
                  <a:noFill/>
                </p:spPr>
                <p:txBody>
                  <a:bodyPr wrap="square">
                    <a:spAutoFit/>
                  </a:bodyPr>
                  <a:lstStyle/>
                  <a:p>
                    <a:pPr lvl="0" algn="r" defTabSz="914400" latinLnBrk="1">
                      <a:spcAft>
                        <a:spcPts val="800"/>
                      </a:spcAft>
                    </a:pPr>
                    <a14:m>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oMath>
                    </a14:m>
                    <a:r>
                      <a:rPr lang="en-US" altLang="ko-KR" sz="1200" dirty="0">
                        <a:solidFill>
                          <a:prstClr val="black"/>
                        </a:solidFill>
                        <a:latin typeface="Cambria Math" panose="02040503050406030204" pitchFamily="18" charset="0"/>
                      </a:rPr>
                      <a:t>2</a:t>
                    </a:r>
                    <a:endParaRPr lang="ko-KR" altLang="en-US" sz="1200" dirty="0">
                      <a:solidFill>
                        <a:prstClr val="black"/>
                      </a:solidFill>
                      <a:latin typeface="Cambria Math" panose="02040503050406030204" pitchFamily="18" charset="0"/>
                    </a:endParaRPr>
                  </a:p>
                </p:txBody>
              </p:sp>
            </mc:Choice>
            <mc:Fallback xmlns="">
              <p:sp>
                <p:nvSpPr>
                  <p:cNvPr id="84" name="TextBox 83">
                    <a:extLst>
                      <a:ext uri="{FF2B5EF4-FFF2-40B4-BE49-F238E27FC236}">
                        <a16:creationId xmlns:a16="http://schemas.microsoft.com/office/drawing/2014/main" id="{9074FD0C-B78D-42BB-ABF1-19F4A2FA97BD}"/>
                      </a:ext>
                    </a:extLst>
                  </p:cNvPr>
                  <p:cNvSpPr txBox="1">
                    <a:spLocks noRot="1" noChangeAspect="1" noMove="1" noResize="1" noEditPoints="1" noAdjustHandles="1" noChangeArrowheads="1" noChangeShapeType="1" noTextEdit="1"/>
                  </p:cNvSpPr>
                  <p:nvPr/>
                </p:nvSpPr>
                <p:spPr>
                  <a:xfrm>
                    <a:off x="1895138" y="3529710"/>
                    <a:ext cx="342630" cy="276999"/>
                  </a:xfrm>
                  <a:prstGeom prst="rect">
                    <a:avLst/>
                  </a:prstGeom>
                  <a:blipFill>
                    <a:blip r:embed="rId11"/>
                    <a:stretch>
                      <a:fillRect b="-17778"/>
                    </a:stretch>
                  </a:blipFill>
                </p:spPr>
                <p:txBody>
                  <a:bodyPr/>
                  <a:lstStyle/>
                  <a:p>
                    <a:r>
                      <a:rPr lang="ko-KR" altLang="en-US">
                        <a:noFill/>
                      </a:rPr>
                      <a:t> </a:t>
                    </a:r>
                  </a:p>
                </p:txBody>
              </p:sp>
            </mc:Fallback>
          </mc:AlternateContent>
          <p:cxnSp>
            <p:nvCxnSpPr>
              <p:cNvPr id="110" name="직선 연결선 109">
                <a:extLst>
                  <a:ext uri="{FF2B5EF4-FFF2-40B4-BE49-F238E27FC236}">
                    <a16:creationId xmlns:a16="http://schemas.microsoft.com/office/drawing/2014/main" xmlns="" id="{DF10EBD3-C3DF-49B0-9AA0-A8C60EFC16EB}"/>
                  </a:ext>
                </a:extLst>
              </p:cNvPr>
              <p:cNvCxnSpPr/>
              <p:nvPr/>
            </p:nvCxnSpPr>
            <p:spPr>
              <a:xfrm flipH="1">
                <a:off x="2011522" y="2492896"/>
                <a:ext cx="1194288" cy="1872208"/>
              </a:xfrm>
              <a:prstGeom prst="line">
                <a:avLst/>
              </a:prstGeom>
              <a:ln w="38100">
                <a:solidFill>
                  <a:srgbClr val="1429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xmlns="" id="{B9528F2F-86F4-4520-9C5F-918B4C22445A}"/>
                  </a:ext>
                </a:extLst>
              </p:cNvPr>
              <p:cNvSpPr txBox="1"/>
              <p:nvPr/>
            </p:nvSpPr>
            <p:spPr>
              <a:xfrm>
                <a:off x="668616"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Arrows</a:t>
                </a:r>
                <a:endParaRPr lang="ko-KR" altLang="en-US" sz="1300" dirty="0">
                  <a:solidFill>
                    <a:prstClr val="black">
                      <a:lumMod val="85000"/>
                      <a:lumOff val="15000"/>
                    </a:prstClr>
                  </a:solidFill>
                  <a:latin typeface="SamsungOne 400" panose="020B0503030303020204" pitchFamily="34" charset="0"/>
                </a:endParaRPr>
              </a:p>
            </p:txBody>
          </p:sp>
          <p:sp>
            <p:nvSpPr>
              <p:cNvPr id="112" name="TextBox 111">
                <a:extLst>
                  <a:ext uri="{FF2B5EF4-FFF2-40B4-BE49-F238E27FC236}">
                    <a16:creationId xmlns:a16="http://schemas.microsoft.com/office/drawing/2014/main" xmlns="" id="{93A6A07F-454F-48B3-BB1A-BDF87A16D8F5}"/>
                  </a:ext>
                </a:extLst>
              </p:cNvPr>
              <p:cNvSpPr txBox="1"/>
              <p:nvPr/>
            </p:nvSpPr>
            <p:spPr>
              <a:xfrm>
                <a:off x="2130115"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Graph</a:t>
                </a:r>
                <a:endParaRPr lang="ko-KR" altLang="en-US" sz="1300" dirty="0">
                  <a:solidFill>
                    <a:prstClr val="black">
                      <a:lumMod val="85000"/>
                      <a:lumOff val="15000"/>
                    </a:prstClr>
                  </a:solidFill>
                  <a:latin typeface="SamsungOne 400" panose="020B0503030303020204" pitchFamily="34" charset="0"/>
                </a:endParaRPr>
              </a:p>
            </p:txBody>
          </p:sp>
        </p:grpSp>
        <p:grpSp>
          <p:nvGrpSpPr>
            <p:cNvPr id="16" name="그룹 15">
              <a:extLst>
                <a:ext uri="{FF2B5EF4-FFF2-40B4-BE49-F238E27FC236}">
                  <a16:creationId xmlns:a16="http://schemas.microsoft.com/office/drawing/2014/main" xmlns="" id="{2BEC8D9B-5F32-41F4-B5AF-DEC8FF5AB1AB}"/>
                </a:ext>
              </a:extLst>
            </p:cNvPr>
            <p:cNvGrpSpPr/>
            <p:nvPr/>
          </p:nvGrpSpPr>
          <p:grpSpPr>
            <a:xfrm>
              <a:off x="3500840" y="1833991"/>
              <a:ext cx="2884670" cy="3251193"/>
              <a:chOff x="569187" y="1833991"/>
              <a:chExt cx="2884670" cy="3251193"/>
            </a:xfrm>
          </p:grpSpPr>
          <p:sp>
            <p:nvSpPr>
              <p:cNvPr id="58" name="직사각형 57">
                <a:extLst>
                  <a:ext uri="{FF2B5EF4-FFF2-40B4-BE49-F238E27FC236}">
                    <a16:creationId xmlns:a16="http://schemas.microsoft.com/office/drawing/2014/main" xmlns="" id="{41F35671-E97E-4C54-A8B0-C68FF3EA9FB4}"/>
                  </a:ext>
                </a:extLst>
              </p:cNvPr>
              <p:cNvSpPr/>
              <p:nvPr/>
            </p:nvSpPr>
            <p:spPr>
              <a:xfrm>
                <a:off x="569187" y="1833991"/>
                <a:ext cx="2884670" cy="325119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xmlns="" id="{039DCDE0-8A5A-4A3F-B567-360E9E773216}"/>
                      </a:ext>
                    </a:extLst>
                  </p:cNvPr>
                  <p:cNvSpPr txBox="1"/>
                  <p:nvPr/>
                </p:nvSpPr>
                <p:spPr>
                  <a:xfrm>
                    <a:off x="593841" y="1906770"/>
                    <a:ext cx="1117211" cy="441146"/>
                  </a:xfrm>
                  <a:prstGeom prst="rect">
                    <a:avLst/>
                  </a:prstGeom>
                  <a:noFill/>
                </p:spPr>
                <p:txBody>
                  <a:bodyPr wrap="square">
                    <a:spAutoFit/>
                  </a:bodyPr>
                  <a:lstStyle/>
                  <a:p>
                    <a:pPr lvl="0" defTabSz="914400" latinLnBrk="1">
                      <a:spcAft>
                        <a:spcPts val="800"/>
                      </a:spcAft>
                    </a:pPr>
                    <a14:m>
                      <m:oMathPara xmlns:m="http://schemas.openxmlformats.org/officeDocument/2006/math">
                        <m:oMathParaPr>
                          <m:jc m:val="left"/>
                        </m:oMathParaPr>
                        <m:oMath xmlns:m="http://schemas.openxmlformats.org/officeDocument/2006/math">
                          <m:r>
                            <a:rPr lang="en-US" altLang="ko-KR" sz="1600" b="0" i="1" dirty="0" smtClean="0">
                              <a:solidFill>
                                <a:prstClr val="black"/>
                              </a:solidFill>
                              <a:latin typeface="Cambria Math" panose="02040503050406030204" pitchFamily="18" charset="0"/>
                              <a:ea typeface="Cambria Math" panose="02040503050406030204" pitchFamily="18" charset="0"/>
                            </a:rPr>
                            <m:t>𝑔</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i="1" dirty="0" smtClean="0">
                              <a:solidFill>
                                <a:prstClr val="black"/>
                              </a:solidFill>
                              <a:latin typeface="Cambria Math" panose="02040503050406030204" pitchFamily="18" charset="0"/>
                              <a:ea typeface="Cambria Math" panose="02040503050406030204" pitchFamily="18" charset="0"/>
                            </a:rPr>
                            <m:t>𝑥</m:t>
                          </m:r>
                          <m:r>
                            <a:rPr lang="en-US" altLang="ko-KR" sz="1600" i="1" dirty="0" smtClean="0">
                              <a:solidFill>
                                <a:prstClr val="black"/>
                              </a:solidFill>
                              <a:latin typeface="Cambria Math" panose="02040503050406030204" pitchFamily="18" charset="0"/>
                              <a:ea typeface="Cambria Math" panose="02040503050406030204" pitchFamily="18" charset="0"/>
                            </a:rPr>
                            <m:t>)=2</m:t>
                          </m:r>
                          <m:r>
                            <a:rPr lang="en-US" altLang="ko-KR" sz="1600" i="1" dirty="0" smtClean="0">
                              <a:solidFill>
                                <a:prstClr val="black"/>
                              </a:solidFill>
                              <a:latin typeface="Cambria Math" panose="02040503050406030204" pitchFamily="18" charset="0"/>
                            </a:rPr>
                            <m:t>𝑥</m:t>
                          </m:r>
                        </m:oMath>
                      </m:oMathPara>
                    </a14:m>
                    <a:endParaRPr lang="ko-KR" altLang="en-US" sz="1600" i="1" dirty="0">
                      <a:solidFill>
                        <a:prstClr val="black"/>
                      </a:solidFill>
                      <a:latin typeface="Cambria Math" panose="02040503050406030204" pitchFamily="18" charset="0"/>
                    </a:endParaRPr>
                  </a:p>
                </p:txBody>
              </p:sp>
            </mc:Choice>
            <mc:Fallback xmlns="">
              <p:sp>
                <p:nvSpPr>
                  <p:cNvPr id="93" name="TextBox 92">
                    <a:extLst>
                      <a:ext uri="{FF2B5EF4-FFF2-40B4-BE49-F238E27FC236}">
                        <a16:creationId xmlns:a16="http://schemas.microsoft.com/office/drawing/2014/main" id="{320847CA-AC84-407B-BCCE-E057999E193C}"/>
                      </a:ext>
                    </a:extLst>
                  </p:cNvPr>
                  <p:cNvSpPr txBox="1">
                    <a:spLocks noRot="1" noChangeAspect="1" noMove="1" noResize="1" noEditPoints="1" noAdjustHandles="1" noChangeArrowheads="1" noChangeShapeType="1" noTextEdit="1"/>
                  </p:cNvSpPr>
                  <p:nvPr/>
                </p:nvSpPr>
                <p:spPr>
                  <a:xfrm>
                    <a:off x="593841" y="1906770"/>
                    <a:ext cx="1117211" cy="441146"/>
                  </a:xfrm>
                  <a:prstGeom prst="rect">
                    <a:avLst/>
                  </a:prstGeom>
                  <a:blipFill>
                    <a:blip r:embed="rId12"/>
                    <a:stretch>
                      <a:fillRect/>
                    </a:stretch>
                  </a:blipFill>
                </p:spPr>
                <p:txBody>
                  <a:bodyPr/>
                  <a:lstStyle/>
                  <a:p>
                    <a:r>
                      <a:rPr lang="ko-KR" altLang="en-US">
                        <a:noFill/>
                      </a:rPr>
                      <a:t> </a:t>
                    </a:r>
                  </a:p>
                </p:txBody>
              </p:sp>
            </mc:Fallback>
          </mc:AlternateContent>
          <p:cxnSp>
            <p:nvCxnSpPr>
              <p:cNvPr id="60" name="직선 연결선 59">
                <a:extLst>
                  <a:ext uri="{FF2B5EF4-FFF2-40B4-BE49-F238E27FC236}">
                    <a16:creationId xmlns:a16="http://schemas.microsoft.com/office/drawing/2014/main" xmlns="" id="{4E58DD8A-4FC4-4D6C-BF96-1F6CEAF8B2C7}"/>
                  </a:ext>
                </a:extLst>
              </p:cNvPr>
              <p:cNvCxnSpPr>
                <a:cxnSpLocks/>
              </p:cNvCxnSpPr>
              <p:nvPr/>
            </p:nvCxnSpPr>
            <p:spPr>
              <a:xfrm>
                <a:off x="918964"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xmlns="" id="{BCD91F63-EA3D-41CC-A529-467C05C07AA6}"/>
                  </a:ext>
                </a:extLst>
              </p:cNvPr>
              <p:cNvCxnSpPr>
                <a:cxnSpLocks/>
              </p:cNvCxnSpPr>
              <p:nvPr/>
            </p:nvCxnSpPr>
            <p:spPr>
              <a:xfrm flipH="1">
                <a:off x="1465403"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xmlns="" id="{FDCA3604-28FE-4BFB-9E00-389444CBE621}"/>
                      </a:ext>
                    </a:extLst>
                  </p:cNvPr>
                  <p:cNvSpPr txBox="1"/>
                  <p:nvPr/>
                </p:nvSpPr>
                <p:spPr>
                  <a:xfrm>
                    <a:off x="593841" y="2315726"/>
                    <a:ext cx="342630" cy="2575064"/>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r>
                      <a:rPr lang="en-US" altLang="ko-KR" sz="1200" dirty="0">
                        <a:solidFill>
                          <a:prstClr val="black"/>
                        </a:solidFill>
                        <a:latin typeface="Cambria Math" panose="02040503050406030204" pitchFamily="18" charset="0"/>
                      </a:rPr>
                      <a:t>-4</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96" name="TextBox 95">
                    <a:extLst>
                      <a:ext uri="{FF2B5EF4-FFF2-40B4-BE49-F238E27FC236}">
                        <a16:creationId xmlns:a16="http://schemas.microsoft.com/office/drawing/2014/main" id="{79E19BBE-B7AD-4CD2-B96F-9251A9B6A242}"/>
                      </a:ext>
                    </a:extLst>
                  </p:cNvPr>
                  <p:cNvSpPr txBox="1">
                    <a:spLocks noRot="1" noChangeAspect="1" noMove="1" noResize="1" noEditPoints="1" noAdjustHandles="1" noChangeArrowheads="1" noChangeShapeType="1" noTextEdit="1"/>
                  </p:cNvSpPr>
                  <p:nvPr/>
                </p:nvSpPr>
                <p:spPr>
                  <a:xfrm>
                    <a:off x="593841" y="2315726"/>
                    <a:ext cx="342630" cy="257506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xmlns="" id="{9637891C-FAA5-450D-B5C2-EAEE6554CEDE}"/>
                      </a:ext>
                    </a:extLst>
                  </p:cNvPr>
                  <p:cNvSpPr txBox="1"/>
                  <p:nvPr/>
                </p:nvSpPr>
                <p:spPr>
                  <a:xfrm>
                    <a:off x="1465403" y="2238092"/>
                    <a:ext cx="342630" cy="2631490"/>
                  </a:xfrm>
                  <a:prstGeom prst="rect">
                    <a:avLst/>
                  </a:prstGeom>
                  <a:noFill/>
                </p:spPr>
                <p:txBody>
                  <a:bodyPr wrap="square">
                    <a:spAutoFit/>
                  </a:bodyPr>
                  <a:lstStyle/>
                  <a:p>
                    <a:pPr lvl="0" algn="r" defTabSz="914400" latinLnBrk="1">
                      <a:spcAft>
                        <a:spcPts val="600"/>
                      </a:spcAft>
                    </a:pPr>
                    <a:r>
                      <a:rPr lang="en-US" altLang="ko-KR" sz="1200" b="0" i="1" dirty="0">
                        <a:solidFill>
                          <a:prstClr val="black"/>
                        </a:solidFill>
                        <a:latin typeface="Cambria Math" panose="02040503050406030204" pitchFamily="18" charset="0"/>
                        <a:ea typeface="Cambria Math" panose="02040503050406030204" pitchFamily="18" charset="0"/>
                      </a:rPr>
                      <a:t>4</a:t>
                    </a:r>
                  </a:p>
                  <a:p>
                    <a:pPr lvl="0" algn="r" defTabSz="914400" latinLnBrk="1">
                      <a:spcAft>
                        <a:spcPts val="6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600"/>
                      </a:spcAft>
                    </a:pPr>
                    <a:r>
                      <a:rPr lang="en-US" altLang="ko-KR" sz="1200" dirty="0">
                        <a:solidFill>
                          <a:prstClr val="black"/>
                        </a:solidFill>
                        <a:latin typeface="Cambria Math" panose="02040503050406030204" pitchFamily="18" charset="0"/>
                      </a:rPr>
                      <a:t>2</a:t>
                    </a:r>
                  </a:p>
                  <a:p>
                    <a:pPr lvl="0" algn="r" defTabSz="914400" latinLnBrk="1">
                      <a:spcAft>
                        <a:spcPts val="600"/>
                      </a:spcAft>
                    </a:pPr>
                    <a:r>
                      <a:rPr lang="en-US" altLang="ko-KR" sz="1200" dirty="0">
                        <a:solidFill>
                          <a:prstClr val="black"/>
                        </a:solidFill>
                        <a:latin typeface="Cambria Math" panose="02040503050406030204" pitchFamily="18" charset="0"/>
                      </a:rPr>
                      <a:t>1</a:t>
                    </a:r>
                  </a:p>
                  <a:p>
                    <a:pPr lvl="0" algn="r" defTabSz="914400" latinLnBrk="1">
                      <a:spcAft>
                        <a:spcPts val="600"/>
                      </a:spcAft>
                    </a:pPr>
                    <a:r>
                      <a:rPr lang="en-US" altLang="ko-KR" sz="1200" dirty="0">
                        <a:solidFill>
                          <a:prstClr val="black"/>
                        </a:solidFill>
                        <a:latin typeface="Cambria Math" panose="02040503050406030204" pitchFamily="18" charset="0"/>
                      </a:rPr>
                      <a:t>0</a:t>
                    </a:r>
                  </a:p>
                  <a:p>
                    <a:pPr lvl="0" algn="r" defTabSz="914400" latinLnBrk="1">
                      <a:spcAft>
                        <a:spcPts val="600"/>
                      </a:spcAft>
                    </a:pPr>
                    <a:r>
                      <a:rPr lang="en-US" altLang="ko-KR" sz="1200" dirty="0">
                        <a:solidFill>
                          <a:prstClr val="black"/>
                        </a:solidFill>
                        <a:latin typeface="Cambria Math" panose="02040503050406030204" pitchFamily="18" charset="0"/>
                      </a:rPr>
                      <a:t>-1</a:t>
                    </a:r>
                  </a:p>
                  <a:p>
                    <a:pPr lvl="0" algn="r" defTabSz="914400" latinLnBrk="1">
                      <a:spcAft>
                        <a:spcPts val="600"/>
                      </a:spcAft>
                    </a:pPr>
                    <a:r>
                      <a:rPr lang="en-US" altLang="ko-KR" sz="1200" dirty="0">
                        <a:solidFill>
                          <a:prstClr val="black"/>
                        </a:solidFill>
                        <a:latin typeface="Cambria Math" panose="02040503050406030204" pitchFamily="18" charset="0"/>
                      </a:rPr>
                      <a:t>-2</a:t>
                    </a:r>
                  </a:p>
                  <a:p>
                    <a:pPr lvl="0" algn="r" defTabSz="914400" latinLnBrk="1">
                      <a:spcAft>
                        <a:spcPts val="600"/>
                      </a:spcAft>
                    </a:pPr>
                    <a:r>
                      <a:rPr lang="en-US" altLang="ko-KR" sz="1200" dirty="0">
                        <a:solidFill>
                          <a:prstClr val="black"/>
                        </a:solidFill>
                        <a:latin typeface="Cambria Math" panose="02040503050406030204" pitchFamily="18" charset="0"/>
                      </a:rPr>
                      <a:t>-3</a:t>
                    </a:r>
                  </a:p>
                  <a:p>
                    <a:pPr lvl="0" algn="r" defTabSz="914400" latinLnBrk="1">
                      <a:spcAft>
                        <a:spcPts val="600"/>
                      </a:spcAft>
                    </a:pPr>
                    <a:r>
                      <a:rPr lang="en-US" altLang="ko-KR" sz="1200" dirty="0">
                        <a:solidFill>
                          <a:prstClr val="black"/>
                        </a:solidFill>
                        <a:latin typeface="Cambria Math" panose="02040503050406030204" pitchFamily="18" charset="0"/>
                      </a:rPr>
                      <a:t>-4</a:t>
                    </a:r>
                  </a:p>
                  <a:p>
                    <a:pPr lvl="0" algn="r" defTabSz="914400" latinLnBrk="1">
                      <a:spcAft>
                        <a:spcPts val="600"/>
                      </a:spcAft>
                    </a:pPr>
                    <a:endParaRPr lang="ko-KR" altLang="en-US" sz="1200" dirty="0">
                      <a:solidFill>
                        <a:prstClr val="black"/>
                      </a:solidFill>
                      <a:latin typeface="Cambria Math" panose="02040503050406030204" pitchFamily="18" charset="0"/>
                    </a:endParaRPr>
                  </a:p>
                </p:txBody>
              </p:sp>
            </mc:Choice>
            <mc:Fallback xmlns="">
              <p:sp>
                <p:nvSpPr>
                  <p:cNvPr id="97" name="TextBox 96">
                    <a:extLst>
                      <a:ext uri="{FF2B5EF4-FFF2-40B4-BE49-F238E27FC236}">
                        <a16:creationId xmlns:a16="http://schemas.microsoft.com/office/drawing/2014/main" id="{D476E189-BA94-44D9-8CA9-87CD4D568B86}"/>
                      </a:ext>
                    </a:extLst>
                  </p:cNvPr>
                  <p:cNvSpPr txBox="1">
                    <a:spLocks noRot="1" noChangeAspect="1" noMove="1" noResize="1" noEditPoints="1" noAdjustHandles="1" noChangeArrowheads="1" noChangeShapeType="1" noTextEdit="1"/>
                  </p:cNvSpPr>
                  <p:nvPr/>
                </p:nvSpPr>
                <p:spPr>
                  <a:xfrm>
                    <a:off x="1465403" y="2238092"/>
                    <a:ext cx="342630" cy="2631490"/>
                  </a:xfrm>
                  <a:prstGeom prst="rect">
                    <a:avLst/>
                  </a:prstGeom>
                  <a:blipFill>
                    <a:blip r:embed="rId13"/>
                    <a:stretch>
                      <a:fillRect/>
                    </a:stretch>
                  </a:blipFill>
                </p:spPr>
                <p:txBody>
                  <a:bodyPr/>
                  <a:lstStyle/>
                  <a:p>
                    <a:r>
                      <a:rPr lang="ko-KR" altLang="en-US">
                        <a:noFill/>
                      </a:rPr>
                      <a:t> </a:t>
                    </a:r>
                  </a:p>
                </p:txBody>
              </p:sp>
            </mc:Fallback>
          </mc:AlternateContent>
          <p:grpSp>
            <p:nvGrpSpPr>
              <p:cNvPr id="64" name="그룹 63">
                <a:extLst>
                  <a:ext uri="{FF2B5EF4-FFF2-40B4-BE49-F238E27FC236}">
                    <a16:creationId xmlns:a16="http://schemas.microsoft.com/office/drawing/2014/main" xmlns="" id="{6436F465-1765-4B2F-AC8F-2C92CCE6DC7F}"/>
                  </a:ext>
                </a:extLst>
              </p:cNvPr>
              <p:cNvGrpSpPr/>
              <p:nvPr/>
            </p:nvGrpSpPr>
            <p:grpSpPr>
              <a:xfrm>
                <a:off x="936472" y="2276872"/>
                <a:ext cx="534582" cy="2354640"/>
                <a:chOff x="936471" y="2276872"/>
                <a:chExt cx="702573" cy="2354640"/>
              </a:xfrm>
            </p:grpSpPr>
            <p:cxnSp>
              <p:nvCxnSpPr>
                <p:cNvPr id="78" name="직선 화살표 연결선 77">
                  <a:extLst>
                    <a:ext uri="{FF2B5EF4-FFF2-40B4-BE49-F238E27FC236}">
                      <a16:creationId xmlns:a16="http://schemas.microsoft.com/office/drawing/2014/main" xmlns="" id="{97178EE8-246F-4FB8-A40F-BB49FC81315C}"/>
                    </a:ext>
                  </a:extLst>
                </p:cNvPr>
                <p:cNvCxnSpPr>
                  <a:cxnSpLocks/>
                </p:cNvCxnSpPr>
                <p:nvPr/>
              </p:nvCxnSpPr>
              <p:spPr>
                <a:xfrm flipV="1">
                  <a:off x="936471" y="2276872"/>
                  <a:ext cx="461031" cy="2160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xmlns="" id="{6984C18B-3534-4963-9FE7-D912EE3F43C7}"/>
                    </a:ext>
                  </a:extLst>
                </p:cNvPr>
                <p:cNvCxnSpPr>
                  <a:cxnSpLocks/>
                </p:cNvCxnSpPr>
                <p:nvPr/>
              </p:nvCxnSpPr>
              <p:spPr>
                <a:xfrm flipV="1">
                  <a:off x="936471" y="2492896"/>
                  <a:ext cx="695146" cy="281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xmlns="" id="{27EB7F08-0A51-4C8E-8812-6C5BA05B4C6A}"/>
                    </a:ext>
                  </a:extLst>
                </p:cNvPr>
                <p:cNvCxnSpPr>
                  <a:cxnSpLocks/>
                </p:cNvCxnSpPr>
                <p:nvPr/>
              </p:nvCxnSpPr>
              <p:spPr>
                <a:xfrm flipV="1">
                  <a:off x="936471" y="2887841"/>
                  <a:ext cx="695146" cy="167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xmlns="" id="{6E9D5C79-EEA1-4C81-BE94-07931BEFD59A}"/>
                    </a:ext>
                  </a:extLst>
                </p:cNvPr>
                <p:cNvCxnSpPr/>
                <p:nvPr/>
              </p:nvCxnSpPr>
              <p:spPr>
                <a:xfrm>
                  <a:off x="936471" y="3336757"/>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xmlns="" id="{80C002FB-4944-46E4-BBEC-D9C760E2398F}"/>
                    </a:ext>
                  </a:extLst>
                </p:cNvPr>
                <p:cNvCxnSpPr>
                  <a:cxnSpLocks/>
                </p:cNvCxnSpPr>
                <p:nvPr/>
              </p:nvCxnSpPr>
              <p:spPr>
                <a:xfrm>
                  <a:off x="936471" y="3618044"/>
                  <a:ext cx="695146" cy="281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xmlns="" id="{32C1EB2F-9D82-4429-83EC-4F224153B28C}"/>
                    </a:ext>
                  </a:extLst>
                </p:cNvPr>
                <p:cNvCxnSpPr>
                  <a:cxnSpLocks/>
                </p:cNvCxnSpPr>
                <p:nvPr/>
              </p:nvCxnSpPr>
              <p:spPr>
                <a:xfrm>
                  <a:off x="936471" y="3899331"/>
                  <a:ext cx="695146" cy="5625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xmlns="" id="{A64295F6-3AA0-49EB-8E0F-B06063CB8121}"/>
                    </a:ext>
                  </a:extLst>
                </p:cNvPr>
                <p:cNvCxnSpPr>
                  <a:cxnSpLocks/>
                </p:cNvCxnSpPr>
                <p:nvPr/>
              </p:nvCxnSpPr>
              <p:spPr>
                <a:xfrm>
                  <a:off x="936471" y="4180618"/>
                  <a:ext cx="637486" cy="450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5" name="직선 화살표 연결선 64">
                <a:extLst>
                  <a:ext uri="{FF2B5EF4-FFF2-40B4-BE49-F238E27FC236}">
                    <a16:creationId xmlns:a16="http://schemas.microsoft.com/office/drawing/2014/main" xmlns="" id="{D5DB99B4-394F-4CFB-B234-C1A94E6D01B8}"/>
                  </a:ext>
                </a:extLst>
              </p:cNvPr>
              <p:cNvCxnSpPr>
                <a:cxnSpLocks/>
              </p:cNvCxnSpPr>
              <p:nvPr/>
            </p:nvCxnSpPr>
            <p:spPr>
              <a:xfrm flipV="1">
                <a:off x="2575148" y="2420888"/>
                <a:ext cx="0" cy="21612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xmlns="" id="{E621B265-68AD-4BBD-A9AC-C90EA9334C6D}"/>
                  </a:ext>
                </a:extLst>
              </p:cNvPr>
              <p:cNvCxnSpPr/>
              <p:nvPr/>
            </p:nvCxnSpPr>
            <p:spPr>
              <a:xfrm>
                <a:off x="1927076" y="3501008"/>
                <a:ext cx="136815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xmlns="" id="{9FF3E21F-A638-4DEB-BCD2-A4C11AEBE880}"/>
                  </a:ext>
                </a:extLst>
              </p:cNvPr>
              <p:cNvCxnSpPr/>
              <p:nvPr/>
            </p:nvCxnSpPr>
            <p:spPr>
              <a:xfrm>
                <a:off x="281975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xmlns="" id="{61CF5C5E-DEF5-4404-8517-9FBDFAD58F3E}"/>
                  </a:ext>
                </a:extLst>
              </p:cNvPr>
              <p:cNvCxnSpPr/>
              <p:nvPr/>
            </p:nvCxnSpPr>
            <p:spPr>
              <a:xfrm>
                <a:off x="307920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xmlns="" id="{CD6B6916-B05D-499C-8AE4-A9D35A1DA4EE}"/>
                  </a:ext>
                </a:extLst>
              </p:cNvPr>
              <p:cNvCxnSpPr/>
              <p:nvPr/>
            </p:nvCxnSpPr>
            <p:spPr>
              <a:xfrm>
                <a:off x="209967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xmlns="" id="{5315F2C4-8EAA-4A4B-ADA5-FEDF27E1A25E}"/>
                  </a:ext>
                </a:extLst>
              </p:cNvPr>
              <p:cNvCxnSpPr/>
              <p:nvPr/>
            </p:nvCxnSpPr>
            <p:spPr>
              <a:xfrm>
                <a:off x="235912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xmlns="" id="{9D627690-13CF-450F-995C-76B24F5EC7E2}"/>
                  </a:ext>
                </a:extLst>
              </p:cNvPr>
              <p:cNvCxnSpPr/>
              <p:nvPr/>
            </p:nvCxnSpPr>
            <p:spPr>
              <a:xfrm>
                <a:off x="2503140" y="321297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xmlns="" id="{AA8BE26B-6111-4492-8AD7-16684FBADFD5}"/>
                  </a:ext>
                </a:extLst>
              </p:cNvPr>
              <p:cNvCxnSpPr/>
              <p:nvPr/>
            </p:nvCxnSpPr>
            <p:spPr>
              <a:xfrm>
                <a:off x="2503140" y="285293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93279E62-84AF-4974-80BF-4BE3047AA5BC}"/>
                  </a:ext>
                </a:extLst>
              </p:cNvPr>
              <p:cNvCxnSpPr/>
              <p:nvPr/>
            </p:nvCxnSpPr>
            <p:spPr>
              <a:xfrm>
                <a:off x="2503140" y="416152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xmlns="" id="{C95DCD2C-1DD3-487C-BB98-1662113AEA5D}"/>
                  </a:ext>
                </a:extLst>
              </p:cNvPr>
              <p:cNvCxnSpPr/>
              <p:nvPr/>
            </p:nvCxnSpPr>
            <p:spPr>
              <a:xfrm>
                <a:off x="2503140" y="380148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xmlns="" id="{DD3B9C62-BC12-462C-89D5-B9DA5F85C1CB}"/>
                  </a:ext>
                </a:extLst>
              </p:cNvPr>
              <p:cNvCxnSpPr/>
              <p:nvPr/>
            </p:nvCxnSpPr>
            <p:spPr>
              <a:xfrm flipH="1">
                <a:off x="2011522" y="2492896"/>
                <a:ext cx="1194288" cy="1872208"/>
              </a:xfrm>
              <a:prstGeom prst="line">
                <a:avLst/>
              </a:prstGeom>
              <a:ln w="38100">
                <a:solidFill>
                  <a:srgbClr val="1429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F51907B8-940D-44E0-B5BA-1A8D06041F65}"/>
                  </a:ext>
                </a:extLst>
              </p:cNvPr>
              <p:cNvSpPr txBox="1"/>
              <p:nvPr/>
            </p:nvSpPr>
            <p:spPr>
              <a:xfrm>
                <a:off x="668616"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Arrows</a:t>
                </a:r>
                <a:endParaRPr lang="ko-KR" altLang="en-US" sz="1300" dirty="0">
                  <a:solidFill>
                    <a:prstClr val="black">
                      <a:lumMod val="85000"/>
                      <a:lumOff val="15000"/>
                    </a:prstClr>
                  </a:solidFill>
                  <a:latin typeface="SamsungOne 400" panose="020B0503030303020204" pitchFamily="34" charset="0"/>
                </a:endParaRPr>
              </a:p>
            </p:txBody>
          </p:sp>
          <p:sp>
            <p:nvSpPr>
              <p:cNvPr id="77" name="TextBox 76">
                <a:extLst>
                  <a:ext uri="{FF2B5EF4-FFF2-40B4-BE49-F238E27FC236}">
                    <a16:creationId xmlns:a16="http://schemas.microsoft.com/office/drawing/2014/main" xmlns="" id="{3B9D8B7A-CB5F-4CB6-B100-5A3C26586E73}"/>
                  </a:ext>
                </a:extLst>
              </p:cNvPr>
              <p:cNvSpPr txBox="1"/>
              <p:nvPr/>
            </p:nvSpPr>
            <p:spPr>
              <a:xfrm>
                <a:off x="2130115"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Graph</a:t>
                </a:r>
                <a:endParaRPr lang="ko-KR" altLang="en-US" sz="1300" dirty="0">
                  <a:solidFill>
                    <a:prstClr val="black">
                      <a:lumMod val="85000"/>
                      <a:lumOff val="15000"/>
                    </a:prstClr>
                  </a:solidFill>
                  <a:latin typeface="SamsungOne 400" panose="020B0503030303020204" pitchFamily="34" charset="0"/>
                </a:endParaRPr>
              </a:p>
            </p:txBody>
          </p:sp>
        </p:grpSp>
        <p:sp>
          <p:nvSpPr>
            <p:cNvPr id="17" name="직사각형 16">
              <a:extLst>
                <a:ext uri="{FF2B5EF4-FFF2-40B4-BE49-F238E27FC236}">
                  <a16:creationId xmlns:a16="http://schemas.microsoft.com/office/drawing/2014/main" xmlns="" id="{1E9DB88B-EA1C-44B2-900D-A1E3D7F562A1}"/>
                </a:ext>
              </a:extLst>
            </p:cNvPr>
            <p:cNvSpPr/>
            <p:nvPr/>
          </p:nvSpPr>
          <p:spPr>
            <a:xfrm>
              <a:off x="6432493" y="1833991"/>
              <a:ext cx="2884670" cy="325119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17326C8F-21F6-49E9-8EAD-0A147D8A07C9}"/>
                    </a:ext>
                  </a:extLst>
                </p:cNvPr>
                <p:cNvSpPr txBox="1"/>
                <p:nvPr/>
              </p:nvSpPr>
              <p:spPr>
                <a:xfrm>
                  <a:off x="6457147" y="1906770"/>
                  <a:ext cx="1117211" cy="441146"/>
                </a:xfrm>
                <a:prstGeom prst="rect">
                  <a:avLst/>
                </a:prstGeom>
                <a:noFill/>
              </p:spPr>
              <p:txBody>
                <a:bodyPr wrap="square">
                  <a:spAutoFit/>
                </a:bodyPr>
                <a:lstStyle/>
                <a:p>
                  <a:pPr lvl="0" defTabSz="914400" latinLnBrk="1">
                    <a:spcAft>
                      <a:spcPts val="800"/>
                    </a:spcAft>
                  </a:pPr>
                  <a14:m>
                    <m:oMathPara xmlns:m="http://schemas.openxmlformats.org/officeDocument/2006/math">
                      <m:oMathParaPr>
                        <m:jc m:val="left"/>
                      </m:oMathParaPr>
                      <m:oMath xmlns:m="http://schemas.openxmlformats.org/officeDocument/2006/math">
                        <m:r>
                          <a:rPr lang="en-US" altLang="ko-KR" sz="1600" b="0" i="1" dirty="0" smtClean="0">
                            <a:solidFill>
                              <a:prstClr val="black"/>
                            </a:solidFill>
                            <a:latin typeface="Cambria Math" panose="02040503050406030204" pitchFamily="18" charset="0"/>
                            <a:ea typeface="Cambria Math" panose="02040503050406030204" pitchFamily="18" charset="0"/>
                          </a:rPr>
                          <m:t>h</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i="1" dirty="0" smtClean="0">
                            <a:solidFill>
                              <a:prstClr val="black"/>
                            </a:solidFill>
                            <a:latin typeface="Cambria Math" panose="02040503050406030204" pitchFamily="18" charset="0"/>
                            <a:ea typeface="Cambria Math" panose="02040503050406030204" pitchFamily="18" charset="0"/>
                          </a:rPr>
                          <m:t>𝑥</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b="0" i="1" dirty="0" smtClean="0">
                            <a:solidFill>
                              <a:prstClr val="black"/>
                            </a:solidFill>
                            <a:latin typeface="Cambria Math" panose="02040503050406030204" pitchFamily="18" charset="0"/>
                            <a:ea typeface="Cambria Math" panose="02040503050406030204" pitchFamily="18" charset="0"/>
                          </a:rPr>
                          <m:t>𝑥</m:t>
                        </m:r>
                        <m:r>
                          <a:rPr lang="en-US" altLang="ko-KR" sz="1600" b="0" i="1" baseline="30000"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600" baseline="30000" dirty="0">
                    <a:solidFill>
                      <a:prstClr val="black"/>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17326C8F-21F6-49E9-8EAD-0A147D8A07C9}"/>
                    </a:ext>
                  </a:extLst>
                </p:cNvPr>
                <p:cNvSpPr txBox="1">
                  <a:spLocks noRot="1" noChangeAspect="1" noMove="1" noResize="1" noEditPoints="1" noAdjustHandles="1" noChangeArrowheads="1" noChangeShapeType="1" noTextEdit="1"/>
                </p:cNvSpPr>
                <p:nvPr/>
              </p:nvSpPr>
              <p:spPr>
                <a:xfrm>
                  <a:off x="6457147" y="1906770"/>
                  <a:ext cx="1117211" cy="441146"/>
                </a:xfrm>
                <a:prstGeom prst="rect">
                  <a:avLst/>
                </a:prstGeom>
                <a:blipFill>
                  <a:blip r:embed="rId14"/>
                  <a:stretch>
                    <a:fillRect/>
                  </a:stretch>
                </a:blipFill>
              </p:spPr>
              <p:txBody>
                <a:bodyPr/>
                <a:lstStyle/>
                <a:p>
                  <a:r>
                    <a:rPr lang="ko-KR" altLang="en-US">
                      <a:noFill/>
                    </a:rPr>
                    <a:t> </a:t>
                  </a:r>
                </a:p>
              </p:txBody>
            </p:sp>
          </mc:Fallback>
        </mc:AlternateContent>
        <p:cxnSp>
          <p:nvCxnSpPr>
            <p:cNvPr id="22" name="직선 연결선 21">
              <a:extLst>
                <a:ext uri="{FF2B5EF4-FFF2-40B4-BE49-F238E27FC236}">
                  <a16:creationId xmlns:a16="http://schemas.microsoft.com/office/drawing/2014/main" xmlns="" id="{1EEB1B25-AD45-4C29-956C-5DB6B82CA1F6}"/>
                </a:ext>
              </a:extLst>
            </p:cNvPr>
            <p:cNvCxnSpPr>
              <a:cxnSpLocks/>
            </p:cNvCxnSpPr>
            <p:nvPr/>
          </p:nvCxnSpPr>
          <p:spPr>
            <a:xfrm>
              <a:off x="6782270"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xmlns="" id="{2C5B4ADE-06F9-47E7-A81F-068BA357555F}"/>
                </a:ext>
              </a:extLst>
            </p:cNvPr>
            <p:cNvCxnSpPr>
              <a:cxnSpLocks/>
            </p:cNvCxnSpPr>
            <p:nvPr/>
          </p:nvCxnSpPr>
          <p:spPr>
            <a:xfrm flipH="1">
              <a:off x="7328709"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761AE105-B2E1-4AC1-BDDA-14DD0BBDEED0}"/>
                    </a:ext>
                  </a:extLst>
                </p:cNvPr>
                <p:cNvSpPr txBox="1"/>
                <p:nvPr/>
              </p:nvSpPr>
              <p:spPr>
                <a:xfrm>
                  <a:off x="6457147" y="2315726"/>
                  <a:ext cx="342630" cy="2575064"/>
                </a:xfrm>
                <a:prstGeom prst="rect">
                  <a:avLst/>
                </a:prstGeom>
                <a:noFill/>
              </p:spPr>
              <p:txBody>
                <a:bodyPr wrap="square">
                  <a:spAutoFit/>
                </a:bodyPr>
                <a:lstStyle/>
                <a:p>
                  <a:pPr lvl="0" algn="r" defTabSz="914400" latinLnBrk="1">
                    <a:spcAft>
                      <a:spcPts val="800"/>
                    </a:spcAft>
                  </a:pPr>
                  <a:r>
                    <a:rPr lang="en-US" altLang="ko-KR" sz="1200" b="0" i="1" dirty="0">
                      <a:solidFill>
                        <a:prstClr val="black"/>
                      </a:solidFill>
                      <a:latin typeface="Cambria Math" panose="02040503050406030204" pitchFamily="18" charset="0"/>
                      <a:ea typeface="Cambria Math" panose="02040503050406030204" pitchFamily="18" charset="0"/>
                    </a:rPr>
                    <a:t>4</a:t>
                  </a:r>
                </a:p>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761AE105-B2E1-4AC1-BDDA-14DD0BBDEED0}"/>
                    </a:ext>
                  </a:extLst>
                </p:cNvPr>
                <p:cNvSpPr txBox="1">
                  <a:spLocks noRot="1" noChangeAspect="1" noMove="1" noResize="1" noEditPoints="1" noAdjustHandles="1" noChangeArrowheads="1" noChangeShapeType="1" noTextEdit="1"/>
                </p:cNvSpPr>
                <p:nvPr/>
              </p:nvSpPr>
              <p:spPr>
                <a:xfrm>
                  <a:off x="6457147" y="2315726"/>
                  <a:ext cx="342630" cy="2575064"/>
                </a:xfrm>
                <a:prstGeom prst="rect">
                  <a:avLst/>
                </a:prstGeom>
                <a:blipFill>
                  <a:blip r:embed="rId15"/>
                  <a:stretch>
                    <a:fillRect t="-237"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4B51D129-9BFE-4DFB-BDF2-185C7DE582BF}"/>
                    </a:ext>
                  </a:extLst>
                </p:cNvPr>
                <p:cNvSpPr txBox="1"/>
                <p:nvPr/>
              </p:nvSpPr>
              <p:spPr>
                <a:xfrm>
                  <a:off x="7328709" y="2315726"/>
                  <a:ext cx="342630" cy="2575064"/>
                </a:xfrm>
                <a:prstGeom prst="rect">
                  <a:avLst/>
                </a:prstGeom>
                <a:noFill/>
              </p:spPr>
              <p:txBody>
                <a:bodyPr wrap="square">
                  <a:spAutoFit/>
                </a:bodyPr>
                <a:lstStyle/>
                <a:p>
                  <a:pPr lvl="0" algn="r" defTabSz="914400" latinLnBrk="1">
                    <a:spcAft>
                      <a:spcPts val="800"/>
                    </a:spcAft>
                  </a:pPr>
                  <a:r>
                    <a:rPr lang="en-US" altLang="ko-KR" sz="1200" b="0" i="1" dirty="0">
                      <a:solidFill>
                        <a:prstClr val="black"/>
                      </a:solidFill>
                      <a:latin typeface="Cambria Math" panose="02040503050406030204" pitchFamily="18" charset="0"/>
                      <a:ea typeface="Cambria Math" panose="02040503050406030204" pitchFamily="18" charset="0"/>
                    </a:rPr>
                    <a:t>4</a:t>
                  </a:r>
                </a:p>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4B51D129-9BFE-4DFB-BDF2-185C7DE582BF}"/>
                    </a:ext>
                  </a:extLst>
                </p:cNvPr>
                <p:cNvSpPr txBox="1">
                  <a:spLocks noRot="1" noChangeAspect="1" noMove="1" noResize="1" noEditPoints="1" noAdjustHandles="1" noChangeArrowheads="1" noChangeShapeType="1" noTextEdit="1"/>
                </p:cNvSpPr>
                <p:nvPr/>
              </p:nvSpPr>
              <p:spPr>
                <a:xfrm>
                  <a:off x="7328709" y="2315726"/>
                  <a:ext cx="342630" cy="2575064"/>
                </a:xfrm>
                <a:prstGeom prst="rect">
                  <a:avLst/>
                </a:prstGeom>
                <a:blipFill>
                  <a:blip r:embed="rId15"/>
                  <a:stretch>
                    <a:fillRect t="-237" r="-1786"/>
                  </a:stretch>
                </a:blipFill>
              </p:spPr>
              <p:txBody>
                <a:bodyPr/>
                <a:lstStyle/>
                <a:p>
                  <a:r>
                    <a:rPr lang="ko-KR" altLang="en-US">
                      <a:noFill/>
                    </a:rPr>
                    <a:t> </a:t>
                  </a:r>
                </a:p>
              </p:txBody>
            </p:sp>
          </mc:Fallback>
        </mc:AlternateContent>
        <p:grpSp>
          <p:nvGrpSpPr>
            <p:cNvPr id="26" name="그룹 25">
              <a:extLst>
                <a:ext uri="{FF2B5EF4-FFF2-40B4-BE49-F238E27FC236}">
                  <a16:creationId xmlns:a16="http://schemas.microsoft.com/office/drawing/2014/main" xmlns="" id="{BAA46474-8AAE-4C56-8956-711B47C0BBBA}"/>
                </a:ext>
              </a:extLst>
            </p:cNvPr>
            <p:cNvGrpSpPr/>
            <p:nvPr/>
          </p:nvGrpSpPr>
          <p:grpSpPr>
            <a:xfrm>
              <a:off x="6799778" y="2276872"/>
              <a:ext cx="534582" cy="2185032"/>
              <a:chOff x="936471" y="2276872"/>
              <a:chExt cx="702573" cy="2185032"/>
            </a:xfrm>
          </p:grpSpPr>
          <p:cxnSp>
            <p:nvCxnSpPr>
              <p:cNvPr id="51" name="직선 화살표 연결선 50">
                <a:extLst>
                  <a:ext uri="{FF2B5EF4-FFF2-40B4-BE49-F238E27FC236}">
                    <a16:creationId xmlns:a16="http://schemas.microsoft.com/office/drawing/2014/main" xmlns="" id="{18C0D746-6B51-40C3-BAB0-32922F8DA0D0}"/>
                  </a:ext>
                </a:extLst>
              </p:cNvPr>
              <p:cNvCxnSpPr>
                <a:cxnSpLocks/>
              </p:cNvCxnSpPr>
              <p:nvPr/>
            </p:nvCxnSpPr>
            <p:spPr>
              <a:xfrm flipV="1">
                <a:off x="936471" y="2276872"/>
                <a:ext cx="125971" cy="4973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xmlns="" id="{BB368A18-4FEE-40B6-9A81-02130741E47A}"/>
                  </a:ext>
                </a:extLst>
              </p:cNvPr>
              <p:cNvCxnSpPr>
                <a:cxnSpLocks/>
              </p:cNvCxnSpPr>
              <p:nvPr/>
            </p:nvCxnSpPr>
            <p:spPr>
              <a:xfrm flipV="1">
                <a:off x="936471" y="2492896"/>
                <a:ext cx="695146" cy="5625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xmlns="" id="{C53B0FE2-2ABF-409C-ADA6-7AF67DFC0156}"/>
                  </a:ext>
                </a:extLst>
              </p:cNvPr>
              <p:cNvCxnSpPr/>
              <p:nvPr/>
            </p:nvCxnSpPr>
            <p:spPr>
              <a:xfrm>
                <a:off x="936471" y="3336757"/>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xmlns="" id="{D60638C1-ACDC-44B4-BB87-04C12CEDBED6}"/>
                  </a:ext>
                </a:extLst>
              </p:cNvPr>
              <p:cNvCxnSpPr/>
              <p:nvPr/>
            </p:nvCxnSpPr>
            <p:spPr>
              <a:xfrm>
                <a:off x="936471" y="3618044"/>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xmlns="" id="{AFF5FE2F-0B62-4193-A378-92D8CFBEEFC7}"/>
                  </a:ext>
                </a:extLst>
              </p:cNvPr>
              <p:cNvCxnSpPr>
                <a:cxnSpLocks/>
              </p:cNvCxnSpPr>
              <p:nvPr/>
            </p:nvCxnSpPr>
            <p:spPr>
              <a:xfrm flipV="1">
                <a:off x="936471" y="3336757"/>
                <a:ext cx="695146" cy="5625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xmlns="" id="{5F04FE2D-C76D-4916-AA13-E769FAD6CEF4}"/>
                  </a:ext>
                </a:extLst>
              </p:cNvPr>
              <p:cNvCxnSpPr>
                <a:cxnSpLocks/>
              </p:cNvCxnSpPr>
              <p:nvPr/>
            </p:nvCxnSpPr>
            <p:spPr>
              <a:xfrm flipV="1">
                <a:off x="936471" y="2492896"/>
                <a:ext cx="695146" cy="16877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xmlns="" id="{5DC03BB7-C80A-4CAC-9094-4F9292A7E408}"/>
                  </a:ext>
                </a:extLst>
              </p:cNvPr>
              <p:cNvCxnSpPr>
                <a:cxnSpLocks/>
                <a:endCxn id="21" idx="2"/>
              </p:cNvCxnSpPr>
              <p:nvPr/>
            </p:nvCxnSpPr>
            <p:spPr>
              <a:xfrm flipV="1">
                <a:off x="936471" y="2347916"/>
                <a:ext cx="283845" cy="21139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0" name="직선 화살표 연결선 29">
              <a:extLst>
                <a:ext uri="{FF2B5EF4-FFF2-40B4-BE49-F238E27FC236}">
                  <a16:creationId xmlns:a16="http://schemas.microsoft.com/office/drawing/2014/main" xmlns="" id="{2F0ABA15-8675-4E9E-A437-5B6572FE222F}"/>
                </a:ext>
              </a:extLst>
            </p:cNvPr>
            <p:cNvCxnSpPr>
              <a:cxnSpLocks/>
            </p:cNvCxnSpPr>
            <p:nvPr/>
          </p:nvCxnSpPr>
          <p:spPr>
            <a:xfrm flipV="1">
              <a:off x="8438454" y="2420888"/>
              <a:ext cx="0" cy="21612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xmlns="" id="{B785D059-70CA-4793-9343-A411E6AB211D}"/>
                </a:ext>
              </a:extLst>
            </p:cNvPr>
            <p:cNvCxnSpPr>
              <a:cxnSpLocks/>
            </p:cNvCxnSpPr>
            <p:nvPr/>
          </p:nvCxnSpPr>
          <p:spPr>
            <a:xfrm>
              <a:off x="7790382" y="4018088"/>
              <a:ext cx="136815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xmlns="" id="{217144FB-C7F1-4860-94E5-F2E4F06FD6A1}"/>
                </a:ext>
              </a:extLst>
            </p:cNvPr>
            <p:cNvCxnSpPr>
              <a:cxnSpLocks/>
            </p:cNvCxnSpPr>
            <p:nvPr/>
          </p:nvCxnSpPr>
          <p:spPr>
            <a:xfrm>
              <a:off x="8683056"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xmlns="" id="{8DCA634D-88BF-4A62-A8FF-824E6A6103C2}"/>
                </a:ext>
              </a:extLst>
            </p:cNvPr>
            <p:cNvCxnSpPr>
              <a:cxnSpLocks/>
            </p:cNvCxnSpPr>
            <p:nvPr/>
          </p:nvCxnSpPr>
          <p:spPr>
            <a:xfrm>
              <a:off x="8942510"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xmlns="" id="{EE7ABE81-EFC5-4F07-8360-5823E2AE0F12}"/>
                </a:ext>
              </a:extLst>
            </p:cNvPr>
            <p:cNvCxnSpPr>
              <a:cxnSpLocks/>
            </p:cNvCxnSpPr>
            <p:nvPr/>
          </p:nvCxnSpPr>
          <p:spPr>
            <a:xfrm>
              <a:off x="7962976"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E8BDE9DD-023B-449B-9588-338E85527597}"/>
                </a:ext>
              </a:extLst>
            </p:cNvPr>
            <p:cNvCxnSpPr>
              <a:cxnSpLocks/>
            </p:cNvCxnSpPr>
            <p:nvPr/>
          </p:nvCxnSpPr>
          <p:spPr>
            <a:xfrm>
              <a:off x="8222430"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B1449126-3B7D-4631-B105-EE563AE117B4}"/>
                </a:ext>
              </a:extLst>
            </p:cNvPr>
            <p:cNvCxnSpPr/>
            <p:nvPr/>
          </p:nvCxnSpPr>
          <p:spPr>
            <a:xfrm>
              <a:off x="8366446" y="3059420"/>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xmlns="" id="{B75E01FD-DE8F-4849-AB99-D6D8CB9B6CA5}"/>
                </a:ext>
              </a:extLst>
            </p:cNvPr>
            <p:cNvCxnSpPr/>
            <p:nvPr/>
          </p:nvCxnSpPr>
          <p:spPr>
            <a:xfrm>
              <a:off x="8366446" y="269804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A176E079-D2DF-4E81-89E9-390057DC284B}"/>
                    </a:ext>
                  </a:extLst>
                </p:cNvPr>
                <p:cNvSpPr txBox="1"/>
                <p:nvPr/>
              </p:nvSpPr>
              <p:spPr>
                <a:xfrm>
                  <a:off x="8061326" y="2545353"/>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4</m:t>
                        </m:r>
                      </m:oMath>
                    </m:oMathPara>
                  </a14:m>
                  <a:endParaRPr lang="ko-KR" altLang="en-US" sz="1200" dirty="0">
                    <a:solidFill>
                      <a:prstClr val="black"/>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A176E079-D2DF-4E81-89E9-390057DC284B}"/>
                    </a:ext>
                  </a:extLst>
                </p:cNvPr>
                <p:cNvSpPr txBox="1">
                  <a:spLocks noRot="1" noChangeAspect="1" noMove="1" noResize="1" noEditPoints="1" noAdjustHandles="1" noChangeArrowheads="1" noChangeShapeType="1" noTextEdit="1"/>
                </p:cNvSpPr>
                <p:nvPr/>
              </p:nvSpPr>
              <p:spPr>
                <a:xfrm>
                  <a:off x="8061326" y="2545353"/>
                  <a:ext cx="342630" cy="37959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159EDA57-5AB1-4FE2-B363-FEAA6DE932BC}"/>
                    </a:ext>
                  </a:extLst>
                </p:cNvPr>
                <p:cNvSpPr txBox="1"/>
                <p:nvPr/>
              </p:nvSpPr>
              <p:spPr>
                <a:xfrm>
                  <a:off x="8061326" y="3632778"/>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159EDA57-5AB1-4FE2-B363-FEAA6DE932BC}"/>
                    </a:ext>
                  </a:extLst>
                </p:cNvPr>
                <p:cNvSpPr txBox="1">
                  <a:spLocks noRot="1" noChangeAspect="1" noMove="1" noResize="1" noEditPoints="1" noAdjustHandles="1" noChangeArrowheads="1" noChangeShapeType="1" noTextEdit="1"/>
                </p:cNvSpPr>
                <p:nvPr/>
              </p:nvSpPr>
              <p:spPr>
                <a:xfrm>
                  <a:off x="8061326" y="3632778"/>
                  <a:ext cx="342630" cy="37959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xmlns="" id="{26C2D4E5-479E-435F-B564-2C51FC2E8C5B}"/>
                    </a:ext>
                  </a:extLst>
                </p:cNvPr>
                <p:cNvSpPr txBox="1"/>
                <p:nvPr/>
              </p:nvSpPr>
              <p:spPr>
                <a:xfrm>
                  <a:off x="8471888" y="406823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26C2D4E5-479E-435F-B564-2C51FC2E8C5B}"/>
                    </a:ext>
                  </a:extLst>
                </p:cNvPr>
                <p:cNvSpPr txBox="1">
                  <a:spLocks noRot="1" noChangeAspect="1" noMove="1" noResize="1" noEditPoints="1" noAdjustHandles="1" noChangeArrowheads="1" noChangeShapeType="1" noTextEdit="1"/>
                </p:cNvSpPr>
                <p:nvPr/>
              </p:nvSpPr>
              <p:spPr>
                <a:xfrm>
                  <a:off x="8471888" y="4068236"/>
                  <a:ext cx="342630" cy="37959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xmlns="" id="{7C6CBF0B-EEE8-4812-9781-3E10578B53C0}"/>
                    </a:ext>
                  </a:extLst>
                </p:cNvPr>
                <p:cNvSpPr txBox="1"/>
                <p:nvPr/>
              </p:nvSpPr>
              <p:spPr>
                <a:xfrm>
                  <a:off x="8726486" y="406823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7C6CBF0B-EEE8-4812-9781-3E10578B53C0}"/>
                    </a:ext>
                  </a:extLst>
                </p:cNvPr>
                <p:cNvSpPr txBox="1">
                  <a:spLocks noRot="1" noChangeAspect="1" noMove="1" noResize="1" noEditPoints="1" noAdjustHandles="1" noChangeArrowheads="1" noChangeShapeType="1" noTextEdit="1"/>
                </p:cNvSpPr>
                <p:nvPr/>
              </p:nvSpPr>
              <p:spPr>
                <a:xfrm>
                  <a:off x="8726486" y="4068236"/>
                  <a:ext cx="342630" cy="379591"/>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xmlns="" id="{ADD2E693-5E16-4661-B71C-2EED50D5027B}"/>
                    </a:ext>
                  </a:extLst>
                </p:cNvPr>
                <p:cNvSpPr txBox="1"/>
                <p:nvPr/>
              </p:nvSpPr>
              <p:spPr>
                <a:xfrm>
                  <a:off x="8017897" y="4046790"/>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ADD2E693-5E16-4661-B71C-2EED50D5027B}"/>
                    </a:ext>
                  </a:extLst>
                </p:cNvPr>
                <p:cNvSpPr txBox="1">
                  <a:spLocks noRot="1" noChangeAspect="1" noMove="1" noResize="1" noEditPoints="1" noAdjustHandles="1" noChangeArrowheads="1" noChangeShapeType="1" noTextEdit="1"/>
                </p:cNvSpPr>
                <p:nvPr/>
              </p:nvSpPr>
              <p:spPr>
                <a:xfrm>
                  <a:off x="8017897" y="4046790"/>
                  <a:ext cx="342630" cy="379591"/>
                </a:xfrm>
                <a:prstGeom prst="rect">
                  <a:avLst/>
                </a:prstGeom>
                <a:blipFill>
                  <a:blip r:embed="rId20"/>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xmlns="" id="{24EA393F-E303-413A-A237-2077FF7518B9}"/>
                    </a:ext>
                  </a:extLst>
                </p:cNvPr>
                <p:cNvSpPr txBox="1"/>
                <p:nvPr/>
              </p:nvSpPr>
              <p:spPr>
                <a:xfrm>
                  <a:off x="7758444" y="4046790"/>
                  <a:ext cx="342630" cy="276999"/>
                </a:xfrm>
                <a:prstGeom prst="rect">
                  <a:avLst/>
                </a:prstGeom>
                <a:noFill/>
              </p:spPr>
              <p:txBody>
                <a:bodyPr wrap="square">
                  <a:spAutoFit/>
                </a:bodyPr>
                <a:lstStyle/>
                <a:p>
                  <a:pPr lvl="0" algn="r" defTabSz="914400" latinLnBrk="1">
                    <a:spcAft>
                      <a:spcPts val="800"/>
                    </a:spcAft>
                  </a:pPr>
                  <a14:m>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oMath>
                  </a14:m>
                  <a:r>
                    <a:rPr lang="en-US" altLang="ko-KR" sz="1200" dirty="0">
                      <a:solidFill>
                        <a:prstClr val="black"/>
                      </a:solidFill>
                      <a:latin typeface="Cambria Math" panose="02040503050406030204" pitchFamily="18" charset="0"/>
                    </a:rPr>
                    <a:t>2</a:t>
                  </a:r>
                  <a:endParaRPr lang="ko-KR" altLang="en-US" sz="1200" dirty="0">
                    <a:solidFill>
                      <a:prstClr val="black"/>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24EA393F-E303-413A-A237-2077FF7518B9}"/>
                    </a:ext>
                  </a:extLst>
                </p:cNvPr>
                <p:cNvSpPr txBox="1">
                  <a:spLocks noRot="1" noChangeAspect="1" noMove="1" noResize="1" noEditPoints="1" noAdjustHandles="1" noChangeArrowheads="1" noChangeShapeType="1" noTextEdit="1"/>
                </p:cNvSpPr>
                <p:nvPr/>
              </p:nvSpPr>
              <p:spPr>
                <a:xfrm>
                  <a:off x="7758444" y="4046790"/>
                  <a:ext cx="342630" cy="276999"/>
                </a:xfrm>
                <a:prstGeom prst="rect">
                  <a:avLst/>
                </a:prstGeom>
                <a:blipFill>
                  <a:blip r:embed="rId21"/>
                  <a:stretch>
                    <a:fillRect b="-84444"/>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xmlns="" id="{EB67A709-036E-43BE-96CF-047D563DC089}"/>
                </a:ext>
              </a:extLst>
            </p:cNvPr>
            <p:cNvSpPr txBox="1"/>
            <p:nvPr/>
          </p:nvSpPr>
          <p:spPr>
            <a:xfrm>
              <a:off x="6531922"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Arrows</a:t>
              </a:r>
              <a:endParaRPr lang="ko-KR" altLang="en-US" sz="1300" dirty="0">
                <a:solidFill>
                  <a:prstClr val="black">
                    <a:lumMod val="85000"/>
                    <a:lumOff val="15000"/>
                  </a:prstClr>
                </a:solidFill>
                <a:latin typeface="SamsungOne 400" panose="020B0503030303020204" pitchFamily="34" charset="0"/>
              </a:endParaRPr>
            </a:p>
          </p:txBody>
        </p:sp>
        <p:sp>
          <p:nvSpPr>
            <p:cNvPr id="45" name="TextBox 44">
              <a:extLst>
                <a:ext uri="{FF2B5EF4-FFF2-40B4-BE49-F238E27FC236}">
                  <a16:creationId xmlns:a16="http://schemas.microsoft.com/office/drawing/2014/main" xmlns="" id="{4090250D-D475-44A1-B444-806C27585057}"/>
                </a:ext>
              </a:extLst>
            </p:cNvPr>
            <p:cNvSpPr txBox="1"/>
            <p:nvPr/>
          </p:nvSpPr>
          <p:spPr>
            <a:xfrm>
              <a:off x="7993421"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Graph</a:t>
              </a:r>
              <a:endParaRPr lang="ko-KR" altLang="en-US" sz="1300" dirty="0">
                <a:solidFill>
                  <a:prstClr val="black">
                    <a:lumMod val="85000"/>
                    <a:lumOff val="15000"/>
                  </a:prstClr>
                </a:solidFill>
                <a:latin typeface="SamsungOne 400" panose="020B0503030303020204" pitchFamily="34" charset="0"/>
              </a:endParaRPr>
            </a:p>
          </p:txBody>
        </p:sp>
        <p:cxnSp>
          <p:nvCxnSpPr>
            <p:cNvPr id="46" name="직선 연결선 45">
              <a:extLst>
                <a:ext uri="{FF2B5EF4-FFF2-40B4-BE49-F238E27FC236}">
                  <a16:creationId xmlns:a16="http://schemas.microsoft.com/office/drawing/2014/main" xmlns="" id="{7E686C48-FBA4-443A-97DB-1E9AD2FFFD7B}"/>
                </a:ext>
              </a:extLst>
            </p:cNvPr>
            <p:cNvCxnSpPr/>
            <p:nvPr/>
          </p:nvCxnSpPr>
          <p:spPr>
            <a:xfrm>
              <a:off x="8366446" y="3795259"/>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61955109-D3DE-409B-AD30-BB3D939719D7}"/>
                </a:ext>
              </a:extLst>
            </p:cNvPr>
            <p:cNvCxnSpPr/>
            <p:nvPr/>
          </p:nvCxnSpPr>
          <p:spPr>
            <a:xfrm>
              <a:off x="8366446" y="3435219"/>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xmlns="" id="{2630093D-C211-437B-AD11-C4195CC008DD}"/>
                    </a:ext>
                  </a:extLst>
                </p:cNvPr>
                <p:cNvSpPr txBox="1"/>
                <p:nvPr/>
              </p:nvSpPr>
              <p:spPr>
                <a:xfrm>
                  <a:off x="8061326" y="2924944"/>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3</m:t>
                        </m:r>
                      </m:oMath>
                    </m:oMathPara>
                  </a14:m>
                  <a:endParaRPr lang="ko-KR" altLang="en-US" sz="1200" dirty="0">
                    <a:solidFill>
                      <a:prstClr val="black"/>
                    </a:solidFill>
                    <a:latin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2630093D-C211-437B-AD11-C4195CC008DD}"/>
                    </a:ext>
                  </a:extLst>
                </p:cNvPr>
                <p:cNvSpPr txBox="1">
                  <a:spLocks noRot="1" noChangeAspect="1" noMove="1" noResize="1" noEditPoints="1" noAdjustHandles="1" noChangeArrowheads="1" noChangeShapeType="1" noTextEdit="1"/>
                </p:cNvSpPr>
                <p:nvPr/>
              </p:nvSpPr>
              <p:spPr>
                <a:xfrm>
                  <a:off x="8061326" y="2924944"/>
                  <a:ext cx="342630" cy="37959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xmlns="" id="{1BC94A53-0137-4BCB-9A94-66DBDA5F1CFB}"/>
                    </a:ext>
                  </a:extLst>
                </p:cNvPr>
                <p:cNvSpPr txBox="1"/>
                <p:nvPr/>
              </p:nvSpPr>
              <p:spPr>
                <a:xfrm>
                  <a:off x="8061326" y="3308781"/>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1BC94A53-0137-4BCB-9A94-66DBDA5F1CFB}"/>
                    </a:ext>
                  </a:extLst>
                </p:cNvPr>
                <p:cNvSpPr txBox="1">
                  <a:spLocks noRot="1" noChangeAspect="1" noMove="1" noResize="1" noEditPoints="1" noAdjustHandles="1" noChangeArrowheads="1" noChangeShapeType="1" noTextEdit="1"/>
                </p:cNvSpPr>
                <p:nvPr/>
              </p:nvSpPr>
              <p:spPr>
                <a:xfrm>
                  <a:off x="8061326" y="3308781"/>
                  <a:ext cx="342630" cy="379591"/>
                </a:xfrm>
                <a:prstGeom prst="rect">
                  <a:avLst/>
                </a:prstGeom>
                <a:blipFill>
                  <a:blip r:embed="rId23"/>
                  <a:stretch>
                    <a:fillRect/>
                  </a:stretch>
                </a:blipFill>
              </p:spPr>
              <p:txBody>
                <a:bodyPr/>
                <a:lstStyle/>
                <a:p>
                  <a:r>
                    <a:rPr lang="ko-KR" altLang="en-US">
                      <a:noFill/>
                    </a:rPr>
                    <a:t> </a:t>
                  </a:r>
                </a:p>
              </p:txBody>
            </p:sp>
          </mc:Fallback>
        </mc:AlternateContent>
        <p:sp>
          <p:nvSpPr>
            <p:cNvPr id="50" name="자유형: 도형 49">
              <a:extLst>
                <a:ext uri="{FF2B5EF4-FFF2-40B4-BE49-F238E27FC236}">
                  <a16:creationId xmlns:a16="http://schemas.microsoft.com/office/drawing/2014/main" xmlns="" id="{3EDC9FD7-736A-4EB2-9909-64E92849A132}"/>
                </a:ext>
              </a:extLst>
            </p:cNvPr>
            <p:cNvSpPr/>
            <p:nvPr/>
          </p:nvSpPr>
          <p:spPr>
            <a:xfrm>
              <a:off x="7841411" y="2665562"/>
              <a:ext cx="1181819" cy="1390195"/>
            </a:xfrm>
            <a:custGeom>
              <a:avLst/>
              <a:gdLst>
                <a:gd name="connsiteX0" fmla="*/ 0 w 1181819"/>
                <a:gd name="connsiteY0" fmla="*/ 0 h 1390195"/>
                <a:gd name="connsiteX1" fmla="*/ 327804 w 1181819"/>
                <a:gd name="connsiteY1" fmla="*/ 1104181 h 1390195"/>
                <a:gd name="connsiteX2" fmla="*/ 612476 w 1181819"/>
                <a:gd name="connsiteY2" fmla="*/ 1354347 h 1390195"/>
                <a:gd name="connsiteX3" fmla="*/ 836763 w 1181819"/>
                <a:gd name="connsiteY3" fmla="*/ 1242204 h 1390195"/>
                <a:gd name="connsiteX4" fmla="*/ 1181819 w 1181819"/>
                <a:gd name="connsiteY4" fmla="*/ 25880 h 139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819" h="1390195">
                  <a:moveTo>
                    <a:pt x="0" y="0"/>
                  </a:moveTo>
                  <a:cubicBezTo>
                    <a:pt x="112862" y="439228"/>
                    <a:pt x="225725" y="878457"/>
                    <a:pt x="327804" y="1104181"/>
                  </a:cubicBezTo>
                  <a:cubicBezTo>
                    <a:pt x="429883" y="1329905"/>
                    <a:pt x="527650" y="1331343"/>
                    <a:pt x="612476" y="1354347"/>
                  </a:cubicBezTo>
                  <a:cubicBezTo>
                    <a:pt x="697302" y="1377351"/>
                    <a:pt x="741873" y="1463615"/>
                    <a:pt x="836763" y="1242204"/>
                  </a:cubicBezTo>
                  <a:cubicBezTo>
                    <a:pt x="931654" y="1020793"/>
                    <a:pt x="1056736" y="523336"/>
                    <a:pt x="1181819" y="25880"/>
                  </a:cubicBezTo>
                </a:path>
              </a:pathLst>
            </a:custGeom>
            <a:ln w="38100">
              <a:solidFill>
                <a:srgbClr val="1429A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1443225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A521BA1A-4C4C-4C95-8B4E-64FE3EFB5515}"/>
              </a:ext>
            </a:extLst>
          </p:cNvPr>
          <p:cNvGrpSpPr/>
          <p:nvPr/>
        </p:nvGrpSpPr>
        <p:grpSpPr>
          <a:xfrm>
            <a:off x="2613701" y="2521120"/>
            <a:ext cx="4294771" cy="364727"/>
            <a:chOff x="2613701" y="2033033"/>
            <a:chExt cx="4294771" cy="364727"/>
          </a:xfrm>
        </p:grpSpPr>
        <p:sp>
          <p:nvSpPr>
            <p:cNvPr id="12" name="직사각형 11">
              <a:extLst>
                <a:ext uri="{FF2B5EF4-FFF2-40B4-BE49-F238E27FC236}">
                  <a16:creationId xmlns:a16="http://schemas.microsoft.com/office/drawing/2014/main" xmlns="" id="{9D114F65-A37B-4358-AB02-D7F294FE03E3}"/>
                </a:ext>
              </a:extLst>
            </p:cNvPr>
            <p:cNvSpPr/>
            <p:nvPr/>
          </p:nvSpPr>
          <p:spPr>
            <a:xfrm>
              <a:off x="5074688" y="2033033"/>
              <a:ext cx="1833784" cy="364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xmlns="" id="{B32004C3-3249-43CA-B546-5C3B5DF49B2D}"/>
                </a:ext>
              </a:extLst>
            </p:cNvPr>
            <p:cNvSpPr/>
            <p:nvPr/>
          </p:nvSpPr>
          <p:spPr>
            <a:xfrm>
              <a:off x="3043016" y="2033033"/>
              <a:ext cx="1833784" cy="364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사각형: 둥근 모서리 12">
              <a:extLst>
                <a:ext uri="{FF2B5EF4-FFF2-40B4-BE49-F238E27FC236}">
                  <a16:creationId xmlns:a16="http://schemas.microsoft.com/office/drawing/2014/main" xmlns="" id="{C03C3491-DCA6-44EE-9E15-4FEE7835CE00}"/>
                </a:ext>
              </a:extLst>
            </p:cNvPr>
            <p:cNvSpPr/>
            <p:nvPr/>
          </p:nvSpPr>
          <p:spPr>
            <a:xfrm>
              <a:off x="2613701" y="2064911"/>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16832"/>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Composite Function</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D8BF98C4-B566-4812-B5F0-560CFBA969E7}"/>
                  </a:ext>
                </a:extLst>
              </p:cNvPr>
              <p:cNvSpPr/>
              <p:nvPr/>
            </p:nvSpPr>
            <p:spPr>
              <a:xfrm>
                <a:off x="702940" y="2188895"/>
                <a:ext cx="8632825"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also possible to “insert” one function into another. </a:t>
                </a:r>
                <a:endParaRPr lang="en-US" altLang="ko-KR" sz="1300" dirty="0">
                  <a:solidFill>
                    <a:prstClr val="black"/>
                  </a:solidFill>
                  <a:latin typeface="Cambria Math" panose="02040503050406030204" pitchFamily="18" charset="0"/>
                  <a:ea typeface="Cambria Math" panose="02040503050406030204" pitchFamily="18" charset="0"/>
                </a:endParaRPr>
              </a:p>
              <a:p>
                <a:pPr algn="ctr">
                  <a:spcAft>
                    <a:spcPts val="800"/>
                  </a:spcAft>
                  <a:buClr>
                    <a:srgbClr val="193EB0"/>
                  </a:buClr>
                </a:pPr>
                <a14:m>
                  <m:oMathPara xmlns:m="http://schemas.openxmlformats.org/officeDocument/2006/math">
                    <m:oMathParaPr>
                      <m:jc m:val="centerGroup"/>
                    </m:oMathParaPr>
                    <m:oMath xmlns:m="http://schemas.openxmlformats.org/officeDocument/2006/math">
                      <m:r>
                        <m:rPr>
                          <m:sty m:val="p"/>
                        </m:rPr>
                        <a:rPr lang="en-US" altLang="ko-KR" sz="1600">
                          <a:solidFill>
                            <a:prstClr val="black"/>
                          </a:solidFill>
                          <a:latin typeface="Cambria Math" panose="02040503050406030204" pitchFamily="18" charset="0"/>
                          <a:ea typeface="Cambria Math" panose="02040503050406030204" pitchFamily="18" charset="0"/>
                        </a:rPr>
                        <m:t>f</m:t>
                      </m:r>
                      <m:d>
                        <m:dPr>
                          <m:ctrlPr>
                            <a:rPr lang="en-US" altLang="ko-KR" sz="1600" i="1">
                              <a:solidFill>
                                <a:prstClr val="black"/>
                              </a:solidFill>
                              <a:latin typeface="Cambria Math" panose="02040503050406030204" pitchFamily="18" charset="0"/>
                              <a:ea typeface="Cambria Math" panose="02040503050406030204" pitchFamily="18" charset="0"/>
                            </a:rPr>
                          </m:ctrlPr>
                        </m:dPr>
                        <m:e>
                          <m:r>
                            <m:rPr>
                              <m:sty m:val="p"/>
                            </m:rPr>
                            <a:rPr lang="en-US" altLang="ko-KR" sz="1600">
                              <a:solidFill>
                                <a:prstClr val="black"/>
                              </a:solidFill>
                              <a:latin typeface="Cambria Math" panose="02040503050406030204" pitchFamily="18" charset="0"/>
                              <a:ea typeface="Cambria Math" panose="02040503050406030204" pitchFamily="18" charset="0"/>
                            </a:rPr>
                            <m:t>x</m:t>
                          </m:r>
                        </m:e>
                      </m:d>
                      <m:r>
                        <a:rPr lang="en-US" altLang="ko-KR" sz="1600">
                          <a:solidFill>
                            <a:prstClr val="black"/>
                          </a:solidFill>
                          <a:latin typeface="Cambria Math" panose="02040503050406030204" pitchFamily="18" charset="0"/>
                          <a:ea typeface="Cambria Math" panose="02040503050406030204" pitchFamily="18" charset="0"/>
                        </a:rPr>
                        <m:t>=10+</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𝑔</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𝑥</m:t>
                      </m:r>
                    </m:oMath>
                  </m:oMathPara>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188895"/>
                <a:ext cx="8632825" cy="996921"/>
              </a:xfrm>
              <a:prstGeom prst="rect">
                <a:avLst/>
              </a:prstGeom>
              <a:blipFill>
                <a:blip r:embed="rId3"/>
                <a:stretch>
                  <a:fillRect/>
                </a:stretch>
              </a:blipFill>
              <a:ln>
                <a:noFill/>
              </a:ln>
            </p:spPr>
            <p:txBody>
              <a:bodyPr/>
              <a:lstStyle/>
              <a:p>
                <a:r>
                  <a:rPr lang="en-US">
                    <a:noFill/>
                  </a:rPr>
                  <a:t> </a:t>
                </a:r>
              </a:p>
            </p:txBody>
          </p:sp>
        </mc:Fallback>
      </mc:AlternateContent>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6" name="직사각형 15">
            <a:extLst>
              <a:ext uri="{FF2B5EF4-FFF2-40B4-BE49-F238E27FC236}">
                <a16:creationId xmlns:a16="http://schemas.microsoft.com/office/drawing/2014/main" xmlns="" id="{7E9E40D8-11B4-47D3-8678-A2B96CBA38BE}"/>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a Composite Function?</a:t>
            </a:r>
          </a:p>
        </p:txBody>
      </p:sp>
      <p:grpSp>
        <p:nvGrpSpPr>
          <p:cNvPr id="17" name="그룹 16">
            <a:extLst>
              <a:ext uri="{FF2B5EF4-FFF2-40B4-BE49-F238E27FC236}">
                <a16:creationId xmlns:a16="http://schemas.microsoft.com/office/drawing/2014/main" xmlns="" id="{154D4759-AFA2-45ED-B5AB-9040C303C70E}"/>
              </a:ext>
            </a:extLst>
          </p:cNvPr>
          <p:cNvGrpSpPr/>
          <p:nvPr/>
        </p:nvGrpSpPr>
        <p:grpSpPr>
          <a:xfrm>
            <a:off x="2212504" y="3242435"/>
            <a:ext cx="5328592" cy="2817684"/>
            <a:chOff x="2222584" y="3165335"/>
            <a:chExt cx="5537140" cy="2927961"/>
          </a:xfrm>
        </p:grpSpPr>
        <p:pic>
          <p:nvPicPr>
            <p:cNvPr id="21" name="그림 20">
              <a:extLst>
                <a:ext uri="{FF2B5EF4-FFF2-40B4-BE49-F238E27FC236}">
                  <a16:creationId xmlns:a16="http://schemas.microsoft.com/office/drawing/2014/main" xmlns="" id="{2E4F734F-A30E-4D9B-A3C4-82C5C3B226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63180" y="3635156"/>
              <a:ext cx="4542405" cy="2055842"/>
            </a:xfrm>
            <a:prstGeom prst="rect">
              <a:avLst/>
            </a:prstGeom>
          </p:spPr>
        </p:pic>
        <p:sp>
          <p:nvSpPr>
            <p:cNvPr id="22" name="직사각형 21">
              <a:extLst>
                <a:ext uri="{FF2B5EF4-FFF2-40B4-BE49-F238E27FC236}">
                  <a16:creationId xmlns:a16="http://schemas.microsoft.com/office/drawing/2014/main" xmlns="" id="{9BB5D7DF-E834-4AB7-BE0D-71D53EFD993C}"/>
                </a:ext>
              </a:extLst>
            </p:cNvPr>
            <p:cNvSpPr/>
            <p:nvPr/>
          </p:nvSpPr>
          <p:spPr>
            <a:xfrm>
              <a:off x="5524070" y="3692035"/>
              <a:ext cx="162345"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b="1" dirty="0">
                  <a:solidFill>
                    <a:prstClr val="black">
                      <a:lumMod val="85000"/>
                      <a:lumOff val="15000"/>
                    </a:prstClr>
                  </a:solidFill>
                  <a:latin typeface="SamsungOne 400" panose="020B0503030303020204" pitchFamily="34" charset="0"/>
                  <a:ea typeface="SamsungOne 400" panose="020B0503030303020204" pitchFamily="34" charset="0"/>
                </a:rPr>
                <a:t>g</a:t>
              </a:r>
            </a:p>
          </p:txBody>
        </p:sp>
        <p:sp>
          <p:nvSpPr>
            <p:cNvPr id="23" name="직사각형 22">
              <a:extLst>
                <a:ext uri="{FF2B5EF4-FFF2-40B4-BE49-F238E27FC236}">
                  <a16:creationId xmlns:a16="http://schemas.microsoft.com/office/drawing/2014/main" xmlns="" id="{4DE9ED29-8DDC-44BC-B1BB-8B0D69483896}"/>
                </a:ext>
              </a:extLst>
            </p:cNvPr>
            <p:cNvSpPr/>
            <p:nvPr/>
          </p:nvSpPr>
          <p:spPr>
            <a:xfrm>
              <a:off x="6533766" y="4281590"/>
              <a:ext cx="671347"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b="1" dirty="0">
                  <a:solidFill>
                    <a:schemeClr val="bg1"/>
                  </a:solidFill>
                  <a:latin typeface="SamsungOne 400" panose="020B0503030303020204" pitchFamily="34" charset="0"/>
                  <a:ea typeface="SamsungOne 400" panose="020B0503030303020204" pitchFamily="34" charset="0"/>
                </a:rPr>
                <a:t>G(f(x))</a:t>
              </a:r>
            </a:p>
          </p:txBody>
        </p:sp>
        <p:sp>
          <p:nvSpPr>
            <p:cNvPr id="24" name="직사각형 23">
              <a:extLst>
                <a:ext uri="{FF2B5EF4-FFF2-40B4-BE49-F238E27FC236}">
                  <a16:creationId xmlns:a16="http://schemas.microsoft.com/office/drawing/2014/main" xmlns="" id="{1BAEEA15-6BA4-4140-B191-94F181A97F43}"/>
                </a:ext>
              </a:extLst>
            </p:cNvPr>
            <p:cNvSpPr/>
            <p:nvPr/>
          </p:nvSpPr>
          <p:spPr>
            <a:xfrm>
              <a:off x="3578536" y="3692035"/>
              <a:ext cx="162345"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25" name="모서리가 둥근 직사각형 4">
              <a:extLst>
                <a:ext uri="{FF2B5EF4-FFF2-40B4-BE49-F238E27FC236}">
                  <a16:creationId xmlns:a16="http://schemas.microsoft.com/office/drawing/2014/main" xmlns="" id="{A6ED9CD5-6189-4B0A-8DC8-C767ACE6340A}"/>
                </a:ext>
              </a:extLst>
            </p:cNvPr>
            <p:cNvSpPr/>
            <p:nvPr/>
          </p:nvSpPr>
          <p:spPr>
            <a:xfrm>
              <a:off x="2222584" y="3165335"/>
              <a:ext cx="5537140" cy="2927961"/>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SamsungOne 400" panose="020B0503030303020204" pitchFamily="34" charset="0"/>
              </a:endParaRPr>
            </a:p>
          </p:txBody>
        </p:sp>
        <p:sp>
          <p:nvSpPr>
            <p:cNvPr id="26" name="직사각형 25">
              <a:extLst>
                <a:ext uri="{FF2B5EF4-FFF2-40B4-BE49-F238E27FC236}">
                  <a16:creationId xmlns:a16="http://schemas.microsoft.com/office/drawing/2014/main" xmlns="" id="{654144BF-B927-4E97-9FC9-25E9A52FB407}"/>
                </a:ext>
              </a:extLst>
            </p:cNvPr>
            <p:cNvSpPr/>
            <p:nvPr/>
          </p:nvSpPr>
          <p:spPr>
            <a:xfrm>
              <a:off x="3423854" y="4514101"/>
              <a:ext cx="162345"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bg1"/>
                  </a:solidFill>
                  <a:latin typeface="SamsungOne 400" panose="020B0503030303020204" pitchFamily="34" charset="0"/>
                  <a:ea typeface="SamsungOne 400" panose="020B0503030303020204" pitchFamily="34" charset="0"/>
                </a:rPr>
                <a:t>x</a:t>
              </a:r>
            </a:p>
          </p:txBody>
        </p:sp>
        <p:sp>
          <p:nvSpPr>
            <p:cNvPr id="30" name="직사각형 29">
              <a:extLst>
                <a:ext uri="{FF2B5EF4-FFF2-40B4-BE49-F238E27FC236}">
                  <a16:creationId xmlns:a16="http://schemas.microsoft.com/office/drawing/2014/main" xmlns="" id="{BC8E1E9E-4710-4E81-B5F9-928D883B0AD2}"/>
                </a:ext>
              </a:extLst>
            </p:cNvPr>
            <p:cNvSpPr/>
            <p:nvPr/>
          </p:nvSpPr>
          <p:spPr>
            <a:xfrm>
              <a:off x="4661159" y="4271964"/>
              <a:ext cx="479647" cy="438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bg1"/>
                  </a:solidFill>
                  <a:latin typeface="SamsungOne 400" panose="020B0503030303020204" pitchFamily="34" charset="0"/>
                  <a:ea typeface="SamsungOne 400" panose="020B0503030303020204" pitchFamily="34" charset="0"/>
                </a:rPr>
                <a:t>f(x)</a:t>
              </a:r>
            </a:p>
          </p:txBody>
        </p:sp>
      </p:grpSp>
    </p:spTree>
    <p:extLst>
      <p:ext uri="{BB962C8B-B14F-4D97-AF65-F5344CB8AC3E}">
        <p14:creationId xmlns:p14="http://schemas.microsoft.com/office/powerpoint/2010/main" val="3679006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Composite Function</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a16="http://schemas.microsoft.com/office/drawing/2014/main" xmlns="" id="{D8BF98C4-B566-4812-B5F0-560CFBA969E7}"/>
              </a:ext>
            </a:extLst>
          </p:cNvPr>
          <p:cNvSpPr/>
          <p:nvPr/>
        </p:nvSpPr>
        <p:spPr>
          <a:xfrm>
            <a:off x="702940" y="1700808"/>
            <a:ext cx="8632825" cy="899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2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possible to substitute a value for x, or a function for x. In other words, the combination of several functions as follows is called a composite function. </a:t>
            </a: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12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8" name="그룹 7">
            <a:extLst>
              <a:ext uri="{FF2B5EF4-FFF2-40B4-BE49-F238E27FC236}">
                <a16:creationId xmlns:a16="http://schemas.microsoft.com/office/drawing/2014/main" xmlns="" id="{75DE9029-868F-462C-8816-9B4C5CC9DDEE}"/>
              </a:ext>
            </a:extLst>
          </p:cNvPr>
          <p:cNvGrpSpPr/>
          <p:nvPr/>
        </p:nvGrpSpPr>
        <p:grpSpPr>
          <a:xfrm>
            <a:off x="3169920" y="3394338"/>
            <a:ext cx="3512931" cy="2819185"/>
            <a:chOff x="3169920" y="3246598"/>
            <a:chExt cx="3512931" cy="2819185"/>
          </a:xfrm>
        </p:grpSpPr>
        <p:grpSp>
          <p:nvGrpSpPr>
            <p:cNvPr id="17" name="그룹 16">
              <a:extLst>
                <a:ext uri="{FF2B5EF4-FFF2-40B4-BE49-F238E27FC236}">
                  <a16:creationId xmlns:a16="http://schemas.microsoft.com/office/drawing/2014/main" xmlns="" id="{6F65520A-7B8E-4113-BFC0-F43FEEA7188B}"/>
                </a:ext>
              </a:extLst>
            </p:cNvPr>
            <p:cNvGrpSpPr/>
            <p:nvPr/>
          </p:nvGrpSpPr>
          <p:grpSpPr>
            <a:xfrm>
              <a:off x="3783017" y="3372244"/>
              <a:ext cx="199355" cy="2156599"/>
              <a:chOff x="6969686" y="3636873"/>
              <a:chExt cx="144016" cy="2024375"/>
            </a:xfrm>
          </p:grpSpPr>
          <p:cxnSp>
            <p:nvCxnSpPr>
              <p:cNvPr id="51" name="직선 연결선 50">
                <a:extLst>
                  <a:ext uri="{FF2B5EF4-FFF2-40B4-BE49-F238E27FC236}">
                    <a16:creationId xmlns:a16="http://schemas.microsoft.com/office/drawing/2014/main" xmlns="" id="{47F7A05A-465A-46FD-B06A-ACA5286B815E}"/>
                  </a:ext>
                </a:extLst>
              </p:cNvPr>
              <p:cNvCxnSpPr>
                <a:cxnSpLocks/>
              </p:cNvCxnSpPr>
              <p:nvPr/>
            </p:nvCxnSpPr>
            <p:spPr>
              <a:xfrm>
                <a:off x="7044694" y="3636873"/>
                <a:ext cx="0" cy="2024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그룹 51">
                <a:extLst>
                  <a:ext uri="{FF2B5EF4-FFF2-40B4-BE49-F238E27FC236}">
                    <a16:creationId xmlns:a16="http://schemas.microsoft.com/office/drawing/2014/main" xmlns="" id="{46E85DF4-1115-4DC2-BDAE-9CCE9C7E9673}"/>
                  </a:ext>
                </a:extLst>
              </p:cNvPr>
              <p:cNvGrpSpPr/>
              <p:nvPr/>
            </p:nvGrpSpPr>
            <p:grpSpPr>
              <a:xfrm>
                <a:off x="6969686" y="3780889"/>
                <a:ext cx="144016" cy="1664335"/>
                <a:chOff x="6969686" y="3780889"/>
                <a:chExt cx="144016" cy="1664335"/>
              </a:xfrm>
            </p:grpSpPr>
            <p:cxnSp>
              <p:nvCxnSpPr>
                <p:cNvPr id="53" name="직선 연결선 52">
                  <a:extLst>
                    <a:ext uri="{FF2B5EF4-FFF2-40B4-BE49-F238E27FC236}">
                      <a16:creationId xmlns:a16="http://schemas.microsoft.com/office/drawing/2014/main" xmlns="" id="{1308E029-2552-4F1B-A1AA-75C0BD489E20}"/>
                    </a:ext>
                  </a:extLst>
                </p:cNvPr>
                <p:cNvCxnSpPr/>
                <p:nvPr/>
              </p:nvCxnSpPr>
              <p:spPr>
                <a:xfrm flipH="1">
                  <a:off x="6969686" y="378088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xmlns="" id="{B11396FF-A205-4E8A-AE74-F0C72B90833A}"/>
                    </a:ext>
                  </a:extLst>
                </p:cNvPr>
                <p:cNvCxnSpPr/>
                <p:nvPr/>
              </p:nvCxnSpPr>
              <p:spPr>
                <a:xfrm flipH="1">
                  <a:off x="6969686" y="4196973"/>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xmlns="" id="{10A7E7D9-74CB-41E2-A6B8-AC2B6D2FA99E}"/>
                    </a:ext>
                  </a:extLst>
                </p:cNvPr>
                <p:cNvCxnSpPr/>
                <p:nvPr/>
              </p:nvCxnSpPr>
              <p:spPr>
                <a:xfrm flipH="1">
                  <a:off x="6969686" y="461305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xmlns="" id="{EE9607B5-B639-4872-BCFB-2D1C3ABE07FD}"/>
                    </a:ext>
                  </a:extLst>
                </p:cNvPr>
                <p:cNvCxnSpPr/>
                <p:nvPr/>
              </p:nvCxnSpPr>
              <p:spPr>
                <a:xfrm flipH="1">
                  <a:off x="6969686" y="502914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xmlns="" id="{F960C09E-35AF-44C7-A5F2-16AE51769297}"/>
                    </a:ext>
                  </a:extLst>
                </p:cNvPr>
                <p:cNvCxnSpPr/>
                <p:nvPr/>
              </p:nvCxnSpPr>
              <p:spPr>
                <a:xfrm flipH="1">
                  <a:off x="696968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 name="그룹 20">
              <a:extLst>
                <a:ext uri="{FF2B5EF4-FFF2-40B4-BE49-F238E27FC236}">
                  <a16:creationId xmlns:a16="http://schemas.microsoft.com/office/drawing/2014/main" xmlns="" id="{F18A008D-D807-4B40-8B4E-41F53955FC97}"/>
                </a:ext>
              </a:extLst>
            </p:cNvPr>
            <p:cNvGrpSpPr/>
            <p:nvPr/>
          </p:nvGrpSpPr>
          <p:grpSpPr>
            <a:xfrm>
              <a:off x="4677276" y="3372244"/>
              <a:ext cx="199355" cy="2156599"/>
              <a:chOff x="6969686" y="3636873"/>
              <a:chExt cx="144016" cy="2024375"/>
            </a:xfrm>
          </p:grpSpPr>
          <p:cxnSp>
            <p:nvCxnSpPr>
              <p:cNvPr id="44" name="직선 연결선 43">
                <a:extLst>
                  <a:ext uri="{FF2B5EF4-FFF2-40B4-BE49-F238E27FC236}">
                    <a16:creationId xmlns:a16="http://schemas.microsoft.com/office/drawing/2014/main" xmlns="" id="{1D70F2D1-73E2-4D96-9AEA-D1D25F85DB0C}"/>
                  </a:ext>
                </a:extLst>
              </p:cNvPr>
              <p:cNvCxnSpPr>
                <a:cxnSpLocks/>
              </p:cNvCxnSpPr>
              <p:nvPr/>
            </p:nvCxnSpPr>
            <p:spPr>
              <a:xfrm>
                <a:off x="7044694" y="3636873"/>
                <a:ext cx="0" cy="2024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xmlns="" id="{C605ED71-DEBC-4AE6-A0B8-196B09E2FE68}"/>
                  </a:ext>
                </a:extLst>
              </p:cNvPr>
              <p:cNvGrpSpPr/>
              <p:nvPr/>
            </p:nvGrpSpPr>
            <p:grpSpPr>
              <a:xfrm>
                <a:off x="6969686" y="3780889"/>
                <a:ext cx="144016" cy="1664335"/>
                <a:chOff x="6969686" y="3780889"/>
                <a:chExt cx="144016" cy="1664335"/>
              </a:xfrm>
            </p:grpSpPr>
            <p:cxnSp>
              <p:nvCxnSpPr>
                <p:cNvPr id="46" name="직선 연결선 45">
                  <a:extLst>
                    <a:ext uri="{FF2B5EF4-FFF2-40B4-BE49-F238E27FC236}">
                      <a16:creationId xmlns:a16="http://schemas.microsoft.com/office/drawing/2014/main" xmlns="" id="{586EBCEF-4A9E-4A49-89E2-68EE153F92A3}"/>
                    </a:ext>
                  </a:extLst>
                </p:cNvPr>
                <p:cNvCxnSpPr/>
                <p:nvPr/>
              </p:nvCxnSpPr>
              <p:spPr>
                <a:xfrm flipH="1">
                  <a:off x="6969686" y="378088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3C6C8E86-C08F-434A-A01D-77A07845AFF5}"/>
                    </a:ext>
                  </a:extLst>
                </p:cNvPr>
                <p:cNvCxnSpPr/>
                <p:nvPr/>
              </p:nvCxnSpPr>
              <p:spPr>
                <a:xfrm flipH="1">
                  <a:off x="6969686" y="4196973"/>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7930AF4B-F3CE-4AB8-A721-AF0E85F7AFA5}"/>
                    </a:ext>
                  </a:extLst>
                </p:cNvPr>
                <p:cNvCxnSpPr/>
                <p:nvPr/>
              </p:nvCxnSpPr>
              <p:spPr>
                <a:xfrm flipH="1">
                  <a:off x="6969686" y="461305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xmlns="" id="{87CE805C-7D04-4932-9E43-FC450E1FA8A8}"/>
                    </a:ext>
                  </a:extLst>
                </p:cNvPr>
                <p:cNvCxnSpPr/>
                <p:nvPr/>
              </p:nvCxnSpPr>
              <p:spPr>
                <a:xfrm flipH="1">
                  <a:off x="6969686" y="502914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xmlns="" id="{0A151B1D-F9A9-4FB1-A5DD-37B4A2278859}"/>
                    </a:ext>
                  </a:extLst>
                </p:cNvPr>
                <p:cNvCxnSpPr/>
                <p:nvPr/>
              </p:nvCxnSpPr>
              <p:spPr>
                <a:xfrm flipH="1">
                  <a:off x="696968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 name="그룹 21">
              <a:extLst>
                <a:ext uri="{FF2B5EF4-FFF2-40B4-BE49-F238E27FC236}">
                  <a16:creationId xmlns:a16="http://schemas.microsoft.com/office/drawing/2014/main" xmlns="" id="{ACAC2F80-A5A5-4D69-9C73-39EE45C51FAE}"/>
                </a:ext>
              </a:extLst>
            </p:cNvPr>
            <p:cNvGrpSpPr/>
            <p:nvPr/>
          </p:nvGrpSpPr>
          <p:grpSpPr>
            <a:xfrm>
              <a:off x="5574374" y="3372244"/>
              <a:ext cx="199355" cy="2156599"/>
              <a:chOff x="6969686" y="3636873"/>
              <a:chExt cx="144016" cy="2024375"/>
            </a:xfrm>
          </p:grpSpPr>
          <p:cxnSp>
            <p:nvCxnSpPr>
              <p:cNvPr id="37" name="직선 연결선 36">
                <a:extLst>
                  <a:ext uri="{FF2B5EF4-FFF2-40B4-BE49-F238E27FC236}">
                    <a16:creationId xmlns:a16="http://schemas.microsoft.com/office/drawing/2014/main" xmlns="" id="{6EAB9BAE-0481-445C-A91E-1D134ADAC982}"/>
                  </a:ext>
                </a:extLst>
              </p:cNvPr>
              <p:cNvCxnSpPr>
                <a:cxnSpLocks/>
              </p:cNvCxnSpPr>
              <p:nvPr/>
            </p:nvCxnSpPr>
            <p:spPr>
              <a:xfrm>
                <a:off x="7044694" y="3636873"/>
                <a:ext cx="0" cy="2024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그룹 37">
                <a:extLst>
                  <a:ext uri="{FF2B5EF4-FFF2-40B4-BE49-F238E27FC236}">
                    <a16:creationId xmlns:a16="http://schemas.microsoft.com/office/drawing/2014/main" xmlns="" id="{90B8E4EF-5039-4BA2-9EC2-1769F3342259}"/>
                  </a:ext>
                </a:extLst>
              </p:cNvPr>
              <p:cNvGrpSpPr/>
              <p:nvPr/>
            </p:nvGrpSpPr>
            <p:grpSpPr>
              <a:xfrm>
                <a:off x="6969686" y="3780889"/>
                <a:ext cx="144016" cy="1664335"/>
                <a:chOff x="6969686" y="3780889"/>
                <a:chExt cx="144016" cy="1664335"/>
              </a:xfrm>
            </p:grpSpPr>
            <p:cxnSp>
              <p:nvCxnSpPr>
                <p:cNvPr id="39" name="직선 연결선 38">
                  <a:extLst>
                    <a:ext uri="{FF2B5EF4-FFF2-40B4-BE49-F238E27FC236}">
                      <a16:creationId xmlns:a16="http://schemas.microsoft.com/office/drawing/2014/main" xmlns="" id="{EB9F6C46-DF71-4F6D-B53D-456D125C1D0D}"/>
                    </a:ext>
                  </a:extLst>
                </p:cNvPr>
                <p:cNvCxnSpPr/>
                <p:nvPr/>
              </p:nvCxnSpPr>
              <p:spPr>
                <a:xfrm flipH="1">
                  <a:off x="6969686" y="378088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xmlns="" id="{DC5657B3-935A-41D4-829F-FDE681DEB6E1}"/>
                    </a:ext>
                  </a:extLst>
                </p:cNvPr>
                <p:cNvCxnSpPr/>
                <p:nvPr/>
              </p:nvCxnSpPr>
              <p:spPr>
                <a:xfrm flipH="1">
                  <a:off x="6969686" y="4196973"/>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xmlns="" id="{A0605066-8802-49C5-8A06-B5064925F089}"/>
                    </a:ext>
                  </a:extLst>
                </p:cNvPr>
                <p:cNvCxnSpPr/>
                <p:nvPr/>
              </p:nvCxnSpPr>
              <p:spPr>
                <a:xfrm flipH="1">
                  <a:off x="6969686" y="461305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90BA86E7-9B08-4F36-83BF-D17D4D6BD19F}"/>
                    </a:ext>
                  </a:extLst>
                </p:cNvPr>
                <p:cNvCxnSpPr/>
                <p:nvPr/>
              </p:nvCxnSpPr>
              <p:spPr>
                <a:xfrm flipH="1">
                  <a:off x="6969686" y="502914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262FC524-80F9-4579-A202-2445121BCD10}"/>
                    </a:ext>
                  </a:extLst>
                </p:cNvPr>
                <p:cNvCxnSpPr/>
                <p:nvPr/>
              </p:nvCxnSpPr>
              <p:spPr>
                <a:xfrm flipH="1">
                  <a:off x="696968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2F62188A-8D25-4D96-BB9A-92BA7A7F3CC7}"/>
                    </a:ext>
                  </a:extLst>
                </p:cNvPr>
                <p:cNvSpPr txBox="1"/>
                <p:nvPr/>
              </p:nvSpPr>
              <p:spPr>
                <a:xfrm>
                  <a:off x="3369275" y="3456330"/>
                  <a:ext cx="6194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𝑥</m:t>
                        </m:r>
                      </m:oMath>
                    </m:oMathPara>
                  </a14:m>
                  <a:endParaRPr lang="ko-KR" altLang="en-US" sz="1600" i="1" dirty="0"/>
                </a:p>
              </p:txBody>
            </p:sp>
          </mc:Choice>
          <mc:Fallback xmlns="">
            <p:sp>
              <p:nvSpPr>
                <p:cNvPr id="23" name="TextBox 22">
                  <a:extLst>
                    <a:ext uri="{FF2B5EF4-FFF2-40B4-BE49-F238E27FC236}">
                      <a16:creationId xmlns:a16="http://schemas.microsoft.com/office/drawing/2014/main" id="{2F62188A-8D25-4D96-BB9A-92BA7A7F3CC7}"/>
                    </a:ext>
                  </a:extLst>
                </p:cNvPr>
                <p:cNvSpPr txBox="1">
                  <a:spLocks noRot="1" noChangeAspect="1" noMove="1" noResize="1" noEditPoints="1" noAdjustHandles="1" noChangeArrowheads="1" noChangeShapeType="1" noTextEdit="1"/>
                </p:cNvSpPr>
                <p:nvPr/>
              </p:nvSpPr>
              <p:spPr>
                <a:xfrm>
                  <a:off x="3369275" y="3456330"/>
                  <a:ext cx="619452" cy="33855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856C229D-A211-4DAB-89BB-492939F0149B}"/>
                    </a:ext>
                  </a:extLst>
                </p:cNvPr>
                <p:cNvSpPr txBox="1"/>
                <p:nvPr/>
              </p:nvSpPr>
              <p:spPr>
                <a:xfrm>
                  <a:off x="4043485" y="3525667"/>
                  <a:ext cx="6194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𝑓</m:t>
                        </m:r>
                      </m:oMath>
                    </m:oMathPara>
                  </a14:m>
                  <a:endParaRPr lang="ko-KR" altLang="en-US" sz="1600" dirty="0"/>
                </a:p>
              </p:txBody>
            </p:sp>
          </mc:Choice>
          <mc:Fallback xmlns="">
            <p:sp>
              <p:nvSpPr>
                <p:cNvPr id="24" name="TextBox 23">
                  <a:extLst>
                    <a:ext uri="{FF2B5EF4-FFF2-40B4-BE49-F238E27FC236}">
                      <a16:creationId xmlns:a16="http://schemas.microsoft.com/office/drawing/2014/main" id="{856C229D-A211-4DAB-89BB-492939F0149B}"/>
                    </a:ext>
                  </a:extLst>
                </p:cNvPr>
                <p:cNvSpPr txBox="1">
                  <a:spLocks noRot="1" noChangeAspect="1" noMove="1" noResize="1" noEditPoints="1" noAdjustHandles="1" noChangeArrowheads="1" noChangeShapeType="1" noTextEdit="1"/>
                </p:cNvSpPr>
                <p:nvPr/>
              </p:nvSpPr>
              <p:spPr>
                <a:xfrm>
                  <a:off x="4043485" y="3525667"/>
                  <a:ext cx="619452" cy="338554"/>
                </a:xfrm>
                <a:prstGeom prst="rect">
                  <a:avLst/>
                </a:prstGeom>
                <a:blipFill>
                  <a:blip r:embed="rId5"/>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E2D6192A-3228-46E1-90B9-5BF637FE30E3}"/>
                    </a:ext>
                  </a:extLst>
                </p:cNvPr>
                <p:cNvSpPr txBox="1"/>
                <p:nvPr/>
              </p:nvSpPr>
              <p:spPr>
                <a:xfrm>
                  <a:off x="3938081" y="4450554"/>
                  <a:ext cx="99809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m:t>
                        </m:r>
                      </m:oMath>
                    </m:oMathPara>
                  </a14:m>
                  <a:endParaRPr lang="ko-KR" altLang="en-US" sz="1600" dirty="0"/>
                </a:p>
              </p:txBody>
            </p:sp>
          </mc:Choice>
          <mc:Fallback xmlns="">
            <p:sp>
              <p:nvSpPr>
                <p:cNvPr id="25" name="TextBox 24">
                  <a:extLst>
                    <a:ext uri="{FF2B5EF4-FFF2-40B4-BE49-F238E27FC236}">
                      <a16:creationId xmlns:a16="http://schemas.microsoft.com/office/drawing/2014/main" id="{E2D6192A-3228-46E1-90B9-5BF637FE30E3}"/>
                    </a:ext>
                  </a:extLst>
                </p:cNvPr>
                <p:cNvSpPr txBox="1">
                  <a:spLocks noRot="1" noChangeAspect="1" noMove="1" noResize="1" noEditPoints="1" noAdjustHandles="1" noChangeArrowheads="1" noChangeShapeType="1" noTextEdit="1"/>
                </p:cNvSpPr>
                <p:nvPr/>
              </p:nvSpPr>
              <p:spPr>
                <a:xfrm>
                  <a:off x="3938081" y="4450554"/>
                  <a:ext cx="998093" cy="338554"/>
                </a:xfrm>
                <a:prstGeom prst="rect">
                  <a:avLst/>
                </a:prstGeom>
                <a:blipFill>
                  <a:blip r:embed="rId6"/>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xmlns="" id="{39EAF53B-281B-49D5-9F60-EB5B08473493}"/>
                    </a:ext>
                  </a:extLst>
                </p:cNvPr>
                <p:cNvSpPr txBox="1"/>
                <p:nvPr/>
              </p:nvSpPr>
              <p:spPr>
                <a:xfrm>
                  <a:off x="4906859" y="3891242"/>
                  <a:ext cx="99809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𝑔</m:t>
                        </m:r>
                      </m:oMath>
                    </m:oMathPara>
                  </a14:m>
                  <a:endParaRPr lang="ko-KR" altLang="en-US" sz="1600" i="1" dirty="0">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39EAF53B-281B-49D5-9F60-EB5B08473493}"/>
                    </a:ext>
                  </a:extLst>
                </p:cNvPr>
                <p:cNvSpPr txBox="1">
                  <a:spLocks noRot="1" noChangeAspect="1" noMove="1" noResize="1" noEditPoints="1" noAdjustHandles="1" noChangeArrowheads="1" noChangeShapeType="1" noTextEdit="1"/>
                </p:cNvSpPr>
                <p:nvPr/>
              </p:nvSpPr>
              <p:spPr>
                <a:xfrm>
                  <a:off x="4906859" y="3891242"/>
                  <a:ext cx="998093" cy="338554"/>
                </a:xfrm>
                <a:prstGeom prst="rect">
                  <a:avLst/>
                </a:prstGeom>
                <a:blipFill>
                  <a:blip r:embed="rId7"/>
                  <a:stretch>
                    <a:fillRect b="-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0CEA003C-C9A1-4F27-996E-7C51DA5CF18D}"/>
                    </a:ext>
                  </a:extLst>
                </p:cNvPr>
                <p:cNvSpPr txBox="1"/>
                <p:nvPr/>
              </p:nvSpPr>
              <p:spPr>
                <a:xfrm>
                  <a:off x="5684758" y="3972903"/>
                  <a:ext cx="99809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𝑔</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m:t>
                        </m:r>
                      </m:oMath>
                    </m:oMathPara>
                  </a14:m>
                  <a:endParaRPr lang="ko-KR" altLang="en-US" sz="1600" dirty="0"/>
                </a:p>
              </p:txBody>
            </p:sp>
          </mc:Choice>
          <mc:Fallback xmlns="">
            <p:sp>
              <p:nvSpPr>
                <p:cNvPr id="30" name="TextBox 29">
                  <a:extLst>
                    <a:ext uri="{FF2B5EF4-FFF2-40B4-BE49-F238E27FC236}">
                      <a16:creationId xmlns:a16="http://schemas.microsoft.com/office/drawing/2014/main" id="{0CEA003C-C9A1-4F27-996E-7C51DA5CF18D}"/>
                    </a:ext>
                  </a:extLst>
                </p:cNvPr>
                <p:cNvSpPr txBox="1">
                  <a:spLocks noRot="1" noChangeAspect="1" noMove="1" noResize="1" noEditPoints="1" noAdjustHandles="1" noChangeArrowheads="1" noChangeShapeType="1" noTextEdit="1"/>
                </p:cNvSpPr>
                <p:nvPr/>
              </p:nvSpPr>
              <p:spPr>
                <a:xfrm>
                  <a:off x="5684758" y="3972903"/>
                  <a:ext cx="998093" cy="338554"/>
                </a:xfrm>
                <a:prstGeom prst="rect">
                  <a:avLst/>
                </a:prstGeom>
                <a:blipFill>
                  <a:blip r:embed="rId8"/>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55F682A8-C1AF-4443-956E-429CA88C6613}"/>
                    </a:ext>
                  </a:extLst>
                </p:cNvPr>
                <p:cNvSpPr txBox="1"/>
                <p:nvPr/>
              </p:nvSpPr>
              <p:spPr>
                <a:xfrm>
                  <a:off x="3499970" y="5684120"/>
                  <a:ext cx="2683835"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h</m:t>
                        </m:r>
                        <m:r>
                          <a:rPr lang="ko-KR" altLang="en-US" sz="1600" i="1" dirty="0" smtClean="0">
                            <a:latin typeface="Cambria Math" panose="02040503050406030204" pitchFamily="18" charset="0"/>
                          </a:rPr>
                          <m:t> </m:t>
                        </m:r>
                        <m:r>
                          <a:rPr lang="en-US" altLang="ko-KR" sz="1600" i="1" dirty="0" smtClean="0">
                            <a:latin typeface="Cambria Math" panose="02040503050406030204" pitchFamily="18" charset="0"/>
                          </a:rPr>
                          <m:t>: </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 → </m:t>
                        </m:r>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 → </m:t>
                        </m:r>
                        <m:r>
                          <a:rPr lang="en-US" altLang="ko-KR" sz="1600" i="1" dirty="0" smtClean="0">
                            <a:latin typeface="Cambria Math" panose="02040503050406030204" pitchFamily="18" charset="0"/>
                          </a:rPr>
                          <m:t>𝑔</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 </m:t>
                        </m:r>
                      </m:oMath>
                    </m:oMathPara>
                  </a14:m>
                  <a:endParaRPr lang="ko-KR" altLang="en-US" sz="1600" i="1" dirty="0"/>
                </a:p>
              </p:txBody>
            </p:sp>
          </mc:Choice>
          <mc:Fallback xmlns="">
            <p:sp>
              <p:nvSpPr>
                <p:cNvPr id="31" name="TextBox 30">
                  <a:extLst>
                    <a:ext uri="{FF2B5EF4-FFF2-40B4-BE49-F238E27FC236}">
                      <a16:creationId xmlns:a16="http://schemas.microsoft.com/office/drawing/2014/main" id="{55F682A8-C1AF-4443-956E-429CA88C6613}"/>
                    </a:ext>
                  </a:extLst>
                </p:cNvPr>
                <p:cNvSpPr txBox="1">
                  <a:spLocks noRot="1" noChangeAspect="1" noMove="1" noResize="1" noEditPoints="1" noAdjustHandles="1" noChangeArrowheads="1" noChangeShapeType="1" noTextEdit="1"/>
                </p:cNvSpPr>
                <p:nvPr/>
              </p:nvSpPr>
              <p:spPr>
                <a:xfrm>
                  <a:off x="3499970" y="5684120"/>
                  <a:ext cx="2683835" cy="338554"/>
                </a:xfrm>
                <a:prstGeom prst="rect">
                  <a:avLst/>
                </a:prstGeom>
                <a:blipFill>
                  <a:blip r:embed="rId9"/>
                  <a:stretch>
                    <a:fillRect b="-10909"/>
                  </a:stretch>
                </a:blipFill>
              </p:spPr>
              <p:txBody>
                <a:bodyPr/>
                <a:lstStyle/>
                <a:p>
                  <a:r>
                    <a:rPr lang="ko-KR" altLang="en-US">
                      <a:noFill/>
                    </a:rPr>
                    <a:t> </a:t>
                  </a:r>
                </a:p>
              </p:txBody>
            </p:sp>
          </mc:Fallback>
        </mc:AlternateContent>
        <p:sp>
          <p:nvSpPr>
            <p:cNvPr id="32" name="타원 31">
              <a:extLst>
                <a:ext uri="{FF2B5EF4-FFF2-40B4-BE49-F238E27FC236}">
                  <a16:creationId xmlns:a16="http://schemas.microsoft.com/office/drawing/2014/main" xmlns="" id="{3988D2AA-DA82-4A1C-9400-A4139E7FC588}"/>
                </a:ext>
              </a:extLst>
            </p:cNvPr>
            <p:cNvSpPr/>
            <p:nvPr/>
          </p:nvSpPr>
          <p:spPr>
            <a:xfrm>
              <a:off x="3831636" y="3598833"/>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33" name="타원 32">
              <a:extLst>
                <a:ext uri="{FF2B5EF4-FFF2-40B4-BE49-F238E27FC236}">
                  <a16:creationId xmlns:a16="http://schemas.microsoft.com/office/drawing/2014/main" xmlns="" id="{B0393CA6-750D-4799-81D3-81EC492DDB0A}"/>
                </a:ext>
              </a:extLst>
            </p:cNvPr>
            <p:cNvSpPr/>
            <p:nvPr/>
          </p:nvSpPr>
          <p:spPr>
            <a:xfrm>
              <a:off x="4737940" y="4541983"/>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34" name="타원 33">
              <a:extLst>
                <a:ext uri="{FF2B5EF4-FFF2-40B4-BE49-F238E27FC236}">
                  <a16:creationId xmlns:a16="http://schemas.microsoft.com/office/drawing/2014/main" xmlns="" id="{AC572715-1CB1-4740-9395-1C22AED924B4}"/>
                </a:ext>
              </a:extLst>
            </p:cNvPr>
            <p:cNvSpPr/>
            <p:nvPr/>
          </p:nvSpPr>
          <p:spPr>
            <a:xfrm>
              <a:off x="5623755" y="4170839"/>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cxnSp>
          <p:nvCxnSpPr>
            <p:cNvPr id="35" name="직선 화살표 연결선 34">
              <a:extLst>
                <a:ext uri="{FF2B5EF4-FFF2-40B4-BE49-F238E27FC236}">
                  <a16:creationId xmlns:a16="http://schemas.microsoft.com/office/drawing/2014/main" xmlns="" id="{B38279E8-40AD-4EBB-892F-00D58F28A428}"/>
                </a:ext>
              </a:extLst>
            </p:cNvPr>
            <p:cNvCxnSpPr>
              <a:cxnSpLocks/>
              <a:stCxn id="32" idx="5"/>
              <a:endCxn id="33" idx="1"/>
            </p:cNvCxnSpPr>
            <p:nvPr/>
          </p:nvCxnSpPr>
          <p:spPr>
            <a:xfrm>
              <a:off x="3923820" y="3691017"/>
              <a:ext cx="829936" cy="8667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xmlns="" id="{1675CCEB-2B8B-420C-AC3A-D112EC8F43A6}"/>
                </a:ext>
              </a:extLst>
            </p:cNvPr>
            <p:cNvCxnSpPr>
              <a:cxnSpLocks/>
              <a:endCxn id="34" idx="3"/>
            </p:cNvCxnSpPr>
            <p:nvPr/>
          </p:nvCxnSpPr>
          <p:spPr>
            <a:xfrm flipV="1">
              <a:off x="4853624" y="4263023"/>
              <a:ext cx="785947" cy="331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4">
              <a:extLst>
                <a:ext uri="{FF2B5EF4-FFF2-40B4-BE49-F238E27FC236}">
                  <a16:creationId xmlns:a16="http://schemas.microsoft.com/office/drawing/2014/main" xmlns="" id="{0C364778-7831-4422-BA1C-068654C823F4}"/>
                </a:ext>
              </a:extLst>
            </p:cNvPr>
            <p:cNvSpPr/>
            <p:nvPr/>
          </p:nvSpPr>
          <p:spPr>
            <a:xfrm>
              <a:off x="3169920" y="3246598"/>
              <a:ext cx="3512931" cy="2819185"/>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SamsungOne 400" panose="020B0503030303020204" pitchFamily="34" charset="0"/>
              </a:endParaRPr>
            </a:p>
          </p:txBody>
        </p:sp>
      </p:grpSp>
      <p:grpSp>
        <p:nvGrpSpPr>
          <p:cNvPr id="3" name="그룹 2">
            <a:extLst>
              <a:ext uri="{FF2B5EF4-FFF2-40B4-BE49-F238E27FC236}">
                <a16:creationId xmlns:a16="http://schemas.microsoft.com/office/drawing/2014/main" xmlns="" id="{4F980017-8952-4A50-B0A8-10E00242DB58}"/>
              </a:ext>
            </a:extLst>
          </p:cNvPr>
          <p:cNvGrpSpPr/>
          <p:nvPr/>
        </p:nvGrpSpPr>
        <p:grpSpPr>
          <a:xfrm>
            <a:off x="3169920" y="2348880"/>
            <a:ext cx="3535680" cy="895713"/>
            <a:chOff x="3169920" y="2292284"/>
            <a:chExt cx="3535680" cy="895713"/>
          </a:xfrm>
        </p:grpSpPr>
        <p:sp>
          <p:nvSpPr>
            <p:cNvPr id="12" name="직사각형 11">
              <a:extLst>
                <a:ext uri="{FF2B5EF4-FFF2-40B4-BE49-F238E27FC236}">
                  <a16:creationId xmlns:a16="http://schemas.microsoft.com/office/drawing/2014/main" xmlns="" id="{4F3071FD-7AC1-4BD2-9AD5-50090300C5D5}"/>
                </a:ext>
              </a:extLst>
            </p:cNvPr>
            <p:cNvSpPr/>
            <p:nvPr/>
          </p:nvSpPr>
          <p:spPr>
            <a:xfrm>
              <a:off x="3169920" y="2292284"/>
              <a:ext cx="3535680" cy="8957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xmlns="" id="{D561F7D9-D6DF-42F0-AEA6-12A089EBC5BC}"/>
                    </a:ext>
                  </a:extLst>
                </p:cNvPr>
                <p:cNvSpPr txBox="1"/>
                <p:nvPr/>
              </p:nvSpPr>
              <p:spPr>
                <a:xfrm>
                  <a:off x="3198796" y="2357089"/>
                  <a:ext cx="3506804" cy="738664"/>
                </a:xfrm>
                <a:prstGeom prst="rect">
                  <a:avLst/>
                </a:prstGeom>
                <a:noFill/>
              </p:spPr>
              <p:txBody>
                <a:bodyPr wrap="square">
                  <a:spAutoFit/>
                </a:bodyPr>
                <a:lstStyle/>
                <a:p>
                  <a:pPr lvl="0" algn="ctr" defTabSz="914400" latinLnBrk="1">
                    <a:spcAft>
                      <a:spcPts val="1200"/>
                    </a:spcAft>
                  </a:pPr>
                  <a:r>
                    <a:rPr lang="en-US" altLang="ko-KR" sz="1600" dirty="0">
                      <a:solidFill>
                        <a:prstClr val="black"/>
                      </a:solidFill>
                      <a:latin typeface="Cambria Math" panose="02040503050406030204" pitchFamily="18" charset="0"/>
                      <a:ea typeface="Cambria Math" panose="02040503050406030204" pitchFamily="18" charset="0"/>
                    </a:rPr>
                    <a:t>f(g(x)) =10 +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𝑔</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=10+</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2</m:t>
                          </m:r>
                        </m:sup>
                      </m:sSup>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algn="ctr" defTabSz="914400" latinLnBrk="1">
                    <a:spcAft>
                      <a:spcPts val="1200"/>
                    </a:spcAft>
                  </a:pPr>
                  <a:r>
                    <a:rPr lang="en-US" altLang="ko-KR" sz="1600" dirty="0">
                      <a:solidFill>
                        <a:prstClr val="black"/>
                      </a:solidFill>
                      <a:latin typeface="Cambria Math" panose="02040503050406030204" pitchFamily="18" charset="0"/>
                      <a:ea typeface="Cambria Math" panose="02040503050406030204" pitchFamily="18" charset="0"/>
                    </a:rPr>
                    <a:t>g(f(x)) = 3 +f(x) = 3 + (10+</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D561F7D9-D6DF-42F0-AEA6-12A089EBC5BC}"/>
                    </a:ext>
                  </a:extLst>
                </p:cNvPr>
                <p:cNvSpPr txBox="1">
                  <a:spLocks noRot="1" noChangeAspect="1" noMove="1" noResize="1" noEditPoints="1" noAdjustHandles="1" noChangeArrowheads="1" noChangeShapeType="1" noTextEdit="1"/>
                </p:cNvSpPr>
                <p:nvPr/>
              </p:nvSpPr>
              <p:spPr>
                <a:xfrm>
                  <a:off x="3198796" y="2357089"/>
                  <a:ext cx="3506804" cy="738664"/>
                </a:xfrm>
                <a:prstGeom prst="rect">
                  <a:avLst/>
                </a:prstGeom>
                <a:blipFill>
                  <a:blip r:embed="rId10"/>
                  <a:stretch>
                    <a:fillRect t="-3306" b="-9091"/>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4843992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908183" cy="233910"/>
            <a:chOff x="559817" y="2136914"/>
            <a:chExt cx="8908183" cy="233910"/>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755818" cy="233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Find </a:t>
                  </a:r>
                  <a14:m>
                    <m:oMath xmlns:m="http://schemas.openxmlformats.org/officeDocument/2006/math">
                      <m:d>
                        <m:dPr>
                          <m:ctrlPr>
                            <a:rPr lang="en-US" altLang="ko-KR" sz="1400" i="1">
                              <a:solidFill>
                                <a:prstClr val="black">
                                  <a:lumMod val="85000"/>
                                  <a:lumOff val="15000"/>
                                </a:prstClr>
                              </a:solidFill>
                              <a:latin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rPr>
                            <m:t>𝑔</m:t>
                          </m:r>
                          <m:r>
                            <a:rPr lang="en-US" altLang="ko-KR" sz="1400" i="1">
                              <a:solidFill>
                                <a:prstClr val="black">
                                  <a:lumMod val="85000"/>
                                  <a:lumOff val="15000"/>
                                </a:prstClr>
                              </a:solidFill>
                              <a:latin typeface="Cambria Math" panose="02040503050406030204" pitchFamily="18" charset="0"/>
                            </a:rPr>
                            <m:t> ° </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𝑓</m:t>
                          </m:r>
                        </m:e>
                      </m:d>
                      <m:d>
                        <m:dPr>
                          <m:ctrlP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2</m:t>
                          </m:r>
                        </m:e>
                      </m:d>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m:t>
                      </m:r>
                      <m:d>
                        <m:dPr>
                          <m:ctrlP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𝑓</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 ° </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𝑔</m:t>
                          </m:r>
                        </m:e>
                      </m:d>
                      <m:d>
                        <m:dPr>
                          <m:ctrlP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2</m:t>
                          </m:r>
                        </m:e>
                      </m:d>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𝑔</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 ° </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𝑔</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)(2)</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for the functions </a:t>
                  </a:r>
                  <a14:m>
                    <m:oMath xmlns:m="http://schemas.openxmlformats.org/officeDocument/2006/math">
                      <m:r>
                        <a:rPr lang="en-US" altLang="ko-KR" sz="1400" i="1">
                          <a:solidFill>
                            <a:prstClr val="black">
                              <a:lumMod val="85000"/>
                              <a:lumOff val="15000"/>
                            </a:prstClr>
                          </a:solidFill>
                          <a:latin typeface="Cambria Math" panose="02040503050406030204" pitchFamily="18" charset="0"/>
                        </a:rPr>
                        <m:t>𝑓</m:t>
                      </m:r>
                      <m:r>
                        <a:rPr lang="en-US" altLang="ko-KR" sz="1400" b="0" i="1" smtClean="0">
                          <a:solidFill>
                            <a:prstClr val="black">
                              <a:lumMod val="85000"/>
                              <a:lumOff val="15000"/>
                            </a:prstClr>
                          </a:solidFill>
                          <a:latin typeface="Cambria Math" panose="02040503050406030204" pitchFamily="18" charset="0"/>
                        </a:rPr>
                        <m:t> </m:t>
                      </m:r>
                      <m:r>
                        <a:rPr lang="en-US" altLang="ko-KR" sz="1400" b="0" i="1" smtClean="0">
                          <a:solidFill>
                            <a:prstClr val="black">
                              <a:lumMod val="85000"/>
                              <a:lumOff val="15000"/>
                            </a:prstClr>
                          </a:solidFill>
                          <a:latin typeface="Cambria Math" panose="02040503050406030204" pitchFamily="18" charset="0"/>
                        </a:rPr>
                        <m:t>𝑎𝑛𝑑</m:t>
                      </m:r>
                      <m:r>
                        <a:rPr lang="en-US" altLang="ko-KR" sz="1400" b="0" i="1" smtClean="0">
                          <a:solidFill>
                            <a:prstClr val="black">
                              <a:lumMod val="85000"/>
                              <a:lumOff val="15000"/>
                            </a:prstClr>
                          </a:solidFill>
                          <a:latin typeface="Cambria Math" panose="02040503050406030204" pitchFamily="18" charset="0"/>
                        </a:rPr>
                        <m:t> </m:t>
                      </m:r>
                      <m:r>
                        <a:rPr lang="en-US" altLang="ko-KR" sz="1400" i="1">
                          <a:solidFill>
                            <a:prstClr val="black">
                              <a:lumMod val="85000"/>
                              <a:lumOff val="15000"/>
                            </a:prstClr>
                          </a:solidFill>
                          <a:latin typeface="Cambria Math" panose="02040503050406030204" pitchFamily="18" charset="0"/>
                        </a:rPr>
                        <m:t>𝑔</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in </a:t>
                  </a:r>
                  <a14:m>
                    <m:oMath xmlns:m="http://schemas.openxmlformats.org/officeDocument/2006/math">
                      <m:r>
                        <a:rPr lang="en-US" altLang="ko-KR" sz="1400" i="1">
                          <a:solidFill>
                            <a:prstClr val="black">
                              <a:lumMod val="85000"/>
                              <a:lumOff val="15000"/>
                            </a:prstClr>
                          </a:solidFill>
                          <a:latin typeface="Cambria Math" panose="02040503050406030204" pitchFamily="18" charset="0"/>
                        </a:rPr>
                        <m:t>𝑓</m:t>
                      </m:r>
                      <m:d>
                        <m:dPr>
                          <m:ctrlPr>
                            <a:rPr lang="en-US" altLang="ko-KR" sz="1400" i="1">
                              <a:solidFill>
                                <a:prstClr val="black">
                                  <a:lumMod val="85000"/>
                                  <a:lumOff val="15000"/>
                                </a:prstClr>
                              </a:solidFill>
                              <a:latin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rPr>
                            <m:t>𝑥</m:t>
                          </m:r>
                        </m:e>
                      </m:d>
                      <m:r>
                        <a:rPr lang="en-US" altLang="ko-KR" sz="1400" i="1">
                          <a:solidFill>
                            <a:prstClr val="black">
                              <a:lumMod val="85000"/>
                              <a:lumOff val="15000"/>
                            </a:prstClr>
                          </a:solidFill>
                          <a:latin typeface="Cambria Math" panose="02040503050406030204" pitchFamily="18" charset="0"/>
                        </a:rPr>
                        <m:t>=</m:t>
                      </m:r>
                      <m:sSup>
                        <m:sSupPr>
                          <m:ctrlPr>
                            <a:rPr lang="en-US" altLang="ko-KR" sz="1400" i="1">
                              <a:solidFill>
                                <a:prstClr val="black">
                                  <a:lumMod val="85000"/>
                                  <a:lumOff val="15000"/>
                                </a:prstClr>
                              </a:solidFill>
                              <a:latin typeface="Cambria Math" panose="02040503050406030204" pitchFamily="18" charset="0"/>
                            </a:rPr>
                          </m:ctrlPr>
                        </m:sSupPr>
                        <m:e>
                          <m:r>
                            <a:rPr lang="en-US" altLang="ko-KR" sz="1400" i="1">
                              <a:solidFill>
                                <a:prstClr val="black">
                                  <a:lumMod val="85000"/>
                                  <a:lumOff val="15000"/>
                                </a:prstClr>
                              </a:solidFill>
                              <a:latin typeface="Cambria Math" panose="02040503050406030204" pitchFamily="18" charset="0"/>
                            </a:rPr>
                            <m:t>𝑥</m:t>
                          </m:r>
                        </m:e>
                        <m:sup>
                          <m:r>
                            <a:rPr lang="en-US" altLang="ko-KR" sz="1400" i="1">
                              <a:solidFill>
                                <a:prstClr val="black">
                                  <a:lumMod val="85000"/>
                                  <a:lumOff val="15000"/>
                                </a:prstClr>
                              </a:solidFill>
                              <a:latin typeface="Cambria Math" panose="02040503050406030204" pitchFamily="18" charset="0"/>
                            </a:rPr>
                            <m:t>3</m:t>
                          </m:r>
                        </m:sup>
                      </m:sSup>
                      <m:r>
                        <a:rPr lang="en-US" altLang="ko-KR" sz="1400" i="1">
                          <a:solidFill>
                            <a:prstClr val="black">
                              <a:lumMod val="85000"/>
                              <a:lumOff val="15000"/>
                            </a:prstClr>
                          </a:solidFill>
                          <a:latin typeface="Cambria Math" panose="02040503050406030204" pitchFamily="18" charset="0"/>
                        </a:rPr>
                        <m:t>+</m:t>
                      </m:r>
                      <m:r>
                        <a:rPr lang="en-US" altLang="ko-KR" sz="1400" i="1" smtClean="0">
                          <a:solidFill>
                            <a:prstClr val="black">
                              <a:lumMod val="85000"/>
                              <a:lumOff val="15000"/>
                            </a:prstClr>
                          </a:solidFill>
                          <a:latin typeface="Cambria Math" panose="02040503050406030204" pitchFamily="18" charset="0"/>
                        </a:rPr>
                        <m:t>1</m:t>
                      </m:r>
                    </m:oMath>
                  </a14:m>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and </a:t>
                  </a:r>
                  <a14:m>
                    <m:oMath xmlns:m="http://schemas.openxmlformats.org/officeDocument/2006/math">
                      <m:r>
                        <a:rPr lang="en-US" altLang="ko-KR" sz="1400" i="1">
                          <a:solidFill>
                            <a:prstClr val="black">
                              <a:lumMod val="85000"/>
                              <a:lumOff val="15000"/>
                            </a:prstClr>
                          </a:solidFill>
                          <a:latin typeface="Cambria Math" panose="02040503050406030204" pitchFamily="18" charset="0"/>
                        </a:rPr>
                        <m:t>𝑔</m:t>
                      </m:r>
                      <m:d>
                        <m:dPr>
                          <m:ctrlPr>
                            <a:rPr lang="en-US" altLang="ko-KR" sz="1400" i="1">
                              <a:solidFill>
                                <a:prstClr val="black">
                                  <a:lumMod val="85000"/>
                                  <a:lumOff val="15000"/>
                                </a:prstClr>
                              </a:solidFill>
                              <a:latin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rPr>
                            <m:t>𝑥</m:t>
                          </m:r>
                        </m:e>
                      </m:d>
                      <m:r>
                        <a:rPr lang="en-US" altLang="ko-KR" sz="1400" i="1">
                          <a:solidFill>
                            <a:prstClr val="black">
                              <a:lumMod val="85000"/>
                              <a:lumOff val="15000"/>
                            </a:prstClr>
                          </a:solidFill>
                          <a:latin typeface="Cambria Math" panose="02040503050406030204" pitchFamily="18" charset="0"/>
                        </a:rPr>
                        <m:t>= </m:t>
                      </m:r>
                      <m:rad>
                        <m:radPr>
                          <m:degHide m:val="on"/>
                          <m:ctrlPr>
                            <a:rPr lang="en-US" altLang="ko-KR" sz="1400" i="1">
                              <a:solidFill>
                                <a:prstClr val="black">
                                  <a:lumMod val="85000"/>
                                  <a:lumOff val="15000"/>
                                </a:prstClr>
                              </a:solidFill>
                              <a:latin typeface="Cambria Math" panose="02040503050406030204" pitchFamily="18" charset="0"/>
                            </a:rPr>
                          </m:ctrlPr>
                        </m:radPr>
                        <m:deg/>
                        <m:e>
                          <m:r>
                            <a:rPr lang="en-US" altLang="ko-KR" sz="1400" i="1">
                              <a:solidFill>
                                <a:prstClr val="black">
                                  <a:lumMod val="85000"/>
                                  <a:lumOff val="15000"/>
                                </a:prstClr>
                              </a:solidFill>
                              <a:latin typeface="Cambria Math" panose="02040503050406030204" pitchFamily="18" charset="0"/>
                            </a:rPr>
                            <m:t>𝑥</m:t>
                          </m:r>
                          <m:r>
                            <a:rPr lang="en-US" altLang="ko-KR" sz="1400" i="1">
                              <a:solidFill>
                                <a:prstClr val="black">
                                  <a:lumMod val="85000"/>
                                  <a:lumOff val="15000"/>
                                </a:prstClr>
                              </a:solidFill>
                              <a:latin typeface="Cambria Math" panose="02040503050406030204" pitchFamily="18" charset="0"/>
                            </a:rPr>
                            <m:t>+2</m:t>
                          </m:r>
                        </m:e>
                      </m:rad>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respectively.</a:t>
                  </a:r>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29" name="직사각형 28">
                  <a:extLst>
                    <a:ext uri="{FF2B5EF4-FFF2-40B4-BE49-F238E27FC236}">
                      <a16:creationId xmlns="" xmlns:a16="http://schemas.microsoft.com/office/drawing/2014/main" xmlns:a14="http://schemas.microsoft.com/office/drawing/2010/main" id="{97EC28A6-DD84-4FEF-84BE-A8DBE1B0A7E9}"/>
                    </a:ext>
                  </a:extLst>
                </p:cNvPr>
                <p:cNvSpPr>
                  <a:spLocks noRot="1" noChangeAspect="1" noMove="1" noResize="1" noEditPoints="1" noAdjustHandles="1" noChangeArrowheads="1" noChangeShapeType="1" noTextEdit="1"/>
                </p:cNvSpPr>
                <p:nvPr/>
              </p:nvSpPr>
              <p:spPr>
                <a:xfrm>
                  <a:off x="712182" y="2136914"/>
                  <a:ext cx="8755818" cy="233910"/>
                </a:xfrm>
                <a:prstGeom prst="rect">
                  <a:avLst/>
                </a:prstGeom>
                <a:blipFill rotWithShape="0">
                  <a:blip r:embed="rId3"/>
                  <a:stretch>
                    <a:fillRect/>
                  </a:stretch>
                </a:blipFill>
                <a:ln>
                  <a:noFill/>
                </a:ln>
              </p:spPr>
              <p:txBody>
                <a:bodyPr/>
                <a:lstStyle/>
                <a:p>
                  <a:r>
                    <a:rPr lang="ko-KR" altLang="en-US">
                      <a:noFill/>
                    </a:rPr>
                    <a:t> </a:t>
                  </a:r>
                </a:p>
              </p:txBody>
            </p:sp>
          </mc:Fallback>
        </mc:AlternateContent>
      </p:grpSp>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xmlns="" id="{B90B36F8-5636-4944-A61B-3037C3931278}"/>
              </a:ext>
            </a:extLst>
          </p:cNvPr>
          <p:cNvGrpSpPr/>
          <p:nvPr/>
        </p:nvGrpSpPr>
        <p:grpSpPr>
          <a:xfrm>
            <a:off x="559817" y="1843400"/>
            <a:ext cx="8782051" cy="3457808"/>
            <a:chOff x="559817" y="1916832"/>
            <a:chExt cx="8782051" cy="3457808"/>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9817" y="1916832"/>
              <a:ext cx="8782050" cy="34578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4"/>
            <a:srcRect l="2144" r="22524"/>
            <a:stretch/>
          </p:blipFill>
          <p:spPr>
            <a:xfrm>
              <a:off x="619760" y="2001027"/>
              <a:ext cx="8722108" cy="3236899"/>
            </a:xfrm>
            <a:prstGeom prst="rect">
              <a:avLst/>
            </a:prstGeom>
            <a:ln>
              <a:noFill/>
            </a:ln>
          </p:spPr>
        </p:pic>
      </p:grpSp>
    </p:spTree>
    <p:extLst>
      <p:ext uri="{BB962C8B-B14F-4D97-AF65-F5344CB8AC3E}">
        <p14:creationId xmlns:p14="http://schemas.microsoft.com/office/powerpoint/2010/main" val="3126597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직사각형 52">
            <a:extLst>
              <a:ext uri="{FF2B5EF4-FFF2-40B4-BE49-F238E27FC236}">
                <a16:creationId xmlns:a16="http://schemas.microsoft.com/office/drawing/2014/main" xmlns="" id="{7E48B212-68BD-469D-9CAC-34B5E357B3FA}"/>
              </a:ext>
            </a:extLst>
          </p:cNvPr>
          <p:cNvSpPr/>
          <p:nvPr/>
        </p:nvSpPr>
        <p:spPr>
          <a:xfrm>
            <a:off x="1392016" y="4221087"/>
            <a:ext cx="1636934" cy="4937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884242"/>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Inverse Function</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D8BF98C4-B566-4812-B5F0-560CFBA969E7}"/>
                  </a:ext>
                </a:extLst>
              </p:cNvPr>
              <p:cNvSpPr/>
              <p:nvPr/>
            </p:nvSpPr>
            <p:spPr>
              <a:xfrm>
                <a:off x="702940" y="2156305"/>
                <a:ext cx="5221291" cy="25223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combining two functions, sometimes, nothing happens.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a:t>
                </a:r>
                <a14:m>
                  <m:oMath xmlns:m="http://schemas.openxmlformats.org/officeDocument/2006/math">
                    <m:r>
                      <m:rPr>
                        <m:sty m:val="p"/>
                      </m:rPr>
                      <a:rPr lang="en-US" altLang="ko-KR" sz="1300">
                        <a:solidFill>
                          <a:prstClr val="black"/>
                        </a:solidFill>
                        <a:latin typeface="Cambria Math" panose="02040503050406030204" pitchFamily="18" charset="0"/>
                        <a:ea typeface="Cambria Math" panose="02040503050406030204" pitchFamily="18" charset="0"/>
                      </a:rPr>
                      <m:t>f</m:t>
                    </m:r>
                    <m:d>
                      <m:dPr>
                        <m:ctrlPr>
                          <a:rPr lang="en-US" altLang="ko-KR" sz="1300" i="1">
                            <a:solidFill>
                              <a:prstClr val="black"/>
                            </a:solidFill>
                            <a:latin typeface="Cambria Math" panose="02040503050406030204" pitchFamily="18" charset="0"/>
                            <a:ea typeface="Cambria Math" panose="02040503050406030204" pitchFamily="18" charset="0"/>
                          </a:rPr>
                        </m:ctrlPr>
                      </m:dPr>
                      <m:e>
                        <m:r>
                          <m:rPr>
                            <m:sty m:val="p"/>
                          </m:rPr>
                          <a:rPr lang="en-US" altLang="ko-KR" sz="1300">
                            <a:solidFill>
                              <a:prstClr val="black"/>
                            </a:solidFill>
                            <a:latin typeface="Cambria Math" panose="02040503050406030204" pitchFamily="18" charset="0"/>
                            <a:ea typeface="Cambria Math" panose="02040503050406030204" pitchFamily="18" charset="0"/>
                          </a:rPr>
                          <m:t>x</m:t>
                        </m:r>
                      </m:e>
                    </m:d>
                    <m:r>
                      <a:rPr lang="en-US" altLang="ko-KR" sz="1300">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1</m:t>
                            </m:r>
                          </m:num>
                          <m:den>
                            <m:r>
                              <a:rPr lang="en-US" altLang="ko-KR" sz="1300" i="1">
                                <a:solidFill>
                                  <a:prstClr val="black"/>
                                </a:solidFill>
                                <a:latin typeface="Cambria Math" panose="02040503050406030204" pitchFamily="18" charset="0"/>
                                <a:ea typeface="Cambria Math" panose="02040503050406030204" pitchFamily="18" charset="0"/>
                              </a:rPr>
                              <m:t>3</m:t>
                            </m:r>
                          </m:den>
                        </m:f>
                      </m:sup>
                    </m:sSup>
                    <m:r>
                      <a:rPr lang="en-US" altLang="ko-KR" sz="1300" i="1">
                        <a:solidFill>
                          <a:prstClr val="black"/>
                        </a:solidFill>
                        <a:latin typeface="Cambria Math" panose="02040503050406030204" pitchFamily="18" charset="0"/>
                      </a:rPr>
                      <m:t> </m:t>
                    </m:r>
                    <m:r>
                      <a:rPr lang="en-US" altLang="ko-KR" sz="1300" b="0" i="1" smtClean="0">
                        <a:solidFill>
                          <a:prstClr val="black"/>
                        </a:solidFill>
                        <a:latin typeface="Cambria Math" panose="02040503050406030204" pitchFamily="18" charset="0"/>
                      </a:rPr>
                      <m:t>𝑎𝑛𝑑</m:t>
                    </m:r>
                    <m:r>
                      <a:rPr lang="en-US" altLang="ko-KR" sz="1300" i="1">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ea typeface="Cambria Math" panose="02040503050406030204" pitchFamily="18" charset="0"/>
                      </a:rPr>
                      <m:t>𝑔</m:t>
                    </m:r>
                    <m:d>
                      <m:dPr>
                        <m:ctrlPr>
                          <a:rPr lang="en-US" altLang="ko-KR" sz="1300" i="1">
                            <a:solidFill>
                              <a:prstClr val="black"/>
                            </a:solidFill>
                            <a:latin typeface="Cambria Math" panose="02040503050406030204" pitchFamily="18" charset="0"/>
                            <a:ea typeface="Cambria Math" panose="02040503050406030204" pitchFamily="18" charset="0"/>
                          </a:rPr>
                        </m:ctrlPr>
                      </m:dPr>
                      <m:e>
                        <m:r>
                          <a:rPr lang="en-US" altLang="ko-KR" sz="1300" i="1">
                            <a:solidFill>
                              <a:prstClr val="black"/>
                            </a:solidFill>
                            <a:latin typeface="Cambria Math" panose="02040503050406030204" pitchFamily="18" charset="0"/>
                            <a:ea typeface="Cambria Math" panose="02040503050406030204" pitchFamily="18" charset="0"/>
                          </a:rPr>
                          <m:t>𝑦</m:t>
                        </m:r>
                      </m:e>
                    </m:d>
                    <m:r>
                      <a:rPr lang="en-US" altLang="ko-KR" sz="1300" i="1">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𝑦</m:t>
                        </m:r>
                      </m:e>
                      <m:sup>
                        <m:r>
                          <a:rPr lang="en-US" altLang="ko-KR" sz="1300" i="1">
                            <a:solidFill>
                              <a:prstClr val="black"/>
                            </a:solidFill>
                            <a:latin typeface="Cambria Math" panose="02040503050406030204" pitchFamily="18" charset="0"/>
                            <a:ea typeface="Cambria Math" panose="02040503050406030204" pitchFamily="18" charset="0"/>
                          </a:rPr>
                          <m:t>3</m:t>
                        </m:r>
                      </m:sup>
                    </m:sSup>
                    <m:r>
                      <a:rPr lang="en-US" altLang="ko-KR" sz="1300" b="0" i="0" smtClean="0">
                        <a:solidFill>
                          <a:prstClr val="black"/>
                        </a:solidFill>
                        <a:latin typeface="Cambria Math" panose="02040503050406030204" pitchFamily="18" charset="0"/>
                        <a:ea typeface="Cambria Math" panose="02040503050406030204" pitchFamily="18" charset="0"/>
                      </a:rPr>
                      <m:t>, </m:t>
                    </m:r>
                    <m:r>
                      <m:rPr>
                        <m:sty m:val="p"/>
                      </m:rPr>
                      <a:rPr lang="en-US" altLang="ko-KR" sz="1300" b="0" i="0" smtClean="0">
                        <a:solidFill>
                          <a:prstClr val="black"/>
                        </a:solidFill>
                        <a:latin typeface="Cambria Math" panose="02040503050406030204" pitchFamily="18" charset="0"/>
                        <a:ea typeface="Cambria Math" panose="02040503050406030204" pitchFamily="18" charset="0"/>
                      </a:rPr>
                      <m:t>then</m:t>
                    </m:r>
                  </m:oMath>
                </a14:m>
                <a:r>
                  <a:rPr lang="ko-KR" altLang="en-US" sz="1300" dirty="0">
                    <a:solidFill>
                      <a:prstClr val="black"/>
                    </a:solidFill>
                  </a:rPr>
                  <a:t> </a:t>
                </a:r>
                <a:r>
                  <a:rPr lang="en-US" altLang="ko-KR" sz="1300" dirty="0">
                    <a:solidFill>
                      <a:prstClr val="black"/>
                    </a:solidFill>
                    <a:latin typeface="Cambria Math" panose="02040503050406030204" pitchFamily="18" charset="0"/>
                    <a:ea typeface="Cambria Math" panose="02040503050406030204" pitchFamily="18" charset="0"/>
                  </a:rPr>
                  <a:t>h(x) = g(f(x)) =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1</m:t>
                                </m:r>
                              </m:num>
                              <m:den>
                                <m:r>
                                  <a:rPr lang="en-US" altLang="ko-KR" sz="1300" i="1">
                                    <a:solidFill>
                                      <a:prstClr val="black"/>
                                    </a:solidFill>
                                    <a:latin typeface="Cambria Math" panose="02040503050406030204" pitchFamily="18" charset="0"/>
                                    <a:ea typeface="Cambria Math" panose="02040503050406030204" pitchFamily="18" charset="0"/>
                                  </a:rPr>
                                  <m:t>3</m:t>
                                </m:r>
                              </m:den>
                            </m:f>
                          </m:sup>
                        </m:sSup>
                        <m:r>
                          <a:rPr lang="en-US" altLang="ko-KR" sz="1300" i="1">
                            <a:solidFill>
                              <a:prstClr val="black"/>
                            </a:solidFill>
                            <a:latin typeface="Cambria Math" panose="02040503050406030204" pitchFamily="18" charset="0"/>
                            <a:ea typeface="Cambria Math" panose="02040503050406030204" pitchFamily="18" charset="0"/>
                          </a:rPr>
                          <m:t>)</m:t>
                        </m:r>
                      </m:e>
                      <m:sup>
                        <m:r>
                          <a:rPr lang="en-US" altLang="ko-KR" sz="1300" i="1">
                            <a:solidFill>
                              <a:prstClr val="black"/>
                            </a:solidFill>
                            <a:latin typeface="Cambria Math" panose="02040503050406030204" pitchFamily="18" charset="0"/>
                            <a:ea typeface="Cambria Math" panose="02040503050406030204" pitchFamily="18" charset="0"/>
                          </a:rPr>
                          <m:t>3</m:t>
                        </m:r>
                      </m:sup>
                    </m:sSup>
                    <m:r>
                      <a:rPr lang="en-US" altLang="ko-KR" sz="1300" i="1">
                        <a:solidFill>
                          <a:prstClr val="black"/>
                        </a:solidFill>
                        <a:latin typeface="Cambria Math" panose="02040503050406030204" pitchFamily="18" charset="0"/>
                        <a:ea typeface="Cambria Math" panose="02040503050406030204" pitchFamily="18" charset="0"/>
                      </a:rPr>
                      <m:t>=</m:t>
                    </m:r>
                    <m:r>
                      <a:rPr lang="en-US" altLang="ko-KR" sz="1300" i="1">
                        <a:solidFill>
                          <a:prstClr val="black"/>
                        </a:solidFill>
                        <a:latin typeface="Cambria Math" panose="02040503050406030204" pitchFamily="18" charset="0"/>
                        <a:ea typeface="Cambria Math" panose="02040503050406030204" pitchFamily="18" charset="0"/>
                      </a:rPr>
                      <m:t>𝑥</m:t>
                    </m:r>
                  </m:oMath>
                </a14:m>
                <a:r>
                  <a:rPr lang="en-US" altLang="ko-KR" sz="1300" dirty="0">
                    <a:solidFill>
                      <a:prstClr val="black"/>
                    </a:solidFill>
                    <a:latin typeface="Cambria Math" panose="02040503050406030204" pitchFamily="18" charset="0"/>
                    <a:ea typeface="Cambria Math" panose="02040503050406030204" pitchFamily="18" charset="0"/>
                  </a:rPr>
                  <a:t>.</a:t>
                </a:r>
              </a:p>
              <a:p>
                <a:pPr marL="182563" indent="-182563">
                  <a:spcAft>
                    <a:spcPts val="400"/>
                  </a:spcAft>
                  <a:buClr>
                    <a:srgbClr val="193EB0"/>
                  </a:buClr>
                  <a:buFont typeface="SamsungOne 400" panose="020B0503030303020204" pitchFamily="34" charset="0"/>
                  <a:buChar char="‣"/>
                </a:pPr>
                <a:r>
                  <a:rPr lang="en-US" altLang="ko-KR" sz="1300" dirty="0">
                    <a:solidFill>
                      <a:prstClr val="black"/>
                    </a:solidFill>
                    <a:latin typeface="Cambria Math" panose="02040503050406030204" pitchFamily="18" charset="0"/>
                    <a:ea typeface="Cambria Math" panose="02040503050406030204" pitchFamily="18" charset="0"/>
                  </a:rPr>
                  <a:t>If</a:t>
                </a:r>
                <a:r>
                  <a:rPr lang="ko-KR" altLang="en-US" sz="1300" dirty="0">
                    <a:solidFill>
                      <a:prstClr val="black"/>
                    </a:solidFill>
                    <a:latin typeface="Cambria Math" panose="02040503050406030204" pitchFamily="18" charset="0"/>
                    <a:ea typeface="Cambria Math" panose="02040503050406030204" pitchFamily="18" charset="0"/>
                  </a:rPr>
                  <a:t> </a:t>
                </a:r>
                <a:r>
                  <a:rPr lang="en-US" altLang="ko-KR" sz="1300" dirty="0">
                    <a:solidFill>
                      <a:prstClr val="black"/>
                    </a:solidFill>
                    <a:latin typeface="SamsungOne 400" panose="020B0503030303020204" pitchFamily="34" charset="0"/>
                    <a:ea typeface="SamsungOne 400" panose="020B0503030303020204" pitchFamily="34" charset="0"/>
                  </a:rPr>
                  <a:t>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inserted into</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 °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𝑓</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then x is returned. This is because h cubes the cube root. Eventually, g returns the result of f to its original state.</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 is a one-to-one function, we can create a new function, </a:t>
                </a:r>
                <a14:m>
                  <m:oMath xmlns:m="http://schemas.openxmlformats.org/officeDocument/2006/math">
                    <m:sSup>
                      <m:sSupPr>
                        <m:ctrlPr>
                          <a:rPr lang="en-US" altLang="ko-KR" sz="1300" i="1">
                            <a:solidFill>
                              <a:prstClr val="black"/>
                            </a:solidFill>
                            <a:latin typeface="Cambria Math" panose="02040503050406030204" pitchFamily="18" charset="0"/>
                          </a:rPr>
                        </m:ctrlPr>
                      </m:sSupPr>
                      <m:e>
                        <m:r>
                          <a:rPr lang="en-US" altLang="ko-KR" sz="1300" i="1">
                            <a:solidFill>
                              <a:prstClr val="black"/>
                            </a:solidFill>
                            <a:latin typeface="Cambria Math" panose="02040503050406030204" pitchFamily="18" charset="0"/>
                          </a:rPr>
                          <m:t>𝑓</m:t>
                        </m:r>
                      </m:e>
                      <m:sup>
                        <m:r>
                          <a:rPr lang="en-US" altLang="ko-KR" sz="1300" i="1">
                            <a:solidFill>
                              <a:prstClr val="black"/>
                            </a:solidFill>
                            <a:latin typeface="Cambria Math" panose="02040503050406030204" pitchFamily="18" charset="0"/>
                          </a:rPr>
                          <m:t>−1</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in other words, an inverse function of f.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every x in the domain, </a:t>
                </a:r>
                <a14:m>
                  <m:oMath xmlns:m="http://schemas.openxmlformats.org/officeDocument/2006/math">
                    <m:sSup>
                      <m:sSupPr>
                        <m:ctrlPr>
                          <a:rPr lang="en-US" altLang="ko-KR" sz="1300" i="1">
                            <a:solidFill>
                              <a:prstClr val="black"/>
                            </a:solidFill>
                            <a:latin typeface="Cambria Math" panose="02040503050406030204" pitchFamily="18" charset="0"/>
                          </a:rPr>
                        </m:ctrlPr>
                      </m:sSupPr>
                      <m:e>
                        <m:r>
                          <a:rPr lang="en-US" altLang="ko-KR" sz="1300" i="1">
                            <a:solidFill>
                              <a:prstClr val="black"/>
                            </a:solidFill>
                            <a:latin typeface="Cambria Math" panose="02040503050406030204" pitchFamily="18" charset="0"/>
                          </a:rPr>
                          <m:t>𝑓</m:t>
                        </m:r>
                      </m:e>
                      <m:sup>
                        <m:r>
                          <a:rPr lang="en-US" altLang="ko-KR" sz="1300" i="1">
                            <a:solidFill>
                              <a:prstClr val="black"/>
                            </a:solidFill>
                            <a:latin typeface="Cambria Math" panose="02040503050406030204" pitchFamily="18" charset="0"/>
                          </a:rPr>
                          <m:t>−1</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defined as follows.</a:t>
                </a:r>
              </a:p>
              <a:p>
                <a:pPr lvl="0" defTabSz="914400" latinLnBrk="1"/>
                <a:endParaRPr lang="en-US" altLang="ko-KR" sz="1300" dirty="0">
                  <a:solidFill>
                    <a:prstClr val="black"/>
                  </a:solidFill>
                  <a:latin typeface="Cambria Math" panose="02040503050406030204" pitchFamily="18" charset="0"/>
                  <a:ea typeface="Cambria Math" panose="02040503050406030204" pitchFamily="18" charset="0"/>
                </a:endParaRPr>
              </a:p>
              <a:p>
                <a:pPr lvl="0" defTabSz="914400" latinLnBrk="1"/>
                <a:r>
                  <a:rPr lang="en-US" altLang="ko-KR" sz="1300" dirty="0">
                    <a:solidFill>
                      <a:prstClr val="black"/>
                    </a:solidFill>
                    <a:ea typeface="Cambria Math" panose="02040503050406030204" pitchFamily="18" charset="0"/>
                  </a:rPr>
                  <a:t>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𝑓</m:t>
                        </m:r>
                      </m:e>
                      <m:sup>
                        <m:r>
                          <a:rPr lang="en-US" altLang="ko-KR" sz="1600" i="1">
                            <a:solidFill>
                              <a:prstClr val="black"/>
                            </a:solidFill>
                            <a:latin typeface="Cambria Math" panose="02040503050406030204" pitchFamily="18" charset="0"/>
                            <a:ea typeface="Cambria Math" panose="02040503050406030204" pitchFamily="18" charset="0"/>
                          </a:rPr>
                          <m:t>−1</m:t>
                        </m:r>
                      </m:sup>
                    </m:sSup>
                  </m:oMath>
                </a14:m>
                <a:r>
                  <a:rPr lang="en-US" altLang="ko-KR" sz="1600" dirty="0">
                    <a:solidFill>
                      <a:prstClr val="black"/>
                    </a:solidFill>
                    <a:latin typeface="Cambria Math" panose="02040503050406030204" pitchFamily="18" charset="0"/>
                    <a:ea typeface="Cambria Math" panose="02040503050406030204" pitchFamily="18" charset="0"/>
                  </a:rPr>
                  <a:t>(f(x)) = x</a:t>
                </a:r>
                <a:endParaRPr lang="en-US" altLang="ko-KR" sz="1300" dirty="0">
                  <a:solidFill>
                    <a:prstClr val="black"/>
                  </a:solidFill>
                  <a:latin typeface="Cambria Math" panose="02040503050406030204" pitchFamily="18" charset="0"/>
                  <a:ea typeface="Cambria Math" panose="02040503050406030204" pitchFamily="18" charset="0"/>
                </a:endParaRPr>
              </a:p>
            </p:txBody>
          </p:sp>
        </mc:Choice>
        <mc:Fallback xmlns="">
          <p:sp>
            <p:nvSpPr>
              <p:cNvPr id="11" name="직사각형 10">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156305"/>
                <a:ext cx="5221291" cy="2522339"/>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aphicFrame>
        <p:nvGraphicFramePr>
          <p:cNvPr id="12" name="표 11"/>
          <p:cNvGraphicFramePr>
            <a:graphicFrameLocks noGrp="1"/>
          </p:cNvGraphicFramePr>
          <p:nvPr>
            <p:extLst>
              <p:ext uri="{D42A27DB-BD31-4B8C-83A1-F6EECF244321}">
                <p14:modId xmlns:p14="http://schemas.microsoft.com/office/powerpoint/2010/main" val="970235594"/>
              </p:ext>
            </p:extLst>
          </p:nvPr>
        </p:nvGraphicFramePr>
        <p:xfrm>
          <a:off x="6283246" y="2212851"/>
          <a:ext cx="2636423" cy="2982240"/>
        </p:xfrm>
        <a:graphic>
          <a:graphicData uri="http://schemas.openxmlformats.org/drawingml/2006/table">
            <a:tbl>
              <a:tblPr firstRow="1" bandRow="1">
                <a:tableStyleId>{5C22544A-7EE6-4342-B048-85BDC9FD1C3A}</a:tableStyleId>
              </a:tblPr>
              <a:tblGrid>
                <a:gridCol w="2636423">
                  <a:extLst>
                    <a:ext uri="{9D8B030D-6E8A-4147-A177-3AD203B41FA5}">
                      <a16:colId xmlns:a16="http://schemas.microsoft.com/office/drawing/2014/main" xmlns="" val="20000"/>
                    </a:ext>
                  </a:extLst>
                </a:gridCol>
              </a:tblGrid>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0"/>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1"/>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2"/>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3"/>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4"/>
                  </a:ext>
                </a:extLst>
              </a:tr>
              <a:tr h="37278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5"/>
                  </a:ext>
                </a:extLst>
              </a:tr>
              <a:tr h="37278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6"/>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xmlns="" val="10007"/>
                  </a:ext>
                </a:extLst>
              </a:tr>
            </a:tbl>
          </a:graphicData>
        </a:graphic>
      </p:graphicFrame>
      <p:cxnSp>
        <p:nvCxnSpPr>
          <p:cNvPr id="16" name="직선 연결선 15"/>
          <p:cNvCxnSpPr>
            <a:cxnSpLocks/>
          </p:cNvCxnSpPr>
          <p:nvPr/>
        </p:nvCxnSpPr>
        <p:spPr>
          <a:xfrm flipH="1">
            <a:off x="6132020" y="247954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17" name="직선 연결선 16"/>
          <p:cNvCxnSpPr>
            <a:cxnSpLocks/>
          </p:cNvCxnSpPr>
          <p:nvPr/>
        </p:nvCxnSpPr>
        <p:spPr>
          <a:xfrm flipH="1">
            <a:off x="6132020" y="2746247"/>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1" name="직선 연결선 20"/>
          <p:cNvCxnSpPr>
            <a:cxnSpLocks/>
          </p:cNvCxnSpPr>
          <p:nvPr/>
        </p:nvCxnSpPr>
        <p:spPr>
          <a:xfrm flipH="1">
            <a:off x="6132020" y="304485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2" name="직선 연결선 21"/>
          <p:cNvCxnSpPr>
            <a:cxnSpLocks/>
          </p:cNvCxnSpPr>
          <p:nvPr/>
        </p:nvCxnSpPr>
        <p:spPr>
          <a:xfrm flipH="1">
            <a:off x="6132020" y="328645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3" name="직선 연결선 22"/>
          <p:cNvCxnSpPr>
            <a:cxnSpLocks/>
          </p:cNvCxnSpPr>
          <p:nvPr/>
        </p:nvCxnSpPr>
        <p:spPr>
          <a:xfrm flipH="1">
            <a:off x="6132020" y="3559355"/>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4" name="직선 연결선 23"/>
          <p:cNvCxnSpPr>
            <a:cxnSpLocks/>
          </p:cNvCxnSpPr>
          <p:nvPr/>
        </p:nvCxnSpPr>
        <p:spPr>
          <a:xfrm flipH="1">
            <a:off x="6132020" y="385636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5" name="직선 연결선 24"/>
          <p:cNvCxnSpPr>
            <a:cxnSpLocks/>
          </p:cNvCxnSpPr>
          <p:nvPr/>
        </p:nvCxnSpPr>
        <p:spPr>
          <a:xfrm flipH="1">
            <a:off x="6132020" y="409263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6" name="직선 연결선 25"/>
          <p:cNvCxnSpPr>
            <a:cxnSpLocks/>
          </p:cNvCxnSpPr>
          <p:nvPr/>
        </p:nvCxnSpPr>
        <p:spPr>
          <a:xfrm flipH="1">
            <a:off x="6132020" y="432910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0" name="직선 연결선 29"/>
          <p:cNvCxnSpPr>
            <a:cxnSpLocks/>
          </p:cNvCxnSpPr>
          <p:nvPr/>
        </p:nvCxnSpPr>
        <p:spPr>
          <a:xfrm flipH="1">
            <a:off x="6132020" y="4565561"/>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1" name="직선 연결선 30"/>
          <p:cNvCxnSpPr>
            <a:cxnSpLocks/>
          </p:cNvCxnSpPr>
          <p:nvPr/>
        </p:nvCxnSpPr>
        <p:spPr>
          <a:xfrm flipH="1">
            <a:off x="6132020" y="4802022"/>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2" name="직선 연결선 31"/>
          <p:cNvCxnSpPr>
            <a:cxnSpLocks/>
          </p:cNvCxnSpPr>
          <p:nvPr/>
        </p:nvCxnSpPr>
        <p:spPr>
          <a:xfrm flipH="1">
            <a:off x="8919669" y="249859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3" name="직선 연결선 32"/>
          <p:cNvCxnSpPr>
            <a:cxnSpLocks/>
          </p:cNvCxnSpPr>
          <p:nvPr/>
        </p:nvCxnSpPr>
        <p:spPr>
          <a:xfrm flipH="1">
            <a:off x="8919669" y="2765297"/>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4" name="직선 연결선 33"/>
          <p:cNvCxnSpPr>
            <a:cxnSpLocks/>
          </p:cNvCxnSpPr>
          <p:nvPr/>
        </p:nvCxnSpPr>
        <p:spPr>
          <a:xfrm flipH="1">
            <a:off x="8919669" y="306390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5" name="직선 연결선 34"/>
          <p:cNvCxnSpPr>
            <a:cxnSpLocks/>
          </p:cNvCxnSpPr>
          <p:nvPr/>
        </p:nvCxnSpPr>
        <p:spPr>
          <a:xfrm flipH="1">
            <a:off x="8919669" y="330550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6" name="직선 연결선 35"/>
          <p:cNvCxnSpPr>
            <a:cxnSpLocks/>
          </p:cNvCxnSpPr>
          <p:nvPr/>
        </p:nvCxnSpPr>
        <p:spPr>
          <a:xfrm flipH="1">
            <a:off x="8919669" y="3578405"/>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7" name="직선 연결선 36"/>
          <p:cNvCxnSpPr>
            <a:cxnSpLocks/>
          </p:cNvCxnSpPr>
          <p:nvPr/>
        </p:nvCxnSpPr>
        <p:spPr>
          <a:xfrm flipH="1">
            <a:off x="8919669" y="387541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8" name="직선 연결선 37"/>
          <p:cNvCxnSpPr>
            <a:cxnSpLocks/>
          </p:cNvCxnSpPr>
          <p:nvPr/>
        </p:nvCxnSpPr>
        <p:spPr>
          <a:xfrm flipH="1">
            <a:off x="8919669" y="411168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9" name="직선 연결선 38"/>
          <p:cNvCxnSpPr>
            <a:cxnSpLocks/>
          </p:cNvCxnSpPr>
          <p:nvPr/>
        </p:nvCxnSpPr>
        <p:spPr>
          <a:xfrm flipH="1">
            <a:off x="8919669" y="434815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40" name="직선 연결선 39"/>
          <p:cNvCxnSpPr>
            <a:cxnSpLocks/>
          </p:cNvCxnSpPr>
          <p:nvPr/>
        </p:nvCxnSpPr>
        <p:spPr>
          <a:xfrm flipH="1">
            <a:off x="8919669" y="4584611"/>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41" name="직선 연결선 40"/>
          <p:cNvCxnSpPr>
            <a:cxnSpLocks/>
          </p:cNvCxnSpPr>
          <p:nvPr/>
        </p:nvCxnSpPr>
        <p:spPr>
          <a:xfrm flipH="1">
            <a:off x="8919669" y="4821072"/>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42" name="직선 화살표 연결선 41"/>
          <p:cNvCxnSpPr>
            <a:cxnSpLocks/>
          </p:cNvCxnSpPr>
          <p:nvPr/>
        </p:nvCxnSpPr>
        <p:spPr>
          <a:xfrm flipH="1">
            <a:off x="6283246" y="2941248"/>
            <a:ext cx="2636423" cy="250438"/>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3" name="직선 화살표 연결선 42"/>
          <p:cNvCxnSpPr>
            <a:cxnSpLocks/>
          </p:cNvCxnSpPr>
          <p:nvPr/>
        </p:nvCxnSpPr>
        <p:spPr>
          <a:xfrm flipH="1" flipV="1">
            <a:off x="6283246" y="3949908"/>
            <a:ext cx="2636423" cy="3753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980207" y="3000337"/>
            <a:ext cx="227426" cy="338554"/>
          </a:xfrm>
          <a:prstGeom prst="rect">
            <a:avLst/>
          </a:prstGeom>
          <a:noFill/>
        </p:spPr>
        <p:txBody>
          <a:bodyPr wrap="square" rtlCol="0">
            <a:spAutoFit/>
          </a:bodyPr>
          <a:lstStyle/>
          <a:p>
            <a:r>
              <a:rPr lang="en-US" altLang="ko-KR" sz="1600" dirty="0"/>
              <a:t>a</a:t>
            </a:r>
            <a:endParaRPr lang="ko-KR" altLang="en-US" sz="1600"/>
          </a:p>
        </p:txBody>
      </p:sp>
      <p:sp>
        <p:nvSpPr>
          <p:cNvPr id="45" name="TextBox 44"/>
          <p:cNvSpPr txBox="1"/>
          <p:nvPr/>
        </p:nvSpPr>
        <p:spPr>
          <a:xfrm>
            <a:off x="5963340" y="3832252"/>
            <a:ext cx="227426" cy="338554"/>
          </a:xfrm>
          <a:prstGeom prst="rect">
            <a:avLst/>
          </a:prstGeom>
          <a:noFill/>
        </p:spPr>
        <p:txBody>
          <a:bodyPr wrap="square" rtlCol="0">
            <a:spAutoFit/>
          </a:bodyPr>
          <a:lstStyle>
            <a:defPPr>
              <a:defRPr lang="en-US"/>
            </a:defPPr>
            <a:lvl1pPr>
              <a:defRPr sz="1600"/>
            </a:lvl1pPr>
          </a:lstStyle>
          <a:p>
            <a:r>
              <a:rPr lang="en-US" altLang="ko-KR" dirty="0"/>
              <a:t>b</a:t>
            </a:r>
            <a:endParaRPr lang="ko-KR" altLang="en-US" dirty="0"/>
          </a:p>
        </p:txBody>
      </p:sp>
      <mc:AlternateContent xmlns:mc="http://schemas.openxmlformats.org/markup-compatibility/2006" xmlns:a14="http://schemas.microsoft.com/office/drawing/2010/main">
        <mc:Choice Requires="a14">
          <p:sp>
            <p:nvSpPr>
              <p:cNvPr id="46" name="TextBox 45"/>
              <p:cNvSpPr txBox="1"/>
              <p:nvPr/>
            </p:nvSpPr>
            <p:spPr>
              <a:xfrm>
                <a:off x="8974343" y="2771496"/>
                <a:ext cx="711552" cy="312586"/>
              </a:xfrm>
              <a:prstGeom prst="rect">
                <a:avLst/>
              </a:prstGeom>
              <a:noFill/>
            </p:spPr>
            <p:txBody>
              <a:bodyPr wrap="square" rtlCol="0">
                <a:spAutoFit/>
              </a:bodyPr>
              <a:lstStyle>
                <a:defPPr>
                  <a:defRPr lang="en-US"/>
                </a:defPPr>
                <a:lvl1pPr>
                  <a:defRPr sz="1600"/>
                </a:lvl1pPr>
              </a:lstStyle>
              <a:p>
                <a14:m>
                  <m:oMath xmlns:m="http://schemas.openxmlformats.org/officeDocument/2006/math">
                    <m:sSup>
                      <m:sSupPr>
                        <m:ctrlPr>
                          <a:rPr lang="en-US" altLang="ko-KR" sz="1400" i="1">
                            <a:latin typeface="Cambria Math" panose="02040503050406030204" pitchFamily="18" charset="0"/>
                          </a:rPr>
                        </m:ctrlPr>
                      </m:sSupPr>
                      <m:e>
                        <m:r>
                          <a:rPr lang="en-US" altLang="ko-KR" sz="1400">
                            <a:latin typeface="Cambria Math" panose="02040503050406030204" pitchFamily="18" charset="0"/>
                          </a:rPr>
                          <m:t>𝑓</m:t>
                        </m:r>
                      </m:e>
                      <m:sup>
                        <m:r>
                          <a:rPr lang="en-US" altLang="ko-KR" sz="1400">
                            <a:latin typeface="Cambria Math" panose="02040503050406030204" pitchFamily="18" charset="0"/>
                          </a:rPr>
                          <m:t>−1</m:t>
                        </m:r>
                      </m:sup>
                    </m:sSup>
                    <m:r>
                      <a:rPr lang="en-US" altLang="ko-KR" sz="1400">
                        <a:latin typeface="Cambria Math" panose="02040503050406030204" pitchFamily="18" charset="0"/>
                      </a:rPr>
                      <m:t>(</m:t>
                    </m:r>
                  </m:oMath>
                </a14:m>
                <a:r>
                  <a:rPr lang="en-US" altLang="ko-KR" sz="1400" dirty="0"/>
                  <a:t>a)</a:t>
                </a:r>
                <a:endParaRPr lang="ko-KR" altLang="en-US"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8974343" y="2771496"/>
                <a:ext cx="711552" cy="312586"/>
              </a:xfrm>
              <a:prstGeom prst="rect">
                <a:avLst/>
              </a:prstGeom>
              <a:blipFill>
                <a:blip r:embed="rId4"/>
                <a:stretch>
                  <a:fillRect t="-1961" b="-196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9019967" y="4189817"/>
                <a:ext cx="816356" cy="312586"/>
              </a:xfrm>
              <a:prstGeom prst="rect">
                <a:avLst/>
              </a:prstGeom>
              <a:noFill/>
            </p:spPr>
            <p:txBody>
              <a:bodyPr wrap="square" rtlCol="0">
                <a:spAutoFit/>
              </a:bodyPr>
              <a:lstStyle>
                <a:defPPr>
                  <a:defRPr lang="en-US"/>
                </a:defPPr>
                <a:lvl1pPr>
                  <a:defRPr sz="1600"/>
                </a:lvl1pPr>
              </a:lstStyle>
              <a:p>
                <a14:m>
                  <m:oMath xmlns:m="http://schemas.openxmlformats.org/officeDocument/2006/math">
                    <m:sSup>
                      <m:sSupPr>
                        <m:ctrlPr>
                          <a:rPr lang="en-US" altLang="ko-KR" sz="1400" i="1">
                            <a:latin typeface="Cambria Math" panose="02040503050406030204" pitchFamily="18" charset="0"/>
                          </a:rPr>
                        </m:ctrlPr>
                      </m:sSupPr>
                      <m:e>
                        <m:r>
                          <a:rPr lang="en-US" altLang="ko-KR" sz="1400">
                            <a:latin typeface="Cambria Math" panose="02040503050406030204" pitchFamily="18" charset="0"/>
                          </a:rPr>
                          <m:t>𝑓</m:t>
                        </m:r>
                      </m:e>
                      <m:sup>
                        <m:r>
                          <a:rPr lang="en-US" altLang="ko-KR" sz="1400">
                            <a:latin typeface="Cambria Math" panose="02040503050406030204" pitchFamily="18" charset="0"/>
                          </a:rPr>
                          <m:t>−1</m:t>
                        </m:r>
                      </m:sup>
                    </m:sSup>
                    <m:r>
                      <a:rPr lang="en-US" altLang="ko-KR" sz="1400">
                        <a:latin typeface="Cambria Math" panose="02040503050406030204" pitchFamily="18" charset="0"/>
                      </a:rPr>
                      <m:t>(</m:t>
                    </m:r>
                    <m:r>
                      <m:rPr>
                        <m:sty m:val="p"/>
                      </m:rPr>
                      <a:rPr lang="en-US" altLang="ko-KR" sz="1400">
                        <a:latin typeface="Cambria Math" panose="02040503050406030204" pitchFamily="18" charset="0"/>
                      </a:rPr>
                      <m:t>b</m:t>
                    </m:r>
                  </m:oMath>
                </a14:m>
                <a:r>
                  <a:rPr lang="en-US" altLang="ko-KR" sz="1400" dirty="0"/>
                  <a:t>)</a:t>
                </a:r>
                <a:endParaRPr lang="ko-KR" altLang="en-US"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9019967" y="4189817"/>
                <a:ext cx="816356" cy="312586"/>
              </a:xfrm>
              <a:prstGeom prst="rect">
                <a:avLst/>
              </a:prstGeom>
              <a:blipFill>
                <a:blip r:embed="rId5"/>
                <a:stretch>
                  <a:fillRect b="-19231"/>
                </a:stretch>
              </a:blipFill>
            </p:spPr>
            <p:txBody>
              <a:bodyPr/>
              <a:lstStyle/>
              <a:p>
                <a:r>
                  <a:rPr lang="ko-KR" altLang="en-US">
                    <a:noFill/>
                  </a:rPr>
                  <a:t> </a:t>
                </a:r>
              </a:p>
            </p:txBody>
          </p:sp>
        </mc:Fallback>
      </mc:AlternateContent>
      <p:sp>
        <p:nvSpPr>
          <p:cNvPr id="48" name="타원 47"/>
          <p:cNvSpPr/>
          <p:nvPr/>
        </p:nvSpPr>
        <p:spPr>
          <a:xfrm>
            <a:off x="6228572" y="3158336"/>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9" name="타원 48"/>
          <p:cNvSpPr/>
          <p:nvPr/>
        </p:nvSpPr>
        <p:spPr>
          <a:xfrm>
            <a:off x="6228572" y="3912887"/>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0" name="타원 49"/>
          <p:cNvSpPr/>
          <p:nvPr/>
        </p:nvSpPr>
        <p:spPr>
          <a:xfrm>
            <a:off x="8869520" y="2895586"/>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1" name="타원 50"/>
          <p:cNvSpPr/>
          <p:nvPr/>
        </p:nvSpPr>
        <p:spPr>
          <a:xfrm>
            <a:off x="8869520" y="4292565"/>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xmlns="" id="{4281674C-F5BE-4138-88BE-36FA20E5D17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an Inverse Function?</a:t>
            </a:r>
          </a:p>
        </p:txBody>
      </p:sp>
    </p:spTree>
    <p:extLst>
      <p:ext uri="{BB962C8B-B14F-4D97-AF65-F5344CB8AC3E}">
        <p14:creationId xmlns:p14="http://schemas.microsoft.com/office/powerpoint/2010/main" val="5737545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133">
            <a:extLst>
              <a:ext uri="{FF2B5EF4-FFF2-40B4-BE49-F238E27FC236}">
                <a16:creationId xmlns:a16="http://schemas.microsoft.com/office/drawing/2014/main" xmlns="" id="{13079E37-75C9-449C-AE33-B867A9E0C21E}"/>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33" name="직사각형 133">
            <a:extLst>
              <a:ext uri="{FF2B5EF4-FFF2-40B4-BE49-F238E27FC236}">
                <a16:creationId xmlns:a16="http://schemas.microsoft.com/office/drawing/2014/main" xmlns="" id="{9D7DB654-6341-473F-8327-FB5580AEB309}"/>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a16="http://schemas.microsoft.com/office/drawing/2014/main" xmlns="" id="{33E377EB-772D-42C9-BCEF-D81DBD9E329D}"/>
              </a:ext>
            </a:extLst>
          </p:cNvPr>
          <p:cNvGrpSpPr/>
          <p:nvPr/>
        </p:nvGrpSpPr>
        <p:grpSpPr>
          <a:xfrm>
            <a:off x="1054112" y="3870028"/>
            <a:ext cx="7817305" cy="2174185"/>
            <a:chOff x="1054112" y="3870028"/>
            <a:chExt cx="7817305" cy="2174185"/>
          </a:xfrm>
        </p:grpSpPr>
        <p:sp>
          <p:nvSpPr>
            <p:cNvPr id="34" name="직사각형 33">
              <a:extLst>
                <a:ext uri="{FF2B5EF4-FFF2-40B4-BE49-F238E27FC236}">
                  <a16:creationId xmlns:a16="http://schemas.microsoft.com/office/drawing/2014/main" xmlns="" id="{033188C6-4616-49C9-AB19-8050B80894E6}"/>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35" name="직사각형 34">
              <a:extLst>
                <a:ext uri="{FF2B5EF4-FFF2-40B4-BE49-F238E27FC236}">
                  <a16:creationId xmlns:a16="http://schemas.microsoft.com/office/drawing/2014/main" xmlns="" id="{13F61F06-2DB6-4230-ACF7-FF0CF826133C}"/>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2.6. Exponential and Logarithmic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37918235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EFC632FD-62FC-457E-A2C2-E9488270D762}"/>
              </a:ext>
            </a:extLst>
          </p:cNvPr>
          <p:cNvSpPr/>
          <p:nvPr/>
        </p:nvSpPr>
        <p:spPr>
          <a:xfrm>
            <a:off x="3750040" y="2575952"/>
            <a:ext cx="1976024" cy="4547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Exponents</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An exponent is the number multiplied by a specific number called a base.  </a:t>
              </a:r>
            </a:p>
          </p:txBody>
        </p:sp>
      </p:grpSp>
      <p:sp>
        <p:nvSpPr>
          <p:cNvPr id="10" name="직사각형 9">
            <a:extLst>
              <a:ext uri="{FF2B5EF4-FFF2-40B4-BE49-F238E27FC236}">
                <a16:creationId xmlns:a16="http://schemas.microsoft.com/office/drawing/2014/main" xmlns="" id="{D8BF98C4-B566-4812-B5F0-560CFBA969E7}"/>
              </a:ext>
            </a:extLst>
          </p:cNvPr>
          <p:cNvSpPr/>
          <p:nvPr/>
        </p:nvSpPr>
        <p:spPr>
          <a:xfrm>
            <a:off x="702940" y="2204864"/>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number expressed by a base and exponent is called a power. It is usually represented in a power of 10. </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above, 2 is multiplied 3 times by the number of exponents. In this case, 3 is an exponent, and 2 is a base.</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83D1B3BF-159B-4CB7-9263-20CEBAD09746}"/>
                  </a:ext>
                </a:extLst>
              </p:cNvPr>
              <p:cNvSpPr txBox="1"/>
              <p:nvPr/>
            </p:nvSpPr>
            <p:spPr>
              <a:xfrm>
                <a:off x="2252980" y="2624574"/>
                <a:ext cx="4953000" cy="338554"/>
              </a:xfrm>
              <a:prstGeom prst="rect">
                <a:avLst/>
              </a:prstGeom>
              <a:noFill/>
            </p:spPr>
            <p:txBody>
              <a:bodyPr wrap="square">
                <a:spAutoFit/>
              </a:bodyPr>
              <a:lstStyle/>
              <a:p>
                <a:pPr lvl="0" algn="ctr" defTabSz="914400" latinLnBrk="1">
                  <a:spcAft>
                    <a:spcPts val="800"/>
                  </a:spcAft>
                </a:pPr>
                <a14:m>
                  <m:oMath xmlns:m="http://schemas.openxmlformats.org/officeDocument/2006/math">
                    <m:sSup>
                      <m:sSupPr>
                        <m:ctrlPr>
                          <a:rPr lang="en-US" altLang="ko-KR" sz="1600" i="1" smtClean="0">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2</m:t>
                        </m:r>
                      </m:e>
                      <m:sup>
                        <m:r>
                          <a:rPr lang="en-US" altLang="ko-KR" sz="1600" i="1">
                            <a:solidFill>
                              <a:prstClr val="black"/>
                            </a:solidFill>
                            <a:latin typeface="Cambria Math" panose="02040503050406030204" pitchFamily="18" charset="0"/>
                          </a:rPr>
                          <m:t>3</m:t>
                        </m:r>
                      </m:sup>
                    </m:sSup>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rPr>
                  <a:t> </a:t>
                </a:r>
                <a14:m>
                  <m:oMath xmlns:m="http://schemas.openxmlformats.org/officeDocument/2006/math">
                    <m:r>
                      <a:rPr lang="en-US" altLang="ko-KR" sz="1600" i="1">
                        <a:solidFill>
                          <a:prstClr val="black"/>
                        </a:solidFill>
                        <a:latin typeface="Cambria Math" panose="02040503050406030204" pitchFamily="18" charset="0"/>
                      </a:rPr>
                      <m:t>2=  </m:t>
                    </m:r>
                  </m:oMath>
                </a14:m>
                <a:r>
                  <a:rPr lang="en-US" altLang="ko-KR" sz="1600" dirty="0">
                    <a:solidFill>
                      <a:prstClr val="black"/>
                    </a:solidFill>
                  </a:rPr>
                  <a:t>8</a:t>
                </a:r>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TextBox 14">
                <a:extLst>
                  <a:ext uri="{FF2B5EF4-FFF2-40B4-BE49-F238E27FC236}">
                    <a16:creationId xmlns:a16="http://schemas.microsoft.com/office/drawing/2014/main" id="{83D1B3BF-159B-4CB7-9263-20CEBAD09746}"/>
                  </a:ext>
                </a:extLst>
              </p:cNvPr>
              <p:cNvSpPr txBox="1">
                <a:spLocks noRot="1" noChangeAspect="1" noMove="1" noResize="1" noEditPoints="1" noAdjustHandles="1" noChangeArrowheads="1" noChangeShapeType="1" noTextEdit="1"/>
              </p:cNvSpPr>
              <p:nvPr/>
            </p:nvSpPr>
            <p:spPr>
              <a:xfrm>
                <a:off x="2252980" y="2624574"/>
                <a:ext cx="4953000" cy="338554"/>
              </a:xfrm>
              <a:prstGeom prst="rect">
                <a:avLst/>
              </a:prstGeom>
              <a:blipFill>
                <a:blip r:embed="rId3"/>
                <a:stretch>
                  <a:fillRect t="-5455" b="-2363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087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xmlns="" id="{190126DA-D304-029C-4224-5964567F9F14}"/>
              </a:ext>
            </a:extLst>
          </p:cNvPr>
          <p:cNvPicPr>
            <a:picLocks noChangeAspect="1"/>
          </p:cNvPicPr>
          <p:nvPr/>
        </p:nvPicPr>
        <p:blipFill rotWithShape="1">
          <a:blip r:embed="rId3">
            <a:extLst>
              <a:ext uri="{28A0092B-C50C-407E-A947-70E740481C1C}">
                <a14:useLocalDpi xmlns:a14="http://schemas.microsoft.com/office/drawing/2010/main" val="0"/>
              </a:ext>
            </a:extLst>
          </a:blip>
          <a:srcRect l="252" t="10285" r="1285"/>
          <a:stretch/>
        </p:blipFill>
        <p:spPr>
          <a:xfrm>
            <a:off x="712182" y="2046268"/>
            <a:ext cx="7613412" cy="4221763"/>
          </a:xfrm>
          <a:prstGeom prst="rect">
            <a:avLst/>
          </a:prstGeom>
        </p:spPr>
      </p:pic>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Anaconda</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hlinkClick r:id="rId4"/>
              </a:rPr>
              <a:t>www.anaconda.com</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pic>
        <p:nvPicPr>
          <p:cNvPr id="6" name="그림 5" descr="라인, 그래픽, 폰트, 상징이(가) 표시된 사진&#10;&#10;자동 생성된 설명">
            <a:extLst>
              <a:ext uri="{FF2B5EF4-FFF2-40B4-BE49-F238E27FC236}">
                <a16:creationId xmlns:a16="http://schemas.microsoft.com/office/drawing/2014/main" xmlns="" id="{D58CB2F5-5257-D3F6-86A9-1D574DBB39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6754" y="5078809"/>
            <a:ext cx="299703" cy="299703"/>
          </a:xfrm>
          <a:prstGeom prst="rect">
            <a:avLst/>
          </a:prstGeom>
        </p:spPr>
      </p:pic>
    </p:spTree>
    <p:extLst>
      <p:ext uri="{BB962C8B-B14F-4D97-AF65-F5344CB8AC3E}">
        <p14:creationId xmlns:p14="http://schemas.microsoft.com/office/powerpoint/2010/main" val="3538912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그룹 5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30" name="직사각형 29">
            <a:extLst>
              <a:ext uri="{FF2B5EF4-FFF2-40B4-BE49-F238E27FC236}">
                <a16:creationId xmlns:a16="http://schemas.microsoft.com/office/drawing/2014/main" xmlns="" id="{581D27B5-B9F4-4990-A94E-B272D9C7AA07}"/>
              </a:ext>
            </a:extLst>
          </p:cNvPr>
          <p:cNvSpPr/>
          <p:nvPr/>
        </p:nvSpPr>
        <p:spPr>
          <a:xfrm>
            <a:off x="4059904" y="1732367"/>
            <a:ext cx="1728192" cy="4024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그룹 30">
            <a:extLst>
              <a:ext uri="{FF2B5EF4-FFF2-40B4-BE49-F238E27FC236}">
                <a16:creationId xmlns:a16="http://schemas.microsoft.com/office/drawing/2014/main" xmlns="" id="{BEC12985-6AE0-4E12-A27E-9B29215C5A3F}"/>
              </a:ext>
            </a:extLst>
          </p:cNvPr>
          <p:cNvGrpSpPr/>
          <p:nvPr/>
        </p:nvGrpSpPr>
        <p:grpSpPr>
          <a:xfrm>
            <a:off x="559817" y="1428745"/>
            <a:ext cx="8783192" cy="215444"/>
            <a:chOff x="559817" y="2136914"/>
            <a:chExt cx="8783192" cy="215444"/>
          </a:xfrm>
        </p:grpSpPr>
        <p:sp>
          <p:nvSpPr>
            <p:cNvPr id="32" name="직사각형 31">
              <a:extLst>
                <a:ext uri="{FF2B5EF4-FFF2-40B4-BE49-F238E27FC236}">
                  <a16:creationId xmlns:a16="http://schemas.microsoft.com/office/drawing/2014/main" xmlns="" id="{974069D3-7CEE-44FC-9BB7-AA5414379BA9}"/>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3A2A45FB-36AB-466E-8210-5486B02EB3CA}"/>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Logarithms: The Opposite of Exponentials</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xmlns="" id="{7C6D2A00-5334-4B2B-8758-FF9E00D23F3A}"/>
                  </a:ext>
                </a:extLst>
              </p:cNvPr>
              <p:cNvSpPr/>
              <p:nvPr/>
            </p:nvSpPr>
            <p:spPr>
              <a:xfrm>
                <a:off x="702940" y="2259944"/>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above case, the index 3 signifies how many times the base 2 must be multiplied. The value meaning ‘how many times does 2 need to be multiplied to become 8?’ is called a log. It can be represented with the symbol </a:t>
                </a:r>
                <a14:m>
                  <m:oMath xmlns:m="http://schemas.openxmlformats.org/officeDocument/2006/math">
                    <m:sSub>
                      <m:sSubPr>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sub>
                    </m:s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8=3</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this time, 2 is called the base, and 8 is called the antilogarithm. </a:t>
                </a:r>
              </a:p>
            </p:txBody>
          </p:sp>
        </mc:Choice>
        <mc:Fallback xmlns="">
          <p:sp>
            <p:nvSpPr>
              <p:cNvPr id="34" name="직사각형 33">
                <a:extLst>
                  <a:ext uri="{FF2B5EF4-FFF2-40B4-BE49-F238E27FC236}">
                    <a16:creationId xmlns="" xmlns:a16="http://schemas.microsoft.com/office/drawing/2014/main" xmlns:a14="http://schemas.microsoft.com/office/drawing/2010/main" id="{7C6D2A00-5334-4B2B-8758-FF9E00D23F3A}"/>
                  </a:ext>
                </a:extLst>
              </p:cNvPr>
              <p:cNvSpPr>
                <a:spLocks noRot="1" noChangeAspect="1" noMove="1" noResize="1" noEditPoints="1" noAdjustHandles="1" noChangeArrowheads="1" noChangeShapeType="1" noTextEdit="1"/>
              </p:cNvSpPr>
              <p:nvPr/>
            </p:nvSpPr>
            <p:spPr>
              <a:xfrm>
                <a:off x="702940" y="2259944"/>
                <a:ext cx="8632825" cy="745571"/>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7" name="그룹 6">
            <a:extLst>
              <a:ext uri="{FF2B5EF4-FFF2-40B4-BE49-F238E27FC236}">
                <a16:creationId xmlns:a16="http://schemas.microsoft.com/office/drawing/2014/main" xmlns="" id="{CEA4A703-C198-4CD2-B88F-4944A1B9E42F}"/>
              </a:ext>
            </a:extLst>
          </p:cNvPr>
          <p:cNvGrpSpPr/>
          <p:nvPr/>
        </p:nvGrpSpPr>
        <p:grpSpPr>
          <a:xfrm>
            <a:off x="1567038" y="3184100"/>
            <a:ext cx="6768748" cy="2980645"/>
            <a:chOff x="1567038" y="3212976"/>
            <a:chExt cx="6768748" cy="2980645"/>
          </a:xfrm>
        </p:grpSpPr>
        <p:grpSp>
          <p:nvGrpSpPr>
            <p:cNvPr id="35" name="그룹 34">
              <a:extLst>
                <a:ext uri="{FF2B5EF4-FFF2-40B4-BE49-F238E27FC236}">
                  <a16:creationId xmlns:a16="http://schemas.microsoft.com/office/drawing/2014/main" xmlns="" id="{E5912729-E93E-4D64-B995-053CD80F8918}"/>
                </a:ext>
              </a:extLst>
            </p:cNvPr>
            <p:cNvGrpSpPr/>
            <p:nvPr/>
          </p:nvGrpSpPr>
          <p:grpSpPr>
            <a:xfrm>
              <a:off x="1567038" y="3212976"/>
              <a:ext cx="2664294" cy="1664994"/>
              <a:chOff x="1567038" y="3348182"/>
              <a:chExt cx="2664294" cy="1664994"/>
            </a:xfrm>
          </p:grpSpPr>
          <p:sp>
            <p:nvSpPr>
              <p:cNvPr id="36" name="사각형: 둥근 모서리 35">
                <a:extLst>
                  <a:ext uri="{FF2B5EF4-FFF2-40B4-BE49-F238E27FC236}">
                    <a16:creationId xmlns:a16="http://schemas.microsoft.com/office/drawing/2014/main" xmlns="" id="{60D9749E-4270-4492-B7BD-66E1964B9A60}"/>
                  </a:ext>
                </a:extLst>
              </p:cNvPr>
              <p:cNvSpPr/>
              <p:nvPr/>
            </p:nvSpPr>
            <p:spPr>
              <a:xfrm>
                <a:off x="1567038" y="3564206"/>
                <a:ext cx="2664294" cy="1448970"/>
              </a:xfrm>
              <a:prstGeom prst="roundRect">
                <a:avLst>
                  <a:gd name="adj" fmla="val 4326"/>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prstClr val="black">
                      <a:lumMod val="85000"/>
                      <a:lumOff val="15000"/>
                    </a:prstClr>
                  </a:solidFill>
                  <a:latin typeface="SamsungOne 400" panose="020B0503030303020204" pitchFamily="34" charset="0"/>
                </a:endParaRPr>
              </a:p>
            </p:txBody>
          </p:sp>
          <p:sp>
            <p:nvSpPr>
              <p:cNvPr id="37" name="사각형: 둥근 모서리 36">
                <a:extLst>
                  <a:ext uri="{FF2B5EF4-FFF2-40B4-BE49-F238E27FC236}">
                    <a16:creationId xmlns:a16="http://schemas.microsoft.com/office/drawing/2014/main" xmlns="" id="{988F5327-321E-49C5-9E00-B0CCF3EB8665}"/>
                  </a:ext>
                </a:extLst>
              </p:cNvPr>
              <p:cNvSpPr/>
              <p:nvPr/>
            </p:nvSpPr>
            <p:spPr>
              <a:xfrm>
                <a:off x="1927076" y="3348182"/>
                <a:ext cx="1944218" cy="432048"/>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Exponentials</a:t>
                </a:r>
                <a:endParaRPr lang="ko-KR" altLang="en-US" sz="1400" b="1"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EF9F4F9D-CF86-4A07-9078-5D133B5D0887}"/>
                      </a:ext>
                    </a:extLst>
                  </p:cNvPr>
                  <p:cNvSpPr txBox="1"/>
                  <p:nvPr/>
                </p:nvSpPr>
                <p:spPr>
                  <a:xfrm>
                    <a:off x="2111968" y="3851373"/>
                    <a:ext cx="1574434" cy="10715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8=2</m:t>
                          </m:r>
                          <m:r>
                            <a:rPr lang="en-US" altLang="ko-KR" sz="1600" i="1" baseline="30000" dirty="0" smtClean="0">
                              <a:solidFill>
                                <a:prstClr val="black">
                                  <a:lumMod val="85000"/>
                                  <a:lumOff val="15000"/>
                                </a:prstClr>
                              </a:solidFill>
                              <a:latin typeface="Cambria Math" panose="02040503050406030204" pitchFamily="18" charset="0"/>
                              <a:ea typeface="SamsungOne 400" panose="020B0503030303020204" pitchFamily="34" charset="0"/>
                            </a:rPr>
                            <m:t>3</m:t>
                          </m:r>
                        </m:oMath>
                      </m:oMathPara>
                    </a14:m>
                    <a:endPar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endParaRPr>
                  </a:p>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100=10</m:t>
                          </m:r>
                          <m:r>
                            <a:rPr lang="en-US" altLang="ko-KR" sz="1600" i="1" baseline="30000" dirty="0" smtClean="0">
                              <a:latin typeface="Cambria Math" panose="02040503050406030204" pitchFamily="18" charset="0"/>
                            </a:rPr>
                            <m:t>2</m:t>
                          </m:r>
                        </m:oMath>
                      </m:oMathPara>
                    </a14:m>
                    <a:endParaRPr lang="en-US" altLang="ko-KR" sz="1600" baseline="30000" dirty="0"/>
                  </a:p>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81=3</m:t>
                          </m:r>
                          <m:r>
                            <a:rPr lang="en-US" altLang="ko-KR" sz="1600" i="1" baseline="30000" dirty="0" smtClean="0">
                              <a:latin typeface="Cambria Math" panose="02040503050406030204" pitchFamily="18" charset="0"/>
                            </a:rPr>
                            <m:t>4</m:t>
                          </m:r>
                        </m:oMath>
                      </m:oMathPara>
                    </a14:m>
                    <a:endParaRPr lang="en-US" altLang="ko-KR" sz="1600" baseline="30000" dirty="0"/>
                  </a:p>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0.01=10</m:t>
                          </m:r>
                          <m:r>
                            <a:rPr lang="en-US" altLang="ko-KR" sz="1600" b="0" i="1" baseline="30000" dirty="0" smtClean="0">
                              <a:latin typeface="Cambria Math" panose="02040503050406030204" pitchFamily="18" charset="0"/>
                            </a:rPr>
                            <m:t>−2</m:t>
                          </m:r>
                        </m:oMath>
                      </m:oMathPara>
                    </a14:m>
                    <a:endParaRPr lang="ko-KR" altLang="en-US" sz="1600" baseline="30000" dirty="0"/>
                  </a:p>
                </p:txBody>
              </p:sp>
            </mc:Choice>
            <mc:Fallback xmlns="">
              <p:sp>
                <p:nvSpPr>
                  <p:cNvPr id="67" name="TextBox 66">
                    <a:extLst>
                      <a:ext uri="{FF2B5EF4-FFF2-40B4-BE49-F238E27FC236}">
                        <a16:creationId xmlns:a16="http://schemas.microsoft.com/office/drawing/2014/main" id="{11A76D66-B957-4B27-8669-84EFC43A776B}"/>
                      </a:ext>
                    </a:extLst>
                  </p:cNvPr>
                  <p:cNvSpPr txBox="1">
                    <a:spLocks noRot="1" noChangeAspect="1" noMove="1" noResize="1" noEditPoints="1" noAdjustHandles="1" noChangeArrowheads="1" noChangeShapeType="1" noTextEdit="1"/>
                  </p:cNvSpPr>
                  <p:nvPr/>
                </p:nvSpPr>
                <p:spPr>
                  <a:xfrm>
                    <a:off x="2111968" y="3851373"/>
                    <a:ext cx="1574434" cy="1071575"/>
                  </a:xfrm>
                  <a:prstGeom prst="rect">
                    <a:avLst/>
                  </a:prstGeom>
                  <a:blipFill>
                    <a:blip r:embed="rId4"/>
                    <a:stretch>
                      <a:fillRect/>
                    </a:stretch>
                  </a:blipFill>
                </p:spPr>
                <p:txBody>
                  <a:bodyPr/>
                  <a:lstStyle/>
                  <a:p>
                    <a:r>
                      <a:rPr lang="ko-KR" altLang="en-US">
                        <a:noFill/>
                      </a:rPr>
                      <a:t> </a:t>
                    </a:r>
                  </a:p>
                </p:txBody>
              </p:sp>
            </mc:Fallback>
          </mc:AlternateContent>
        </p:grpSp>
        <p:grpSp>
          <p:nvGrpSpPr>
            <p:cNvPr id="39" name="그룹 38">
              <a:extLst>
                <a:ext uri="{FF2B5EF4-FFF2-40B4-BE49-F238E27FC236}">
                  <a16:creationId xmlns:a16="http://schemas.microsoft.com/office/drawing/2014/main" xmlns="" id="{1D971B42-7F67-40D6-A6A4-C63C3E1F0280}"/>
                </a:ext>
              </a:extLst>
            </p:cNvPr>
            <p:cNvGrpSpPr/>
            <p:nvPr/>
          </p:nvGrpSpPr>
          <p:grpSpPr>
            <a:xfrm>
              <a:off x="5671492" y="3212976"/>
              <a:ext cx="2664294" cy="2319073"/>
              <a:chOff x="1567038" y="3348182"/>
              <a:chExt cx="2664294" cy="2319073"/>
            </a:xfrm>
          </p:grpSpPr>
          <p:sp>
            <p:nvSpPr>
              <p:cNvPr id="40" name="사각형: 둥근 모서리 39">
                <a:extLst>
                  <a:ext uri="{FF2B5EF4-FFF2-40B4-BE49-F238E27FC236}">
                    <a16:creationId xmlns:a16="http://schemas.microsoft.com/office/drawing/2014/main" xmlns="" id="{87DC72F9-E46A-4106-A4E5-175AF45DE93B}"/>
                  </a:ext>
                </a:extLst>
              </p:cNvPr>
              <p:cNvSpPr/>
              <p:nvPr/>
            </p:nvSpPr>
            <p:spPr>
              <a:xfrm>
                <a:off x="1567038" y="3564206"/>
                <a:ext cx="2664294" cy="1448970"/>
              </a:xfrm>
              <a:prstGeom prst="roundRect">
                <a:avLst>
                  <a:gd name="adj" fmla="val 43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prstClr val="black">
                      <a:lumMod val="85000"/>
                      <a:lumOff val="15000"/>
                    </a:prstClr>
                  </a:solidFill>
                  <a:latin typeface="SamsungOne 400" panose="020B0503030303020204" pitchFamily="34" charset="0"/>
                </a:endParaRPr>
              </a:p>
            </p:txBody>
          </p:sp>
          <p:sp>
            <p:nvSpPr>
              <p:cNvPr id="43" name="사각형: 둥근 모서리 42">
                <a:extLst>
                  <a:ext uri="{FF2B5EF4-FFF2-40B4-BE49-F238E27FC236}">
                    <a16:creationId xmlns:a16="http://schemas.microsoft.com/office/drawing/2014/main" xmlns="" id="{DA3274F5-0E9F-438F-86CB-96049E387FFA}"/>
                  </a:ext>
                </a:extLst>
              </p:cNvPr>
              <p:cNvSpPr/>
              <p:nvPr/>
            </p:nvSpPr>
            <p:spPr>
              <a:xfrm>
                <a:off x="1927076" y="3348182"/>
                <a:ext cx="1944218" cy="43204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Logarithms</a:t>
                </a:r>
                <a:endParaRPr lang="ko-KR" altLang="en-US" sz="1400" b="1"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xmlns="" id="{A8AD9F15-C821-4DCF-97A6-1EB78BED9E16}"/>
                      </a:ext>
                    </a:extLst>
                  </p:cNvPr>
                  <p:cNvSpPr txBox="1"/>
                  <p:nvPr/>
                </p:nvSpPr>
                <p:spPr>
                  <a:xfrm>
                    <a:off x="2111968" y="3851373"/>
                    <a:ext cx="1574434" cy="1815882"/>
                  </a:xfrm>
                  <a:prstGeom prst="rect">
                    <a:avLst/>
                  </a:prstGeom>
                  <a:noFill/>
                </p:spPr>
                <p:txBody>
                  <a:bodyPr wrap="square">
                    <a:spAutoFit/>
                  </a:bodyPr>
                  <a:lstStyle/>
                  <a:p>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3</m:t>
                        </m:r>
                      </m:oMath>
                    </a14:m>
                    <a:r>
                      <a:rPr lang="ko-KR" altLang="en-US" sz="1600" baseline="30000" dirty="0"/>
                      <a:t> </a:t>
                    </a:r>
                    <a14:m>
                      <m:oMath xmlns:m="http://schemas.openxmlformats.org/officeDocument/2006/math">
                        <m:r>
                          <a:rPr lang="en-US" altLang="ko-KR" sz="1600" i="1" dirty="0" smtClean="0">
                            <a:latin typeface="Cambria Math" panose="02040503050406030204" pitchFamily="18" charset="0"/>
                          </a:rPr>
                          <m:t>=</m:t>
                        </m:r>
                      </m:oMath>
                    </a14:m>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2</m:t>
                                </m:r>
                              </m:sub>
                            </m:sSub>
                          </m:fName>
                          <m:e>
                            <m:r>
                              <a:rPr lang="en-US" altLang="ko-KR" sz="1600" i="1">
                                <a:latin typeface="Cambria Math" panose="02040503050406030204" pitchFamily="18" charset="0"/>
                              </a:rPr>
                              <m:t>8</m:t>
                            </m:r>
                          </m:e>
                        </m:func>
                      </m:oMath>
                    </a14:m>
                    <a:endParaRPr lang="en-US" altLang="ko-KR" sz="1600" dirty="0"/>
                  </a:p>
                  <a:p>
                    <a14:m>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2</m:t>
                        </m:r>
                      </m:oMath>
                    </a14:m>
                    <a:r>
                      <a:rPr lang="ko-KR" altLang="en-US" sz="1600" baseline="30000" dirty="0"/>
                      <a:t> </a:t>
                    </a:r>
                    <a:r>
                      <a:rPr lang="en-US" altLang="ko-KR" sz="1600" dirty="0">
                        <a:latin typeface="Cambria Math" panose="02040503050406030204" pitchFamily="18" charset="0"/>
                      </a:rPr>
                      <a:t>=</a:t>
                    </a:r>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10</m:t>
                                </m:r>
                              </m:sub>
                            </m:sSub>
                          </m:fName>
                          <m:e>
                            <m:r>
                              <a:rPr lang="en-US" altLang="ko-KR" sz="1600" i="1">
                                <a:latin typeface="Cambria Math" panose="02040503050406030204" pitchFamily="18" charset="0"/>
                              </a:rPr>
                              <m:t>100</m:t>
                            </m:r>
                          </m:e>
                        </m:func>
                      </m:oMath>
                    </a14:m>
                    <a:endParaRPr lang="ko-KR" altLang="en-US" sz="1600" dirty="0"/>
                  </a:p>
                  <a:p>
                    <a14:m>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4</m:t>
                        </m:r>
                      </m:oMath>
                    </a14:m>
                    <a:r>
                      <a:rPr lang="ko-KR" altLang="en-US" sz="1600" baseline="30000" dirty="0"/>
                      <a:t> </a:t>
                    </a:r>
                    <a:r>
                      <a:rPr lang="en-US" altLang="ko-KR" sz="1600" dirty="0">
                        <a:latin typeface="Cambria Math" panose="02040503050406030204" pitchFamily="18" charset="0"/>
                      </a:rPr>
                      <a:t>=</a:t>
                    </a:r>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3</m:t>
                                </m:r>
                              </m:sub>
                            </m:sSub>
                          </m:fName>
                          <m:e>
                            <m:r>
                              <a:rPr lang="en-US" altLang="ko-KR" sz="1600" i="1">
                                <a:latin typeface="Cambria Math" panose="02040503050406030204" pitchFamily="18" charset="0"/>
                              </a:rPr>
                              <m:t>81</m:t>
                            </m:r>
                          </m:e>
                        </m:func>
                      </m:oMath>
                    </a14:m>
                    <a:endParaRPr lang="en-US" altLang="ko-KR" sz="1600" dirty="0"/>
                  </a:p>
                  <a:p>
                    <a14:m>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−2</m:t>
                        </m:r>
                      </m:oMath>
                    </a14:m>
                    <a:r>
                      <a:rPr lang="ko-KR" altLang="en-US" sz="1600" baseline="30000" dirty="0"/>
                      <a:t>  </a:t>
                    </a:r>
                    <a:r>
                      <a:rPr lang="en-US" altLang="ko-KR" sz="1600" dirty="0">
                        <a:latin typeface="Cambria Math" panose="02040503050406030204" pitchFamily="18" charset="0"/>
                      </a:rPr>
                      <a:t>=</a:t>
                    </a:r>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10</m:t>
                                </m:r>
                              </m:sub>
                            </m:sSub>
                          </m:fName>
                          <m:e>
                            <m:r>
                              <a:rPr lang="en-US" altLang="ko-KR" sz="1600" i="1">
                                <a:latin typeface="Cambria Math" panose="02040503050406030204" pitchFamily="18" charset="0"/>
                              </a:rPr>
                              <m:t>0.01</m:t>
                            </m:r>
                          </m:e>
                        </m:func>
                      </m:oMath>
                    </a14:m>
                    <a:endParaRPr lang="ko-KR" altLang="en-US" sz="1600" dirty="0"/>
                  </a:p>
                  <a:p>
                    <a:endParaRPr lang="ko-KR" altLang="en-US" sz="1600" dirty="0"/>
                  </a:p>
                  <a:p>
                    <a:endParaRPr lang="en-US" altLang="ko-KR" sz="1600" dirty="0"/>
                  </a:p>
                  <a:p>
                    <a:endParaRPr lang="ko-KR" altLang="en-US" sz="1600" dirty="0"/>
                  </a:p>
                </p:txBody>
              </p:sp>
            </mc:Choice>
            <mc:Fallback xmlns="">
              <p:sp>
                <p:nvSpPr>
                  <p:cNvPr id="20" name="TextBox 19">
                    <a:extLst>
                      <a:ext uri="{FF2B5EF4-FFF2-40B4-BE49-F238E27FC236}">
                        <a16:creationId xmlns:a16="http://schemas.microsoft.com/office/drawing/2014/main" id="{3D938231-F24C-4714-A85A-9916DEC820F9}"/>
                      </a:ext>
                    </a:extLst>
                  </p:cNvPr>
                  <p:cNvSpPr txBox="1">
                    <a:spLocks noRot="1" noChangeAspect="1" noMove="1" noResize="1" noEditPoints="1" noAdjustHandles="1" noChangeArrowheads="1" noChangeShapeType="1" noTextEdit="1"/>
                  </p:cNvSpPr>
                  <p:nvPr/>
                </p:nvSpPr>
                <p:spPr>
                  <a:xfrm>
                    <a:off x="2111968" y="3851373"/>
                    <a:ext cx="1574434" cy="1815882"/>
                  </a:xfrm>
                  <a:prstGeom prst="rect">
                    <a:avLst/>
                  </a:prstGeom>
                  <a:blipFill>
                    <a:blip r:embed="rId5"/>
                    <a:stretch>
                      <a:fillRect/>
                    </a:stretch>
                  </a:blipFill>
                </p:spPr>
                <p:txBody>
                  <a:bodyPr/>
                  <a:lstStyle/>
                  <a:p>
                    <a:r>
                      <a:rPr lang="ko-KR" altLang="en-US">
                        <a:noFill/>
                      </a:rPr>
                      <a:t> </a:t>
                    </a:r>
                  </a:p>
                </p:txBody>
              </p:sp>
            </mc:Fallback>
          </mc:AlternateContent>
        </p:grpSp>
        <p:sp>
          <p:nvSpPr>
            <p:cNvPr id="48" name="사각형: 둥근 모서리 47">
              <a:extLst>
                <a:ext uri="{FF2B5EF4-FFF2-40B4-BE49-F238E27FC236}">
                  <a16:creationId xmlns:a16="http://schemas.microsoft.com/office/drawing/2014/main" xmlns="" id="{CC36A4AC-0EF2-4C26-BFB9-D204CA5A874A}"/>
                </a:ext>
              </a:extLst>
            </p:cNvPr>
            <p:cNvSpPr/>
            <p:nvPr/>
          </p:nvSpPr>
          <p:spPr>
            <a:xfrm>
              <a:off x="4070064" y="5021986"/>
              <a:ext cx="1613044" cy="43204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bg1"/>
                  </a:solidFill>
                  <a:latin typeface="SamsungOne 400" panose="020B0503030303020204" pitchFamily="34" charset="0"/>
                </a:rPr>
                <a:t>Exponents</a:t>
              </a:r>
              <a:r>
                <a:rPr lang="ko-KR" altLang="en-US" sz="1400" b="1" dirty="0">
                  <a:solidFill>
                    <a:schemeClr val="bg1"/>
                  </a:solidFill>
                  <a:latin typeface="SamsungOne 400" panose="020B0503030303020204" pitchFamily="34" charset="0"/>
                </a:rPr>
                <a:t>         </a:t>
              </a:r>
              <a:r>
                <a:rPr lang="en-US" altLang="ko-KR" sz="1400" b="1" dirty="0">
                  <a:solidFill>
                    <a:schemeClr val="bg1"/>
                  </a:solidFill>
                  <a:latin typeface="SamsungOne 400" panose="020B0503030303020204" pitchFamily="34" charset="0"/>
                </a:rPr>
                <a:t>Log</a:t>
              </a:r>
              <a:endParaRPr lang="ko-KR" altLang="en-US" sz="1400" b="1" dirty="0">
                <a:solidFill>
                  <a:schemeClr val="bg1"/>
                </a:solidFill>
                <a:latin typeface="SamsungOne 400" panose="020B0503030303020204" pitchFamily="34" charset="0"/>
              </a:endParaRPr>
            </a:p>
          </p:txBody>
        </p:sp>
        <p:cxnSp>
          <p:nvCxnSpPr>
            <p:cNvPr id="56" name="연결선: 꺾임 55">
              <a:extLst>
                <a:ext uri="{FF2B5EF4-FFF2-40B4-BE49-F238E27FC236}">
                  <a16:creationId xmlns:a16="http://schemas.microsoft.com/office/drawing/2014/main" xmlns="" id="{1F14C279-BC70-4CEB-AA69-2129BD910B6C}"/>
                </a:ext>
              </a:extLst>
            </p:cNvPr>
            <p:cNvCxnSpPr>
              <a:cxnSpLocks/>
              <a:stCxn id="48" idx="1"/>
            </p:cNvCxnSpPr>
            <p:nvPr/>
          </p:nvCxnSpPr>
          <p:spPr>
            <a:xfrm rot="10800000">
              <a:off x="3367236" y="4747456"/>
              <a:ext cx="702828" cy="490555"/>
            </a:xfrm>
            <a:prstGeom prst="bentConnector3">
              <a:avLst>
                <a:gd name="adj1" fmla="val 101550"/>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cxnSp>
          <p:nvCxnSpPr>
            <p:cNvPr id="71" name="연결선: 꺾임 70">
              <a:extLst>
                <a:ext uri="{FF2B5EF4-FFF2-40B4-BE49-F238E27FC236}">
                  <a16:creationId xmlns:a16="http://schemas.microsoft.com/office/drawing/2014/main" xmlns="" id="{18B351DE-7594-47E1-A503-77084201E3A8}"/>
                </a:ext>
              </a:extLst>
            </p:cNvPr>
            <p:cNvCxnSpPr>
              <a:cxnSpLocks/>
            </p:cNvCxnSpPr>
            <p:nvPr/>
          </p:nvCxnSpPr>
          <p:spPr>
            <a:xfrm rot="10800000" flipH="1">
              <a:off x="5683109" y="4747452"/>
              <a:ext cx="702828" cy="490559"/>
            </a:xfrm>
            <a:prstGeom prst="bentConnector3">
              <a:avLst>
                <a:gd name="adj1" fmla="val 100323"/>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sp>
          <p:nvSpPr>
            <p:cNvPr id="72" name="사각형: 둥근 모서리 71">
              <a:extLst>
                <a:ext uri="{FF2B5EF4-FFF2-40B4-BE49-F238E27FC236}">
                  <a16:creationId xmlns:a16="http://schemas.microsoft.com/office/drawing/2014/main" xmlns="" id="{629A3A39-42BA-4F3F-BD59-CA46506DCE46}"/>
                </a:ext>
              </a:extLst>
            </p:cNvPr>
            <p:cNvSpPr/>
            <p:nvPr/>
          </p:nvSpPr>
          <p:spPr>
            <a:xfrm>
              <a:off x="4509632" y="5508868"/>
              <a:ext cx="733908" cy="3052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Base</a:t>
              </a:r>
              <a:endParaRPr lang="ko-KR" altLang="en-US" sz="1400" b="1" dirty="0">
                <a:solidFill>
                  <a:prstClr val="black">
                    <a:lumMod val="85000"/>
                    <a:lumOff val="15000"/>
                  </a:prstClr>
                </a:solidFill>
                <a:latin typeface="SamsungOne 400" panose="020B0503030303020204" pitchFamily="34" charset="0"/>
              </a:endParaRPr>
            </a:p>
          </p:txBody>
        </p:sp>
        <p:cxnSp>
          <p:nvCxnSpPr>
            <p:cNvPr id="73" name="연결선: 꺾임 72">
              <a:extLst>
                <a:ext uri="{FF2B5EF4-FFF2-40B4-BE49-F238E27FC236}">
                  <a16:creationId xmlns:a16="http://schemas.microsoft.com/office/drawing/2014/main" xmlns="" id="{377A706B-EAC0-400F-A9D7-9E00CF595261}"/>
                </a:ext>
              </a:extLst>
            </p:cNvPr>
            <p:cNvCxnSpPr>
              <a:cxnSpLocks/>
              <a:stCxn id="72" idx="1"/>
            </p:cNvCxnSpPr>
            <p:nvPr/>
          </p:nvCxnSpPr>
          <p:spPr>
            <a:xfrm rot="10800000">
              <a:off x="3147452" y="4747453"/>
              <a:ext cx="1362181" cy="914019"/>
            </a:xfrm>
            <a:prstGeom prst="bentConnector3">
              <a:avLst>
                <a:gd name="adj1" fmla="val 100029"/>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cxnSp>
          <p:nvCxnSpPr>
            <p:cNvPr id="74" name="연결선: 꺾임 73">
              <a:extLst>
                <a:ext uri="{FF2B5EF4-FFF2-40B4-BE49-F238E27FC236}">
                  <a16:creationId xmlns:a16="http://schemas.microsoft.com/office/drawing/2014/main" xmlns="" id="{93EE4745-6B08-4C3D-A256-AB3F7CE11282}"/>
                </a:ext>
              </a:extLst>
            </p:cNvPr>
            <p:cNvCxnSpPr>
              <a:cxnSpLocks/>
            </p:cNvCxnSpPr>
            <p:nvPr/>
          </p:nvCxnSpPr>
          <p:spPr>
            <a:xfrm flipV="1">
              <a:off x="5243540" y="4787742"/>
              <a:ext cx="1879728" cy="873731"/>
            </a:xfrm>
            <a:prstGeom prst="bentConnector3">
              <a:avLst>
                <a:gd name="adj1" fmla="val 100022"/>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sp>
          <p:nvSpPr>
            <p:cNvPr id="75" name="사각형: 둥근 모서리 74">
              <a:extLst>
                <a:ext uri="{FF2B5EF4-FFF2-40B4-BE49-F238E27FC236}">
                  <a16:creationId xmlns:a16="http://schemas.microsoft.com/office/drawing/2014/main" xmlns="" id="{D41904FE-C638-48D9-A750-AE7245DE2A25}"/>
                </a:ext>
              </a:extLst>
            </p:cNvPr>
            <p:cNvSpPr/>
            <p:nvPr/>
          </p:nvSpPr>
          <p:spPr>
            <a:xfrm>
              <a:off x="4375347" y="5888415"/>
              <a:ext cx="1017843" cy="3052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Antilog</a:t>
              </a:r>
              <a:endParaRPr lang="ko-KR" altLang="en-US" sz="1400" b="1" dirty="0">
                <a:solidFill>
                  <a:prstClr val="black">
                    <a:lumMod val="85000"/>
                    <a:lumOff val="15000"/>
                  </a:prstClr>
                </a:solidFill>
                <a:latin typeface="SamsungOne 400" panose="020B0503030303020204" pitchFamily="34" charset="0"/>
              </a:endParaRPr>
            </a:p>
          </p:txBody>
        </p:sp>
        <p:cxnSp>
          <p:nvCxnSpPr>
            <p:cNvPr id="76" name="연결선: 꺾임 75">
              <a:extLst>
                <a:ext uri="{FF2B5EF4-FFF2-40B4-BE49-F238E27FC236}">
                  <a16:creationId xmlns:a16="http://schemas.microsoft.com/office/drawing/2014/main" xmlns="" id="{DE921FBD-46AD-4178-8AA1-6D2F9FE3F469}"/>
                </a:ext>
              </a:extLst>
            </p:cNvPr>
            <p:cNvCxnSpPr>
              <a:cxnSpLocks/>
              <a:stCxn id="75" idx="1"/>
            </p:cNvCxnSpPr>
            <p:nvPr/>
          </p:nvCxnSpPr>
          <p:spPr>
            <a:xfrm rot="10800000">
              <a:off x="2602523" y="4747454"/>
              <a:ext cx="1772824" cy="1293564"/>
            </a:xfrm>
            <a:prstGeom prst="bentConnector3">
              <a:avLst>
                <a:gd name="adj1" fmla="val 99407"/>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cxnSp>
          <p:nvCxnSpPr>
            <p:cNvPr id="77" name="연결선: 꺾임 76">
              <a:extLst>
                <a:ext uri="{FF2B5EF4-FFF2-40B4-BE49-F238E27FC236}">
                  <a16:creationId xmlns:a16="http://schemas.microsoft.com/office/drawing/2014/main" xmlns="" id="{7FB931B7-835E-415E-AF75-7FB46B339719}"/>
                </a:ext>
              </a:extLst>
            </p:cNvPr>
            <p:cNvCxnSpPr>
              <a:cxnSpLocks/>
              <a:stCxn id="75" idx="3"/>
            </p:cNvCxnSpPr>
            <p:nvPr/>
          </p:nvCxnSpPr>
          <p:spPr>
            <a:xfrm flipV="1">
              <a:off x="5393190" y="4787744"/>
              <a:ext cx="2078502" cy="1253274"/>
            </a:xfrm>
            <a:prstGeom prst="bentConnector3">
              <a:avLst>
                <a:gd name="adj1" fmla="val 100013"/>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xmlns="" id="{487F55FF-80F1-42D9-83C6-844C8EFBC91C}"/>
                  </a:ext>
                </a:extLst>
              </p:cNvPr>
              <p:cNvSpPr txBox="1"/>
              <p:nvPr/>
            </p:nvSpPr>
            <p:spPr>
              <a:xfrm>
                <a:off x="4058496" y="1764310"/>
                <a:ext cx="1728192" cy="338554"/>
              </a:xfrm>
              <a:prstGeom prst="rect">
                <a:avLst/>
              </a:prstGeom>
              <a:noFill/>
            </p:spPr>
            <p:txBody>
              <a:bodyPr wrap="square">
                <a:spAutoFit/>
              </a:bodyPr>
              <a:lstStyle/>
              <a:p>
                <a:pPr algn="ctr">
                  <a:spcAft>
                    <a:spcPts val="800"/>
                  </a:spcAft>
                  <a:buClr>
                    <a:srgbClr val="193EB0"/>
                  </a:buClr>
                </a:pPr>
                <a14:m>
                  <m:oMath xmlns:m="http://schemas.openxmlformats.org/officeDocument/2006/math">
                    <m:sSup>
                      <m:sSupPr>
                        <m:ctrlPr>
                          <a:rPr lang="en-US" altLang="ko-KR" sz="1600" i="1" smtClean="0">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2</m:t>
                        </m:r>
                      </m:e>
                      <m:sup>
                        <m:r>
                          <a:rPr lang="en-US" altLang="ko-KR" sz="1600" i="1">
                            <a:solidFill>
                              <a:prstClr val="black"/>
                            </a:solidFill>
                            <a:latin typeface="Cambria Math" panose="02040503050406030204" pitchFamily="18" charset="0"/>
                          </a:rPr>
                          <m:t>3</m:t>
                        </m:r>
                      </m:sup>
                    </m:sSup>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rPr>
                  <a:t> </a:t>
                </a:r>
                <a14:m>
                  <m:oMath xmlns:m="http://schemas.openxmlformats.org/officeDocument/2006/math">
                    <m:r>
                      <a:rPr lang="en-US" altLang="ko-KR" sz="1600" i="1">
                        <a:solidFill>
                          <a:prstClr val="black"/>
                        </a:solidFill>
                        <a:latin typeface="Cambria Math" panose="02040503050406030204" pitchFamily="18" charset="0"/>
                      </a:rPr>
                      <m:t>2=  </m:t>
                    </m:r>
                  </m:oMath>
                </a14:m>
                <a:r>
                  <a:rPr lang="en-US" altLang="ko-KR" sz="1600" dirty="0">
                    <a:solidFill>
                      <a:prstClr val="black"/>
                    </a:solidFill>
                  </a:rPr>
                  <a:t>8</a:t>
                </a:r>
              </a:p>
            </p:txBody>
          </p:sp>
        </mc:Choice>
        <mc:Fallback xmlns="">
          <p:sp>
            <p:nvSpPr>
              <p:cNvPr id="78" name="TextBox 77">
                <a:extLst>
                  <a:ext uri="{FF2B5EF4-FFF2-40B4-BE49-F238E27FC236}">
                    <a16:creationId xmlns:a16="http://schemas.microsoft.com/office/drawing/2014/main" id="{487F55FF-80F1-42D9-83C6-844C8EFBC91C}"/>
                  </a:ext>
                </a:extLst>
              </p:cNvPr>
              <p:cNvSpPr txBox="1">
                <a:spLocks noRot="1" noChangeAspect="1" noMove="1" noResize="1" noEditPoints="1" noAdjustHandles="1" noChangeArrowheads="1" noChangeShapeType="1" noTextEdit="1"/>
              </p:cNvSpPr>
              <p:nvPr/>
            </p:nvSpPr>
            <p:spPr>
              <a:xfrm>
                <a:off x="4058496" y="1764310"/>
                <a:ext cx="1728192" cy="338554"/>
              </a:xfrm>
              <a:prstGeom prst="rect">
                <a:avLst/>
              </a:prstGeom>
              <a:blipFill>
                <a:blip r:embed="rId6"/>
                <a:stretch>
                  <a:fillRect t="-5357" r="-707" b="-2142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561055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Exponential Functions</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a16="http://schemas.microsoft.com/office/drawing/2014/main" xmlns="" id="{D8BF98C4-B566-4812-B5F0-560CFBA969E7}"/>
              </a:ext>
            </a:extLst>
          </p:cNvPr>
          <p:cNvSpPr/>
          <p:nvPr/>
        </p:nvSpPr>
        <p:spPr>
          <a:xfrm>
            <a:off x="702940"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function in the form as shown below</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Here, the “base” a is a constant, and the exponent x is a variable.</a:t>
            </a:r>
          </a:p>
        </p:txBody>
      </p:sp>
      <p:grpSp>
        <p:nvGrpSpPr>
          <p:cNvPr id="52" name="그룹 5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CEC015B-245F-408A-8123-8E763C844A26}"/>
                  </a:ext>
                </a:extLst>
              </p:cNvPr>
              <p:cNvSpPr/>
              <p:nvPr/>
            </p:nvSpPr>
            <p:spPr>
              <a:xfrm>
                <a:off x="4425584" y="1897250"/>
                <a:ext cx="1204020" cy="386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800"/>
                  </a:spcAft>
                  <a:buClr>
                    <a:srgbClr val="193EB0"/>
                  </a:buClr>
                </a:pPr>
                <a:r>
                  <a:rPr lang="en-US" altLang="ko-KR" sz="1600" dirty="0">
                    <a:solidFill>
                      <a:prstClr val="black"/>
                    </a:solidFill>
                    <a:latin typeface="Cambria Math" panose="02040503050406030204" pitchFamily="18" charset="0"/>
                    <a:ea typeface="Cambria Math" panose="02040503050406030204" pitchFamily="18" charset="0"/>
                  </a:rPr>
                  <a:t>f(x) =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𝑎</m:t>
                        </m:r>
                      </m:e>
                      <m:sup>
                        <m:r>
                          <a:rPr lang="en-US" altLang="ko-KR" sz="1600" i="1">
                            <a:solidFill>
                              <a:prstClr val="black"/>
                            </a:solidFill>
                            <a:latin typeface="Cambria Math" panose="02040503050406030204" pitchFamily="18" charset="0"/>
                            <a:ea typeface="Cambria Math" panose="02040503050406030204" pitchFamily="18" charset="0"/>
                          </a:rPr>
                          <m:t>𝑥</m:t>
                        </m:r>
                      </m:sup>
                    </m:sSup>
                  </m:oMath>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14" name="직사각형 13">
                <a:extLst>
                  <a:ext uri="{FF2B5EF4-FFF2-40B4-BE49-F238E27FC236}">
                    <a16:creationId xmlns:a16="http://schemas.microsoft.com/office/drawing/2014/main" id="{DCEC015B-245F-408A-8123-8E763C844A26}"/>
                  </a:ext>
                </a:extLst>
              </p:cNvPr>
              <p:cNvSpPr>
                <a:spLocks noRot="1" noChangeAspect="1" noMove="1" noResize="1" noEditPoints="1" noAdjustHandles="1" noChangeArrowheads="1" noChangeShapeType="1" noTextEdit="1"/>
              </p:cNvSpPr>
              <p:nvPr/>
            </p:nvSpPr>
            <p:spPr>
              <a:xfrm>
                <a:off x="4425584" y="1897250"/>
                <a:ext cx="1204020" cy="386720"/>
              </a:xfrm>
              <a:prstGeom prst="rect">
                <a:avLst/>
              </a:prstGeom>
              <a:blipFill>
                <a:blip r:embed="rId3"/>
                <a:stretch>
                  <a:fillRect b="-10938"/>
                </a:stretch>
              </a:blipFill>
              <a:ln>
                <a:noFill/>
              </a:ln>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xmlns="" id="{13B41572-4C6D-49B9-8018-5F288E539EF0}"/>
              </a:ext>
            </a:extLst>
          </p:cNvPr>
          <p:cNvGrpSpPr/>
          <p:nvPr/>
        </p:nvGrpSpPr>
        <p:grpSpPr>
          <a:xfrm>
            <a:off x="716696" y="2673802"/>
            <a:ext cx="8518530" cy="3240609"/>
            <a:chOff x="716696" y="2673802"/>
            <a:chExt cx="8518530" cy="3240609"/>
          </a:xfrm>
        </p:grpSpPr>
        <p:sp>
          <p:nvSpPr>
            <p:cNvPr id="16" name="직사각형 15">
              <a:extLst>
                <a:ext uri="{FF2B5EF4-FFF2-40B4-BE49-F238E27FC236}">
                  <a16:creationId xmlns:a16="http://schemas.microsoft.com/office/drawing/2014/main" xmlns="" id="{FDC80FE6-D7D7-464A-8FB0-3861474BA1A1}"/>
                </a:ext>
              </a:extLst>
            </p:cNvPr>
            <p:cNvSpPr/>
            <p:nvPr/>
          </p:nvSpPr>
          <p:spPr>
            <a:xfrm>
              <a:off x="716696" y="2673802"/>
              <a:ext cx="8518530" cy="309707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xmlns="" id="{4D46232A-A83B-49E1-B704-E8EC08C94AF6}"/>
                </a:ext>
              </a:extLst>
            </p:cNvPr>
            <p:cNvGrpSpPr/>
            <p:nvPr/>
          </p:nvGrpSpPr>
          <p:grpSpPr>
            <a:xfrm>
              <a:off x="2171127" y="3154981"/>
              <a:ext cx="5712934" cy="2368028"/>
              <a:chOff x="1454913" y="3725875"/>
              <a:chExt cx="5141992" cy="2131371"/>
            </a:xfrm>
          </p:grpSpPr>
          <p:grpSp>
            <p:nvGrpSpPr>
              <p:cNvPr id="18" name="그룹 17">
                <a:extLst>
                  <a:ext uri="{FF2B5EF4-FFF2-40B4-BE49-F238E27FC236}">
                    <a16:creationId xmlns:a16="http://schemas.microsoft.com/office/drawing/2014/main" xmlns="" id="{F67DC2D2-0126-4CFF-AB54-6F856AA85A32}"/>
                  </a:ext>
                </a:extLst>
              </p:cNvPr>
              <p:cNvGrpSpPr/>
              <p:nvPr/>
            </p:nvGrpSpPr>
            <p:grpSpPr>
              <a:xfrm>
                <a:off x="1454913" y="3725875"/>
                <a:ext cx="2253539" cy="2131371"/>
                <a:chOff x="950857" y="3839813"/>
                <a:chExt cx="2253539" cy="2131371"/>
              </a:xfrm>
            </p:grpSpPr>
            <p:grpSp>
              <p:nvGrpSpPr>
                <p:cNvPr id="38" name="그룹 37">
                  <a:extLst>
                    <a:ext uri="{FF2B5EF4-FFF2-40B4-BE49-F238E27FC236}">
                      <a16:creationId xmlns:a16="http://schemas.microsoft.com/office/drawing/2014/main" xmlns="" id="{FE7A7E86-C80E-4CA5-8659-EB66A88C8DDD}"/>
                    </a:ext>
                  </a:extLst>
                </p:cNvPr>
                <p:cNvGrpSpPr/>
                <p:nvPr/>
              </p:nvGrpSpPr>
              <p:grpSpPr>
                <a:xfrm>
                  <a:off x="950857" y="3839813"/>
                  <a:ext cx="2253539" cy="2131371"/>
                  <a:chOff x="532906" y="3586064"/>
                  <a:chExt cx="2253539" cy="2131371"/>
                </a:xfrm>
              </p:grpSpPr>
              <p:cxnSp>
                <p:nvCxnSpPr>
                  <p:cNvPr id="41" name="직선 화살표 연결선 40">
                    <a:extLst>
                      <a:ext uri="{FF2B5EF4-FFF2-40B4-BE49-F238E27FC236}">
                        <a16:creationId xmlns:a16="http://schemas.microsoft.com/office/drawing/2014/main" xmlns="" id="{2D6AD795-FFF5-44C4-9DDA-A5657BFF1704}"/>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xmlns="" id="{CC52D715-E4D9-4862-B910-E802D78DEB92}"/>
                      </a:ext>
                    </a:extLst>
                  </p:cNvPr>
                  <p:cNvCxnSpPr>
                    <a:cxnSpLocks/>
                  </p:cNvCxnSpPr>
                  <p:nvPr/>
                </p:nvCxnSpPr>
                <p:spPr>
                  <a:xfrm flipV="1">
                    <a:off x="1206996" y="4005064"/>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xmlns="" id="{82173B03-8BEC-4274-9A82-572CE8292DAF}"/>
                      </a:ext>
                    </a:extLst>
                  </p:cNvPr>
                  <p:cNvSpPr txBox="1"/>
                  <p:nvPr/>
                </p:nvSpPr>
                <p:spPr>
                  <a:xfrm>
                    <a:off x="990972" y="3779002"/>
                    <a:ext cx="288032"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t>
                    </a:r>
                    <a:endParaRPr lang="ko-KR" altLang="en-US" sz="1400" i="1" dirty="0">
                      <a:solidFill>
                        <a:srgbClr val="000000"/>
                      </a:solidFill>
                      <a:latin typeface="Cambria Math" panose="02040503050406030204" pitchFamily="18" charset="0"/>
                    </a:endParaRPr>
                  </a:p>
                </p:txBody>
              </p:sp>
              <p:sp>
                <p:nvSpPr>
                  <p:cNvPr id="44" name="TextBox 43">
                    <a:extLst>
                      <a:ext uri="{FF2B5EF4-FFF2-40B4-BE49-F238E27FC236}">
                        <a16:creationId xmlns:a16="http://schemas.microsoft.com/office/drawing/2014/main" xmlns="" id="{A08E8E6B-CF8D-4064-9C8F-DF40CC6756F8}"/>
                      </a:ext>
                    </a:extLst>
                  </p:cNvPr>
                  <p:cNvSpPr txBox="1"/>
                  <p:nvPr/>
                </p:nvSpPr>
                <p:spPr>
                  <a:xfrm>
                    <a:off x="890590" y="4233298"/>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a</a:t>
                    </a:r>
                    <a:r>
                      <a:rPr lang="en-US" altLang="ko-KR" sz="1400" i="1" baseline="-25000"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45" name="TextBox 44">
                    <a:extLst>
                      <a:ext uri="{FF2B5EF4-FFF2-40B4-BE49-F238E27FC236}">
                        <a16:creationId xmlns:a16="http://schemas.microsoft.com/office/drawing/2014/main" xmlns="" id="{532B625D-760F-4AF0-829D-92BFB018B555}"/>
                      </a:ext>
                    </a:extLst>
                  </p:cNvPr>
                  <p:cNvSpPr txBox="1"/>
                  <p:nvPr/>
                </p:nvSpPr>
                <p:spPr>
                  <a:xfrm>
                    <a:off x="909871" y="450949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46" name="TextBox 45">
                    <a:extLst>
                      <a:ext uri="{FF2B5EF4-FFF2-40B4-BE49-F238E27FC236}">
                        <a16:creationId xmlns:a16="http://schemas.microsoft.com/office/drawing/2014/main" xmlns="" id="{B89D9A43-A618-4D1B-AD54-5653CDFA7D19}"/>
                      </a:ext>
                    </a:extLst>
                  </p:cNvPr>
                  <p:cNvSpPr txBox="1"/>
                  <p:nvPr/>
                </p:nvSpPr>
                <p:spPr>
                  <a:xfrm>
                    <a:off x="1315009" y="5167231"/>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t</a:t>
                    </a:r>
                    <a:endParaRPr lang="ko-KR" altLang="en-US" sz="1400" i="1" baseline="-25000" dirty="0">
                      <a:solidFill>
                        <a:srgbClr val="000000"/>
                      </a:solidFill>
                      <a:latin typeface="Cambria Math" panose="02040503050406030204" pitchFamily="18" charset="0"/>
                    </a:endParaRPr>
                  </a:p>
                </p:txBody>
              </p:sp>
              <p:sp>
                <p:nvSpPr>
                  <p:cNvPr id="47" name="TextBox 46">
                    <a:extLst>
                      <a:ext uri="{FF2B5EF4-FFF2-40B4-BE49-F238E27FC236}">
                        <a16:creationId xmlns:a16="http://schemas.microsoft.com/office/drawing/2014/main" xmlns="" id="{A5D6626C-696F-45D0-8F1D-B47DAB20AD3E}"/>
                      </a:ext>
                    </a:extLst>
                  </p:cNvPr>
                  <p:cNvSpPr txBox="1"/>
                  <p:nvPr/>
                </p:nvSpPr>
                <p:spPr>
                  <a:xfrm>
                    <a:off x="952780" y="514728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0</a:t>
                    </a:r>
                    <a:endParaRPr lang="ko-KR" altLang="en-US" sz="1400" i="1" baseline="-25000" dirty="0">
                      <a:solidFill>
                        <a:srgbClr val="000000"/>
                      </a:solidFill>
                      <a:latin typeface="Cambria Math" panose="02040503050406030204" pitchFamily="18" charset="0"/>
                    </a:endParaRPr>
                  </a:p>
                </p:txBody>
              </p:sp>
              <p:sp>
                <p:nvSpPr>
                  <p:cNvPr id="48" name="TextBox 47">
                    <a:extLst>
                      <a:ext uri="{FF2B5EF4-FFF2-40B4-BE49-F238E27FC236}">
                        <a16:creationId xmlns:a16="http://schemas.microsoft.com/office/drawing/2014/main" xmlns="" id="{3ABA01BC-B310-4AEF-8AA6-B9868E089526}"/>
                      </a:ext>
                    </a:extLst>
                  </p:cNvPr>
                  <p:cNvSpPr txBox="1"/>
                  <p:nvPr/>
                </p:nvSpPr>
                <p:spPr>
                  <a:xfrm>
                    <a:off x="2426406" y="5018692"/>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x</a:t>
                    </a:r>
                    <a:endParaRPr lang="ko-KR" altLang="en-US" sz="1400" i="1" baseline="-25000" dirty="0">
                      <a:solidFill>
                        <a:srgbClr val="000000"/>
                      </a:solidFill>
                      <a:latin typeface="Cambria Math" panose="02040503050406030204" pitchFamily="18" charset="0"/>
                    </a:endParaRPr>
                  </a:p>
                </p:txBody>
              </p:sp>
              <p:cxnSp>
                <p:nvCxnSpPr>
                  <p:cNvPr id="49" name="직선 연결선 48">
                    <a:extLst>
                      <a:ext uri="{FF2B5EF4-FFF2-40B4-BE49-F238E27FC236}">
                        <a16:creationId xmlns:a16="http://schemas.microsoft.com/office/drawing/2014/main" xmlns="" id="{E136F33C-B34B-4D1C-A7B9-41533D8CEF44}"/>
                      </a:ext>
                    </a:extLst>
                  </p:cNvPr>
                  <p:cNvCxnSpPr>
                    <a:cxnSpLocks/>
                  </p:cNvCxnSpPr>
                  <p:nvPr/>
                </p:nvCxnSpPr>
                <p:spPr>
                  <a:xfrm>
                    <a:off x="1209187" y="4380974"/>
                    <a:ext cx="285841"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xmlns="" id="{46BC8AAC-D70B-45AB-9390-8D05570511EC}"/>
                      </a:ext>
                    </a:extLst>
                  </p:cNvPr>
                  <p:cNvCxnSpPr>
                    <a:cxnSpLocks/>
                  </p:cNvCxnSpPr>
                  <p:nvPr/>
                </p:nvCxnSpPr>
                <p:spPr>
                  <a:xfrm>
                    <a:off x="1487938" y="4380974"/>
                    <a:ext cx="0" cy="786257"/>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xmlns="" id="{51178BBC-60C7-4AC9-A014-1FF82ACD6593}"/>
                      </a:ext>
                    </a:extLst>
                  </p:cNvPr>
                  <p:cNvSpPr txBox="1"/>
                  <p:nvPr/>
                </p:nvSpPr>
                <p:spPr>
                  <a:xfrm>
                    <a:off x="1771139" y="3586064"/>
                    <a:ext cx="605154"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a:t>
                    </a:r>
                    <a:r>
                      <a:rPr lang="en-US" altLang="ko-KR" sz="1400" i="1" baseline="30000" dirty="0">
                        <a:solidFill>
                          <a:srgbClr val="000000"/>
                        </a:solidFill>
                        <a:latin typeface="Cambria Math" panose="02040503050406030204" pitchFamily="18" charset="0"/>
                      </a:rPr>
                      <a:t>x</a:t>
                    </a:r>
                    <a:endParaRPr lang="ko-KR" altLang="en-US" sz="1400" i="1" baseline="30000" dirty="0">
                      <a:solidFill>
                        <a:srgbClr val="000000"/>
                      </a:solidFill>
                      <a:latin typeface="Cambria Math" panose="02040503050406030204" pitchFamily="18" charset="0"/>
                    </a:endParaRPr>
                  </a:p>
                </p:txBody>
              </p:sp>
              <p:sp>
                <p:nvSpPr>
                  <p:cNvPr id="55" name="TextBox 54">
                    <a:extLst>
                      <a:ext uri="{FF2B5EF4-FFF2-40B4-BE49-F238E27FC236}">
                        <a16:creationId xmlns:a16="http://schemas.microsoft.com/office/drawing/2014/main" xmlns="" id="{55293942-4341-4184-A7A6-B0E893A83042}"/>
                      </a:ext>
                    </a:extLst>
                  </p:cNvPr>
                  <p:cNvSpPr txBox="1"/>
                  <p:nvPr/>
                </p:nvSpPr>
                <p:spPr>
                  <a:xfrm>
                    <a:off x="532906" y="5454268"/>
                    <a:ext cx="1238233" cy="263167"/>
                  </a:xfrm>
                  <a:prstGeom prst="rect">
                    <a:avLst/>
                  </a:prstGeom>
                  <a:noFill/>
                </p:spPr>
                <p:txBody>
                  <a:bodyPr wrap="square">
                    <a:spAutoFit/>
                  </a:bodyPr>
                  <a:lstStyle/>
                  <a:p>
                    <a:pPr algn="ctr"/>
                    <a:r>
                      <a:rPr lang="en-US" altLang="ko-KR" sz="1300" i="1" dirty="0">
                        <a:solidFill>
                          <a:srgbClr val="000000"/>
                        </a:solidFill>
                        <a:latin typeface="Cambria Math" panose="02040503050406030204" pitchFamily="18" charset="0"/>
                      </a:rPr>
                      <a:t>(a) When a &gt;1</a:t>
                    </a:r>
                    <a:endParaRPr lang="ko-KR" altLang="en-US" sz="1300" i="1" baseline="30000" dirty="0">
                      <a:solidFill>
                        <a:srgbClr val="000000"/>
                      </a:solidFill>
                      <a:latin typeface="Cambria Math" panose="02040503050406030204" pitchFamily="18" charset="0"/>
                    </a:endParaRPr>
                  </a:p>
                </p:txBody>
              </p:sp>
            </p:grpSp>
            <p:sp>
              <p:nvSpPr>
                <p:cNvPr id="39" name="타원 38">
                  <a:extLst>
                    <a:ext uri="{FF2B5EF4-FFF2-40B4-BE49-F238E27FC236}">
                      <a16:creationId xmlns:a16="http://schemas.microsoft.com/office/drawing/2014/main" xmlns="" id="{32F09A79-CB8F-4953-BD48-42CC2FD9A0FB}"/>
                    </a:ext>
                  </a:extLst>
                </p:cNvPr>
                <p:cNvSpPr/>
                <p:nvPr/>
              </p:nvSpPr>
              <p:spPr>
                <a:xfrm>
                  <a:off x="1589821" y="4879911"/>
                  <a:ext cx="82800" cy="821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2000"/>
                </a:p>
              </p:txBody>
            </p:sp>
            <p:sp>
              <p:nvSpPr>
                <p:cNvPr id="40" name="자유형: 도형 39">
                  <a:extLst>
                    <a:ext uri="{FF2B5EF4-FFF2-40B4-BE49-F238E27FC236}">
                      <a16:creationId xmlns:a16="http://schemas.microsoft.com/office/drawing/2014/main" xmlns="" id="{C129B0C6-BCB5-442A-95D3-696E0824AB9E}"/>
                    </a:ext>
                  </a:extLst>
                </p:cNvPr>
                <p:cNvSpPr/>
                <p:nvPr/>
              </p:nvSpPr>
              <p:spPr>
                <a:xfrm>
                  <a:off x="1005840" y="4248776"/>
                  <a:ext cx="1183249" cy="1093008"/>
                </a:xfrm>
                <a:custGeom>
                  <a:avLst/>
                  <a:gdLst>
                    <a:gd name="connsiteX0" fmla="*/ 0 w 1203960"/>
                    <a:gd name="connsiteY0" fmla="*/ 1264920 h 1264920"/>
                    <a:gd name="connsiteX1" fmla="*/ 601980 w 1203960"/>
                    <a:gd name="connsiteY1" fmla="*/ 822960 h 1264920"/>
                    <a:gd name="connsiteX2" fmla="*/ 899160 w 1203960"/>
                    <a:gd name="connsiteY2" fmla="*/ 533400 h 1264920"/>
                    <a:gd name="connsiteX3" fmla="*/ 1203960 w 1203960"/>
                    <a:gd name="connsiteY3" fmla="*/ 0 h 1264920"/>
                    <a:gd name="connsiteX4" fmla="*/ 1203960 w 1203960"/>
                    <a:gd name="connsiteY4" fmla="*/ 0 h 1264920"/>
                    <a:gd name="connsiteX5" fmla="*/ 1203960 w 1203960"/>
                    <a:gd name="connsiteY5" fmla="*/ 0 h 126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960" h="1264920">
                      <a:moveTo>
                        <a:pt x="0" y="1264920"/>
                      </a:moveTo>
                      <a:cubicBezTo>
                        <a:pt x="226060" y="1104900"/>
                        <a:pt x="452120" y="944880"/>
                        <a:pt x="601980" y="822960"/>
                      </a:cubicBezTo>
                      <a:cubicBezTo>
                        <a:pt x="751840" y="701040"/>
                        <a:pt x="798830" y="670560"/>
                        <a:pt x="899160" y="533400"/>
                      </a:cubicBezTo>
                      <a:cubicBezTo>
                        <a:pt x="999490" y="396240"/>
                        <a:pt x="1203960" y="0"/>
                        <a:pt x="1203960" y="0"/>
                      </a:cubicBezTo>
                      <a:lnTo>
                        <a:pt x="1203960" y="0"/>
                      </a:lnTo>
                      <a:lnTo>
                        <a:pt x="120396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grpSp>
            <p:nvGrpSpPr>
              <p:cNvPr id="19" name="그룹 18">
                <a:extLst>
                  <a:ext uri="{FF2B5EF4-FFF2-40B4-BE49-F238E27FC236}">
                    <a16:creationId xmlns:a16="http://schemas.microsoft.com/office/drawing/2014/main" xmlns="" id="{AA97987B-3A07-4D89-B239-7793350DE45E}"/>
                  </a:ext>
                </a:extLst>
              </p:cNvPr>
              <p:cNvGrpSpPr/>
              <p:nvPr/>
            </p:nvGrpSpPr>
            <p:grpSpPr>
              <a:xfrm>
                <a:off x="4153069" y="3725875"/>
                <a:ext cx="2443836" cy="2131371"/>
                <a:chOff x="760560" y="3839813"/>
                <a:chExt cx="2443836" cy="2131371"/>
              </a:xfrm>
            </p:grpSpPr>
            <p:grpSp>
              <p:nvGrpSpPr>
                <p:cNvPr id="20" name="그룹 19">
                  <a:extLst>
                    <a:ext uri="{FF2B5EF4-FFF2-40B4-BE49-F238E27FC236}">
                      <a16:creationId xmlns:a16="http://schemas.microsoft.com/office/drawing/2014/main" xmlns="" id="{CFC04F21-7058-490B-BF6B-14B43A9E8BD0}"/>
                    </a:ext>
                  </a:extLst>
                </p:cNvPr>
                <p:cNvGrpSpPr/>
                <p:nvPr/>
              </p:nvGrpSpPr>
              <p:grpSpPr>
                <a:xfrm>
                  <a:off x="760560" y="3839813"/>
                  <a:ext cx="2443836" cy="2131371"/>
                  <a:chOff x="342609" y="3586064"/>
                  <a:chExt cx="2443836" cy="2131371"/>
                </a:xfrm>
              </p:grpSpPr>
              <p:cxnSp>
                <p:nvCxnSpPr>
                  <p:cNvPr id="23" name="직선 화살표 연결선 22">
                    <a:extLst>
                      <a:ext uri="{FF2B5EF4-FFF2-40B4-BE49-F238E27FC236}">
                        <a16:creationId xmlns:a16="http://schemas.microsoft.com/office/drawing/2014/main" xmlns="" id="{1FA7C2B3-8CCA-4B8C-AFBC-96E8C9EDCFDB}"/>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xmlns="" id="{C223E7E3-107C-454D-85C4-208C9205332F}"/>
                      </a:ext>
                    </a:extLst>
                  </p:cNvPr>
                  <p:cNvCxnSpPr>
                    <a:cxnSpLocks/>
                  </p:cNvCxnSpPr>
                  <p:nvPr/>
                </p:nvCxnSpPr>
                <p:spPr>
                  <a:xfrm flipV="1">
                    <a:off x="1206996" y="4005064"/>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5D68429F-FFA5-4534-BFE6-5D58D44C0A5A}"/>
                      </a:ext>
                    </a:extLst>
                  </p:cNvPr>
                  <p:cNvSpPr txBox="1"/>
                  <p:nvPr/>
                </p:nvSpPr>
                <p:spPr>
                  <a:xfrm>
                    <a:off x="990972" y="3779002"/>
                    <a:ext cx="288032"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t>
                    </a:r>
                    <a:endParaRPr lang="ko-KR" altLang="en-US" sz="1400" i="1" dirty="0">
                      <a:solidFill>
                        <a:srgbClr val="000000"/>
                      </a:solidFill>
                      <a:latin typeface="Cambria Math" panose="02040503050406030204" pitchFamily="18" charset="0"/>
                    </a:endParaRPr>
                  </a:p>
                </p:txBody>
              </p:sp>
              <p:sp>
                <p:nvSpPr>
                  <p:cNvPr id="26" name="TextBox 25">
                    <a:extLst>
                      <a:ext uri="{FF2B5EF4-FFF2-40B4-BE49-F238E27FC236}">
                        <a16:creationId xmlns:a16="http://schemas.microsoft.com/office/drawing/2014/main" xmlns="" id="{62622467-0943-4EE2-8396-8953A9F649D1}"/>
                      </a:ext>
                    </a:extLst>
                  </p:cNvPr>
                  <p:cNvSpPr txBox="1"/>
                  <p:nvPr/>
                </p:nvSpPr>
                <p:spPr>
                  <a:xfrm>
                    <a:off x="890590" y="4726980"/>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a</a:t>
                    </a:r>
                    <a:r>
                      <a:rPr lang="en-US" altLang="ko-KR" sz="1400" i="1" baseline="-25000"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30" name="TextBox 29">
                    <a:extLst>
                      <a:ext uri="{FF2B5EF4-FFF2-40B4-BE49-F238E27FC236}">
                        <a16:creationId xmlns:a16="http://schemas.microsoft.com/office/drawing/2014/main" xmlns="" id="{6EFC292D-A6F6-48F7-9977-3CB8C703074B}"/>
                      </a:ext>
                    </a:extLst>
                  </p:cNvPr>
                  <p:cNvSpPr txBox="1"/>
                  <p:nvPr/>
                </p:nvSpPr>
                <p:spPr>
                  <a:xfrm>
                    <a:off x="909871" y="450949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31" name="TextBox 30">
                    <a:extLst>
                      <a:ext uri="{FF2B5EF4-FFF2-40B4-BE49-F238E27FC236}">
                        <a16:creationId xmlns:a16="http://schemas.microsoft.com/office/drawing/2014/main" xmlns="" id="{5A263DB3-3843-410D-AFA0-9CC1BE754FCA}"/>
                      </a:ext>
                    </a:extLst>
                  </p:cNvPr>
                  <p:cNvSpPr txBox="1"/>
                  <p:nvPr/>
                </p:nvSpPr>
                <p:spPr>
                  <a:xfrm>
                    <a:off x="1315009" y="5167231"/>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t</a:t>
                    </a:r>
                    <a:endParaRPr lang="ko-KR" altLang="en-US" sz="1400" i="1" baseline="-25000" dirty="0">
                      <a:solidFill>
                        <a:srgbClr val="000000"/>
                      </a:solidFill>
                      <a:latin typeface="Cambria Math" panose="02040503050406030204" pitchFamily="18" charset="0"/>
                    </a:endParaRPr>
                  </a:p>
                </p:txBody>
              </p:sp>
              <p:sp>
                <p:nvSpPr>
                  <p:cNvPr id="32" name="TextBox 31">
                    <a:extLst>
                      <a:ext uri="{FF2B5EF4-FFF2-40B4-BE49-F238E27FC236}">
                        <a16:creationId xmlns:a16="http://schemas.microsoft.com/office/drawing/2014/main" xmlns="" id="{008F97D0-C0E0-4E6F-9BBB-19CF2516EE59}"/>
                      </a:ext>
                    </a:extLst>
                  </p:cNvPr>
                  <p:cNvSpPr txBox="1"/>
                  <p:nvPr/>
                </p:nvSpPr>
                <p:spPr>
                  <a:xfrm>
                    <a:off x="952780" y="514728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0</a:t>
                    </a:r>
                    <a:endParaRPr lang="ko-KR" altLang="en-US" sz="1400" i="1" baseline="-25000" dirty="0">
                      <a:solidFill>
                        <a:srgbClr val="000000"/>
                      </a:solidFill>
                      <a:latin typeface="Cambria Math" panose="02040503050406030204" pitchFamily="18" charset="0"/>
                    </a:endParaRPr>
                  </a:p>
                </p:txBody>
              </p:sp>
              <p:sp>
                <p:nvSpPr>
                  <p:cNvPr id="33" name="TextBox 32">
                    <a:extLst>
                      <a:ext uri="{FF2B5EF4-FFF2-40B4-BE49-F238E27FC236}">
                        <a16:creationId xmlns:a16="http://schemas.microsoft.com/office/drawing/2014/main" xmlns="" id="{B9B4FFC4-1810-4EF3-9D96-81DF5BF617E8}"/>
                      </a:ext>
                    </a:extLst>
                  </p:cNvPr>
                  <p:cNvSpPr txBox="1"/>
                  <p:nvPr/>
                </p:nvSpPr>
                <p:spPr>
                  <a:xfrm>
                    <a:off x="2426406" y="5018692"/>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x</a:t>
                    </a:r>
                    <a:endParaRPr lang="ko-KR" altLang="en-US" sz="1400" i="1" baseline="-25000" dirty="0">
                      <a:solidFill>
                        <a:srgbClr val="000000"/>
                      </a:solidFill>
                      <a:latin typeface="Cambria Math" panose="02040503050406030204" pitchFamily="18" charset="0"/>
                    </a:endParaRPr>
                  </a:p>
                </p:txBody>
              </p:sp>
              <p:cxnSp>
                <p:nvCxnSpPr>
                  <p:cNvPr id="34" name="직선 연결선 33">
                    <a:extLst>
                      <a:ext uri="{FF2B5EF4-FFF2-40B4-BE49-F238E27FC236}">
                        <a16:creationId xmlns:a16="http://schemas.microsoft.com/office/drawing/2014/main" xmlns="" id="{4834EF2E-D3C5-43F3-8810-77B6D479AC86}"/>
                      </a:ext>
                    </a:extLst>
                  </p:cNvPr>
                  <p:cNvCxnSpPr>
                    <a:cxnSpLocks/>
                  </p:cNvCxnSpPr>
                  <p:nvPr/>
                </p:nvCxnSpPr>
                <p:spPr>
                  <a:xfrm>
                    <a:off x="1209187" y="4888605"/>
                    <a:ext cx="285841"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CAE886BC-3B5C-4A06-92CA-A8ED3EF17F8F}"/>
                      </a:ext>
                    </a:extLst>
                  </p:cNvPr>
                  <p:cNvCxnSpPr>
                    <a:cxnSpLocks/>
                  </p:cNvCxnSpPr>
                  <p:nvPr/>
                </p:nvCxnSpPr>
                <p:spPr>
                  <a:xfrm>
                    <a:off x="1487938" y="4888605"/>
                    <a:ext cx="0" cy="278626"/>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E8A6D01E-9476-43ED-8832-7B8DBF6570C1}"/>
                      </a:ext>
                    </a:extLst>
                  </p:cNvPr>
                  <p:cNvSpPr txBox="1"/>
                  <p:nvPr/>
                </p:nvSpPr>
                <p:spPr>
                  <a:xfrm>
                    <a:off x="342609" y="3586064"/>
                    <a:ext cx="605154"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a:t>
                    </a:r>
                    <a:r>
                      <a:rPr lang="en-US" altLang="ko-KR" sz="1400" i="1" baseline="30000" dirty="0">
                        <a:solidFill>
                          <a:srgbClr val="000000"/>
                        </a:solidFill>
                        <a:latin typeface="Cambria Math" panose="02040503050406030204" pitchFamily="18" charset="0"/>
                      </a:rPr>
                      <a:t>x</a:t>
                    </a:r>
                    <a:endParaRPr lang="ko-KR" altLang="en-US" sz="1400" i="1" baseline="30000" dirty="0">
                      <a:solidFill>
                        <a:srgbClr val="000000"/>
                      </a:solidFill>
                      <a:latin typeface="Cambria Math" panose="02040503050406030204" pitchFamily="18" charset="0"/>
                    </a:endParaRPr>
                  </a:p>
                </p:txBody>
              </p:sp>
              <p:sp>
                <p:nvSpPr>
                  <p:cNvPr id="37" name="TextBox 36">
                    <a:extLst>
                      <a:ext uri="{FF2B5EF4-FFF2-40B4-BE49-F238E27FC236}">
                        <a16:creationId xmlns:a16="http://schemas.microsoft.com/office/drawing/2014/main" xmlns="" id="{FBA63479-6C6A-45A9-8158-FA4DB881DE8A}"/>
                      </a:ext>
                    </a:extLst>
                  </p:cNvPr>
                  <p:cNvSpPr txBox="1"/>
                  <p:nvPr/>
                </p:nvSpPr>
                <p:spPr>
                  <a:xfrm>
                    <a:off x="532906" y="5454268"/>
                    <a:ext cx="1688166" cy="263167"/>
                  </a:xfrm>
                  <a:prstGeom prst="rect">
                    <a:avLst/>
                  </a:prstGeom>
                  <a:noFill/>
                </p:spPr>
                <p:txBody>
                  <a:bodyPr wrap="square">
                    <a:spAutoFit/>
                  </a:bodyPr>
                  <a:lstStyle/>
                  <a:p>
                    <a:pPr algn="ctr"/>
                    <a:r>
                      <a:rPr lang="en-US" altLang="ko-KR" sz="1300" i="1" dirty="0">
                        <a:solidFill>
                          <a:srgbClr val="000000"/>
                        </a:solidFill>
                        <a:latin typeface="Cambria Math" panose="02040503050406030204" pitchFamily="18" charset="0"/>
                      </a:rPr>
                      <a:t>(b)  When 0&lt;a &lt;1</a:t>
                    </a:r>
                    <a:endParaRPr lang="ko-KR" altLang="en-US" sz="1300" i="1" dirty="0">
                      <a:solidFill>
                        <a:srgbClr val="000000"/>
                      </a:solidFill>
                      <a:latin typeface="Cambria Math" panose="02040503050406030204" pitchFamily="18" charset="0"/>
                    </a:endParaRPr>
                  </a:p>
                </p:txBody>
              </p:sp>
            </p:grpSp>
            <p:sp>
              <p:nvSpPr>
                <p:cNvPr id="21" name="타원 20">
                  <a:extLst>
                    <a:ext uri="{FF2B5EF4-FFF2-40B4-BE49-F238E27FC236}">
                      <a16:creationId xmlns:a16="http://schemas.microsoft.com/office/drawing/2014/main" xmlns="" id="{143B39BD-C1D5-431C-9079-B5D4EB6EC10C}"/>
                    </a:ext>
                  </a:extLst>
                </p:cNvPr>
                <p:cNvSpPr/>
                <p:nvPr/>
              </p:nvSpPr>
              <p:spPr>
                <a:xfrm>
                  <a:off x="1589821" y="4879911"/>
                  <a:ext cx="82800" cy="821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2000"/>
                </a:p>
              </p:txBody>
            </p:sp>
            <p:sp>
              <p:nvSpPr>
                <p:cNvPr id="22" name="자유형: 도형 21">
                  <a:extLst>
                    <a:ext uri="{FF2B5EF4-FFF2-40B4-BE49-F238E27FC236}">
                      <a16:creationId xmlns:a16="http://schemas.microsoft.com/office/drawing/2014/main" xmlns="" id="{6660C8D9-49D6-4C0F-BE6D-750B49DC7F7A}"/>
                    </a:ext>
                  </a:extLst>
                </p:cNvPr>
                <p:cNvSpPr/>
                <p:nvPr/>
              </p:nvSpPr>
              <p:spPr>
                <a:xfrm flipH="1">
                  <a:off x="1005839" y="4248776"/>
                  <a:ext cx="1521060" cy="1093008"/>
                </a:xfrm>
                <a:custGeom>
                  <a:avLst/>
                  <a:gdLst>
                    <a:gd name="connsiteX0" fmla="*/ 0 w 1203960"/>
                    <a:gd name="connsiteY0" fmla="*/ 1264920 h 1264920"/>
                    <a:gd name="connsiteX1" fmla="*/ 601980 w 1203960"/>
                    <a:gd name="connsiteY1" fmla="*/ 822960 h 1264920"/>
                    <a:gd name="connsiteX2" fmla="*/ 899160 w 1203960"/>
                    <a:gd name="connsiteY2" fmla="*/ 533400 h 1264920"/>
                    <a:gd name="connsiteX3" fmla="*/ 1203960 w 1203960"/>
                    <a:gd name="connsiteY3" fmla="*/ 0 h 1264920"/>
                    <a:gd name="connsiteX4" fmla="*/ 1203960 w 1203960"/>
                    <a:gd name="connsiteY4" fmla="*/ 0 h 1264920"/>
                    <a:gd name="connsiteX5" fmla="*/ 1203960 w 1203960"/>
                    <a:gd name="connsiteY5" fmla="*/ 0 h 126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960" h="1264920">
                      <a:moveTo>
                        <a:pt x="0" y="1264920"/>
                      </a:moveTo>
                      <a:cubicBezTo>
                        <a:pt x="226060" y="1104900"/>
                        <a:pt x="452120" y="944880"/>
                        <a:pt x="601980" y="822960"/>
                      </a:cubicBezTo>
                      <a:cubicBezTo>
                        <a:pt x="751840" y="701040"/>
                        <a:pt x="798830" y="670560"/>
                        <a:pt x="899160" y="533400"/>
                      </a:cubicBezTo>
                      <a:cubicBezTo>
                        <a:pt x="999490" y="396240"/>
                        <a:pt x="1203960" y="0"/>
                        <a:pt x="1203960" y="0"/>
                      </a:cubicBezTo>
                      <a:lnTo>
                        <a:pt x="1203960" y="0"/>
                      </a:lnTo>
                      <a:lnTo>
                        <a:pt x="120396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xmlns="" id="{6DB288FE-F233-4BFB-9AD4-1A259135E09F}"/>
                    </a:ext>
                  </a:extLst>
                </p:cNvPr>
                <p:cNvSpPr txBox="1"/>
                <p:nvPr/>
              </p:nvSpPr>
              <p:spPr>
                <a:xfrm>
                  <a:off x="2429311" y="5622023"/>
                  <a:ext cx="4826602" cy="292388"/>
                </a:xfrm>
                <a:prstGeom prst="rect">
                  <a:avLst/>
                </a:prstGeom>
                <a:solidFill>
                  <a:schemeClr val="bg1"/>
                </a:solidFill>
              </p:spPr>
              <p:txBody>
                <a:bodyPr wrap="square">
                  <a:spAutoFit/>
                </a:bodyPr>
                <a:lstStyle/>
                <a:p>
                  <a:pPr algn="ctr"/>
                  <a:r>
                    <a:rPr lang="en-US" altLang="ko-KR" sz="1300" b="1" dirty="0">
                      <a:solidFill>
                        <a:srgbClr val="1429A0"/>
                      </a:solidFill>
                      <a:latin typeface="SamsungOne 400" panose="020B0503030303020204" pitchFamily="34" charset="0"/>
                      <a:ea typeface="SamsungOne 400" panose="020B0503030303020204" pitchFamily="34" charset="0"/>
                    </a:rPr>
                    <a:t>The graph of the exponential function </a:t>
                  </a:r>
                  <a14:m>
                    <m:oMath xmlns:m="http://schemas.openxmlformats.org/officeDocument/2006/math">
                      <m:r>
                        <a:rPr lang="en-US" altLang="ko-KR" sz="1300" b="1" i="1" dirty="0" smtClean="0">
                          <a:solidFill>
                            <a:srgbClr val="1429A0"/>
                          </a:solidFill>
                          <a:latin typeface="Cambria Math" panose="02040503050406030204" pitchFamily="18" charset="0"/>
                        </a:rPr>
                        <m:t>𝒚</m:t>
                      </m:r>
                      <m:r>
                        <a:rPr lang="en-US" altLang="ko-KR" sz="1300" b="1" i="1" dirty="0" smtClean="0">
                          <a:solidFill>
                            <a:srgbClr val="1429A0"/>
                          </a:solidFill>
                          <a:latin typeface="Cambria Math" panose="02040503050406030204" pitchFamily="18" charset="0"/>
                        </a:rPr>
                        <m:t>=</m:t>
                      </m:r>
                      <m:r>
                        <a:rPr lang="en-US" altLang="ko-KR" sz="1300" b="1" i="1" dirty="0" smtClean="0">
                          <a:solidFill>
                            <a:srgbClr val="1429A0"/>
                          </a:solidFill>
                          <a:latin typeface="Cambria Math" panose="02040503050406030204" pitchFamily="18" charset="0"/>
                        </a:rPr>
                        <m:t>𝒂</m:t>
                      </m:r>
                      <m:r>
                        <a:rPr lang="en-US" altLang="ko-KR" sz="1300" b="1" i="1" baseline="30000" dirty="0">
                          <a:solidFill>
                            <a:srgbClr val="1429A0"/>
                          </a:solidFill>
                          <a:latin typeface="Cambria Math" panose="02040503050406030204" pitchFamily="18" charset="0"/>
                        </a:rPr>
                        <m:t>𝟐</m:t>
                      </m:r>
                      <m:r>
                        <a:rPr lang="en-US" altLang="ko-KR" sz="1300" b="1" i="1" baseline="30000" dirty="0">
                          <a:solidFill>
                            <a:srgbClr val="1429A0"/>
                          </a:solidFill>
                          <a:latin typeface="Cambria Math" panose="02040503050406030204" pitchFamily="18" charset="0"/>
                        </a:rPr>
                        <m:t> </m:t>
                      </m:r>
                    </m:oMath>
                  </a14:m>
                  <a:r>
                    <a:rPr lang="en-US" altLang="ko-KR" sz="1300" b="1" dirty="0">
                      <a:solidFill>
                        <a:srgbClr val="1429A0"/>
                      </a:solidFill>
                      <a:latin typeface="SamsungOne 400" panose="020B0503030303020204" pitchFamily="34" charset="0"/>
                      <a:ea typeface="SamsungOne 400" panose="020B0503030303020204" pitchFamily="34" charset="0"/>
                    </a:rPr>
                    <a:t> with the range </a:t>
                  </a:r>
                  <a14:m>
                    <m:oMath xmlns:m="http://schemas.openxmlformats.org/officeDocument/2006/math">
                      <m:r>
                        <a:rPr lang="en-US" altLang="ko-KR" sz="1300" b="1" i="1" dirty="0">
                          <a:solidFill>
                            <a:srgbClr val="1429A0"/>
                          </a:solidFill>
                          <a:latin typeface="Cambria Math" panose="02040503050406030204" pitchFamily="18" charset="0"/>
                        </a:rPr>
                        <m:t>𝒂</m:t>
                      </m:r>
                    </m:oMath>
                  </a14:m>
                  <a:endParaRPr lang="ko-KR" altLang="en-US" sz="1300" b="1" dirty="0">
                    <a:solidFill>
                      <a:srgbClr val="1429A0"/>
                    </a:solidFill>
                    <a:latin typeface="SamsungOne 400" panose="020B0503030303020204" pitchFamily="34" charset="0"/>
                  </a:endParaRPr>
                </a:p>
              </p:txBody>
            </p:sp>
          </mc:Choice>
          <mc:Fallback xmlns="">
            <p:sp>
              <p:nvSpPr>
                <p:cNvPr id="56" name="TextBox 55">
                  <a:extLst>
                    <a:ext uri="{FF2B5EF4-FFF2-40B4-BE49-F238E27FC236}">
                      <a16:creationId xmlns="" xmlns:a16="http://schemas.microsoft.com/office/drawing/2014/main" xmlns:a14="http://schemas.microsoft.com/office/drawing/2010/main" id="{6DB288FE-F233-4BFB-9AD4-1A259135E09F}"/>
                    </a:ext>
                  </a:extLst>
                </p:cNvPr>
                <p:cNvSpPr txBox="1">
                  <a:spLocks noRot="1" noChangeAspect="1" noMove="1" noResize="1" noEditPoints="1" noAdjustHandles="1" noChangeArrowheads="1" noChangeShapeType="1" noTextEdit="1"/>
                </p:cNvSpPr>
                <p:nvPr/>
              </p:nvSpPr>
              <p:spPr>
                <a:xfrm>
                  <a:off x="2429311" y="5622023"/>
                  <a:ext cx="4826602" cy="292388"/>
                </a:xfrm>
                <a:prstGeom prst="rect">
                  <a:avLst/>
                </a:prstGeom>
                <a:blipFill rotWithShape="0">
                  <a:blip r:embed="rId4"/>
                  <a:stretch>
                    <a:fillRect t="-2083"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xmlns="" id="{4F97A4F5-A534-4D91-947D-43D365578D2C}"/>
                    </a:ext>
                  </a:extLst>
                </p:cNvPr>
                <p:cNvSpPr txBox="1"/>
                <p:nvPr/>
              </p:nvSpPr>
              <p:spPr>
                <a:xfrm>
                  <a:off x="862474" y="2829132"/>
                  <a:ext cx="7960277" cy="461665"/>
                </a:xfrm>
                <a:prstGeom prst="rect">
                  <a:avLst/>
                </a:prstGeom>
                <a:noFill/>
              </p:spPr>
              <p:txBody>
                <a:bodyPr wrap="square">
                  <a:spAutoFit/>
                </a:bodyPr>
                <a:lstStyle/>
                <a:p>
                  <a:pPr marL="180975" lvl="1">
                    <a:spcAft>
                      <a:spcPts val="800"/>
                    </a:spcAft>
                    <a:buClr>
                      <a:srgbClr val="193EB0"/>
                    </a:buCl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For the real number </a:t>
                  </a:r>
                  <a14:m>
                    <m:oMath xmlns:m="http://schemas.openxmlformats.org/officeDocument/2006/math">
                      <m:r>
                        <a:rPr lang="en-US" altLang="ko-KR" sz="1200" i="1" dirty="0">
                          <a:solidFill>
                            <a:prstClr val="black">
                              <a:lumMod val="85000"/>
                              <a:lumOff val="15000"/>
                            </a:prstClr>
                          </a:solidFill>
                          <a:latin typeface="Cambria Math" panose="02040503050406030204" pitchFamily="18" charset="0"/>
                        </a:rPr>
                        <m:t>𝑎</m:t>
                      </m:r>
                      <m:r>
                        <a:rPr lang="en-US" altLang="ko-KR" sz="1200" b="0" i="1" dirty="0" smtClean="0">
                          <a:solidFill>
                            <a:prstClr val="black">
                              <a:lumMod val="85000"/>
                              <a:lumOff val="15000"/>
                            </a:prstClr>
                          </a:solidFill>
                          <a:latin typeface="Cambria Math" panose="02040503050406030204" pitchFamily="18" charset="0"/>
                        </a:rPr>
                        <m:t>, </m:t>
                      </m:r>
                    </m:oMath>
                  </a14:m>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satisfying</a:t>
                  </a:r>
                  <a14:m>
                    <m:oMath xmlns:m="http://schemas.openxmlformats.org/officeDocument/2006/math">
                      <m:r>
                        <a:rPr lang="en-US" altLang="ko-KR" sz="1200" b="0" i="0" dirty="0" smtClean="0">
                          <a:solidFill>
                            <a:prstClr val="black">
                              <a:lumMod val="85000"/>
                              <a:lumOff val="15000"/>
                            </a:prstClr>
                          </a:solidFill>
                          <a:latin typeface="Cambria Math" panose="02040503050406030204" pitchFamily="18" charset="0"/>
                        </a:rPr>
                        <m:t>  </m:t>
                      </m:r>
                      <m:r>
                        <a:rPr lang="en-US" altLang="ko-KR" sz="1200" i="1" dirty="0" smtClean="0">
                          <a:solidFill>
                            <a:prstClr val="black">
                              <a:lumMod val="85000"/>
                              <a:lumOff val="15000"/>
                            </a:prstClr>
                          </a:solidFill>
                          <a:latin typeface="Cambria Math" panose="02040503050406030204" pitchFamily="18" charset="0"/>
                        </a:rPr>
                        <m:t>𝑎</m:t>
                      </m:r>
                      <m:r>
                        <a:rPr lang="en-US" altLang="ko-KR" sz="1200" i="1" dirty="0" smtClean="0">
                          <a:solidFill>
                            <a:prstClr val="black">
                              <a:lumMod val="85000"/>
                              <a:lumOff val="15000"/>
                            </a:prstClr>
                          </a:solidFill>
                          <a:latin typeface="Cambria Math" panose="02040503050406030204" pitchFamily="18" charset="0"/>
                        </a:rPr>
                        <m:t>&gt;0, </m:t>
                      </m:r>
                      <m:r>
                        <a:rPr lang="en-US" altLang="ko-KR" sz="1200" i="1" dirty="0" smtClean="0">
                          <a:solidFill>
                            <a:prstClr val="black">
                              <a:lumMod val="85000"/>
                              <a:lumOff val="15000"/>
                            </a:prstClr>
                          </a:solidFill>
                          <a:latin typeface="Cambria Math" panose="02040503050406030204" pitchFamily="18" charset="0"/>
                        </a:rPr>
                        <m:t>𝑎</m:t>
                      </m:r>
                      <m:r>
                        <a:rPr lang="en-US" altLang="ko-KR" sz="1200" i="1" dirty="0" smtClean="0">
                          <a:solidFill>
                            <a:prstClr val="black">
                              <a:lumMod val="85000"/>
                              <a:lumOff val="15000"/>
                            </a:prstClr>
                          </a:solidFill>
                          <a:latin typeface="Cambria Math" panose="02040503050406030204" pitchFamily="18" charset="0"/>
                        </a:rPr>
                        <m:t>≠1</m:t>
                      </m:r>
                    </m:oMath>
                  </a14:m>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the graph of the exponential function </a:t>
                  </a:r>
                  <a14:m>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rPr>
                        <m:t>𝑦</m:t>
                      </m:r>
                      <m:r>
                        <a:rPr lang="en-US" altLang="ko-KR" sz="1200" i="1" dirty="0" smtClean="0">
                          <a:solidFill>
                            <a:prstClr val="black">
                              <a:lumMod val="85000"/>
                              <a:lumOff val="15000"/>
                            </a:prstClr>
                          </a:solidFill>
                          <a:latin typeface="Cambria Math" panose="02040503050406030204" pitchFamily="18" charset="0"/>
                        </a:rPr>
                        <m:t>=</m:t>
                      </m:r>
                      <m:r>
                        <a:rPr lang="en-US" altLang="ko-KR" sz="1200" i="1" dirty="0" smtClean="0">
                          <a:solidFill>
                            <a:prstClr val="black">
                              <a:lumMod val="85000"/>
                              <a:lumOff val="15000"/>
                            </a:prstClr>
                          </a:solidFill>
                          <a:latin typeface="Cambria Math" panose="02040503050406030204" pitchFamily="18" charset="0"/>
                        </a:rPr>
                        <m:t>𝑎𝑥</m:t>
                      </m:r>
                    </m:oMath>
                  </a14:m>
                  <a:r>
                    <a:rPr lang="ko-KR" altLang="en-US" sz="1200" dirty="0">
                      <a:solidFill>
                        <a:prstClr val="black">
                          <a:lumMod val="85000"/>
                          <a:lumOff val="15000"/>
                        </a:prstClr>
                      </a:solidFill>
                      <a:latin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with the range  </a:t>
                  </a:r>
                  <a14:m>
                    <m:oMath xmlns:m="http://schemas.openxmlformats.org/officeDocument/2006/math">
                      <m:r>
                        <a:rPr lang="en-US" altLang="ko-KR" sz="1200" i="1" dirty="0">
                          <a:solidFill>
                            <a:prstClr val="black">
                              <a:lumMod val="85000"/>
                              <a:lumOff val="15000"/>
                            </a:prstClr>
                          </a:solidFill>
                          <a:latin typeface="Cambria Math" panose="02040503050406030204" pitchFamily="18" charset="0"/>
                        </a:rPr>
                        <m:t>𝑎</m:t>
                      </m:r>
                      <m:r>
                        <a:rPr lang="en-US" altLang="ko-KR" sz="1200" b="0" i="1" dirty="0" smtClean="0">
                          <a:solidFill>
                            <a:prstClr val="black">
                              <a:lumMod val="85000"/>
                              <a:lumOff val="15000"/>
                            </a:prstClr>
                          </a:solidFill>
                          <a:latin typeface="Cambria Math" panose="02040503050406030204" pitchFamily="18" charset="0"/>
                        </a:rPr>
                        <m:t> </m:t>
                      </m:r>
                    </m:oMath>
                  </a14:m>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can be drawn as shown below.</a:t>
                  </a:r>
                </a:p>
              </p:txBody>
            </p:sp>
          </mc:Choice>
          <mc:Fallback xmlns="">
            <p:sp>
              <p:nvSpPr>
                <p:cNvPr id="57" name="TextBox 56">
                  <a:extLst>
                    <a:ext uri="{FF2B5EF4-FFF2-40B4-BE49-F238E27FC236}">
                      <a16:creationId xmlns="" xmlns:a16="http://schemas.microsoft.com/office/drawing/2014/main" xmlns:a14="http://schemas.microsoft.com/office/drawing/2010/main" id="{4F97A4F5-A534-4D91-947D-43D365578D2C}"/>
                    </a:ext>
                  </a:extLst>
                </p:cNvPr>
                <p:cNvSpPr txBox="1">
                  <a:spLocks noRot="1" noChangeAspect="1" noMove="1" noResize="1" noEditPoints="1" noAdjustHandles="1" noChangeArrowheads="1" noChangeShapeType="1" noTextEdit="1"/>
                </p:cNvSpPr>
                <p:nvPr/>
              </p:nvSpPr>
              <p:spPr>
                <a:xfrm>
                  <a:off x="862474" y="2829132"/>
                  <a:ext cx="7960277" cy="461665"/>
                </a:xfrm>
                <a:prstGeom prst="rect">
                  <a:avLst/>
                </a:prstGeom>
                <a:blipFill rotWithShape="0">
                  <a:blip r:embed="rId5"/>
                  <a:stretch>
                    <a:fillRect t="-1316" r="-153" b="-7895"/>
                  </a:stretch>
                </a:blipFill>
              </p:spPr>
              <p:txBody>
                <a:bodyPr/>
                <a:lstStyle/>
                <a:p>
                  <a:r>
                    <a:rPr lang="ko-KR" altLang="en-US">
                      <a:noFill/>
                    </a:rPr>
                    <a:t> </a:t>
                  </a:r>
                </a:p>
              </p:txBody>
            </p:sp>
          </mc:Fallback>
        </mc:AlternateContent>
      </p:grpSp>
      <p:sp>
        <p:nvSpPr>
          <p:cNvPr id="59" name="직사각형 58">
            <a:extLst>
              <a:ext uri="{FF2B5EF4-FFF2-40B4-BE49-F238E27FC236}">
                <a16:creationId xmlns:a16="http://schemas.microsoft.com/office/drawing/2014/main" xmlns="" id="{2AC022FE-A23F-4351-A7CF-1BE807A678B4}"/>
              </a:ext>
            </a:extLst>
          </p:cNvPr>
          <p:cNvSpPr/>
          <p:nvPr/>
        </p:nvSpPr>
        <p:spPr>
          <a:xfrm>
            <a:off x="702940" y="597628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base is 1 in the exponent, it means nothing, so it is taken out altogether.</a:t>
            </a:r>
          </a:p>
        </p:txBody>
      </p:sp>
    </p:spTree>
    <p:extLst>
      <p:ext uri="{BB962C8B-B14F-4D97-AF65-F5344CB8AC3E}">
        <p14:creationId xmlns:p14="http://schemas.microsoft.com/office/powerpoint/2010/main" val="3389259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Draw Graphs of Exponential Functions</a:t>
              </a: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D8BF98C4-B566-4812-B5F0-560CFBA969E7}"/>
                  </a:ext>
                </a:extLst>
              </p:cNvPr>
              <p:cNvSpPr/>
              <p:nvPr/>
            </p:nvSpPr>
            <p:spPr>
              <a:xfrm>
                <a:off x="722395" y="1700808"/>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 </a:t>
                </a:r>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3</m:t>
                        </m:r>
                      </m:e>
                      <m: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−1</m:t>
                        </m:r>
                      </m:sup>
                    </m:s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+2</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b) </a:t>
                </a:r>
                <a14:m>
                  <m:oMath xmlns:m="http://schemas.openxmlformats.org/officeDocument/2006/math">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2</m:t>
                        </m:r>
                      </m:e>
                      <m: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sup>
                    </m:sSup>
                  </m:oMath>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22395" y="1700808"/>
                <a:ext cx="8632825" cy="360850"/>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52" name="그룹 5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5" name="그룹 4"/>
          <p:cNvGrpSpPr/>
          <p:nvPr/>
        </p:nvGrpSpPr>
        <p:grpSpPr>
          <a:xfrm>
            <a:off x="636570" y="2094356"/>
            <a:ext cx="8782050" cy="4176504"/>
            <a:chOff x="636570" y="2094356"/>
            <a:chExt cx="8782050" cy="4176504"/>
          </a:xfrm>
        </p:grpSpPr>
        <p:grpSp>
          <p:nvGrpSpPr>
            <p:cNvPr id="3" name="그룹 2">
              <a:extLst>
                <a:ext uri="{FF2B5EF4-FFF2-40B4-BE49-F238E27FC236}">
                  <a16:creationId xmlns:a16="http://schemas.microsoft.com/office/drawing/2014/main" xmlns="" id="{6A2A18F3-12F5-44D6-B5C8-C4458FFB885C}"/>
                </a:ext>
              </a:extLst>
            </p:cNvPr>
            <p:cNvGrpSpPr/>
            <p:nvPr/>
          </p:nvGrpSpPr>
          <p:grpSpPr>
            <a:xfrm>
              <a:off x="636570" y="2094356"/>
              <a:ext cx="8782050" cy="4176504"/>
              <a:chOff x="559817" y="2132856"/>
              <a:chExt cx="8782050" cy="4176504"/>
            </a:xfrm>
          </p:grpSpPr>
          <p:sp>
            <p:nvSpPr>
              <p:cNvPr id="14" name="모서리가 둥근 직사각형 4">
                <a:extLst>
                  <a:ext uri="{FF2B5EF4-FFF2-40B4-BE49-F238E27FC236}">
                    <a16:creationId xmlns:a16="http://schemas.microsoft.com/office/drawing/2014/main" xmlns="" id="{A36E3BA1-83BF-4EF9-8B22-BB45DE7AA1FC}"/>
                  </a:ext>
                </a:extLst>
              </p:cNvPr>
              <p:cNvSpPr/>
              <p:nvPr/>
            </p:nvSpPr>
            <p:spPr>
              <a:xfrm>
                <a:off x="559817" y="2132856"/>
                <a:ext cx="8782050" cy="41765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4"/>
              <a:srcRect l="1835" r="9983"/>
              <a:stretch/>
            </p:blipFill>
            <p:spPr>
              <a:xfrm>
                <a:off x="609599" y="2164224"/>
                <a:ext cx="8732268" cy="4112925"/>
              </a:xfrm>
              <a:prstGeom prst="rect">
                <a:avLst/>
              </a:prstGeom>
              <a:ln>
                <a:noFill/>
              </a:ln>
            </p:spPr>
          </p:pic>
        </p:grpSp>
        <p:sp>
          <p:nvSpPr>
            <p:cNvPr id="4" name="직사각형 3"/>
            <p:cNvSpPr/>
            <p:nvPr/>
          </p:nvSpPr>
          <p:spPr>
            <a:xfrm>
              <a:off x="1731372" y="4526280"/>
              <a:ext cx="1801768" cy="147940"/>
            </a:xfrm>
            <a:prstGeom prst="rect">
              <a:avLst/>
            </a:prstGeom>
            <a:solidFill>
              <a:srgbClr val="F7F7F7"/>
            </a:solidFill>
          </p:spPr>
          <p:txBody>
            <a:bodyPr wrap="none" lIns="0" tIns="0" rIns="0" bIns="0" anchor="ctr">
              <a:noAutofit/>
            </a:bodyPr>
            <a:lstStyle/>
            <a:p>
              <a:r>
                <a:rPr lang="en-US" altLang="ko-KR" sz="1100" i="1" dirty="0">
                  <a:solidFill>
                    <a:srgbClr val="007D86"/>
                  </a:solidFill>
                  <a:latin typeface="D2Coding" panose="020B0609020101020101" pitchFamily="49" charset="-127"/>
                  <a:ea typeface="D2Coding" panose="020B0609020101020101" pitchFamily="49" charset="-127"/>
                </a:rPr>
                <a:t>y2=2</a:t>
              </a:r>
              <a:r>
                <a:rPr lang="en-US" altLang="ko-KR" sz="1100" i="1" baseline="30000" dirty="0">
                  <a:solidFill>
                    <a:srgbClr val="007D86"/>
                  </a:solidFill>
                  <a:latin typeface="D2Coding" panose="020B0609020101020101" pitchFamily="49" charset="-127"/>
                  <a:ea typeface="D2Coding" panose="020B0609020101020101" pitchFamily="49" charset="-127"/>
                </a:rPr>
                <a:t>**</a:t>
              </a:r>
              <a:r>
                <a:rPr lang="en-US" altLang="ko-KR" sz="1100" i="1" dirty="0">
                  <a:solidFill>
                    <a:srgbClr val="007D86"/>
                  </a:solidFill>
                  <a:latin typeface="D2Coding" panose="020B0609020101020101" pitchFamily="49" charset="-127"/>
                  <a:ea typeface="D2Coding" panose="020B0609020101020101" pitchFamily="49" charset="-127"/>
                </a:rPr>
                <a:t>(-x-2)</a:t>
              </a:r>
              <a:endParaRPr lang="ko-KR" altLang="en-US" sz="1100" i="1" dirty="0">
                <a:solidFill>
                  <a:srgbClr val="007D86"/>
                </a:solidFill>
                <a:latin typeface="D2Coding" panose="020B0609020101020101" pitchFamily="49" charset="-127"/>
                <a:ea typeface="D2Coding" panose="020B0609020101020101" pitchFamily="49" charset="-127"/>
              </a:endParaRPr>
            </a:p>
          </p:txBody>
        </p:sp>
        <p:sp>
          <p:nvSpPr>
            <p:cNvPr id="13" name="직사각형 12"/>
            <p:cNvSpPr/>
            <p:nvPr/>
          </p:nvSpPr>
          <p:spPr>
            <a:xfrm>
              <a:off x="5857875" y="5801077"/>
              <a:ext cx="737235" cy="147940"/>
            </a:xfrm>
            <a:prstGeom prst="rect">
              <a:avLst/>
            </a:prstGeom>
            <a:solidFill>
              <a:srgbClr val="F7F7F7"/>
            </a:solidFill>
          </p:spPr>
          <p:txBody>
            <a:bodyPr wrap="none" lIns="0" tIns="0" rIns="0" bIns="0" anchor="ctr">
              <a:noAutofit/>
            </a:bodyPr>
            <a:lstStyle/>
            <a:p>
              <a:pPr algn="ctr"/>
              <a:r>
                <a:rPr lang="en-US" altLang="ko-KR" sz="1200" dirty="0">
                  <a:solidFill>
                    <a:srgbClr val="C03024"/>
                  </a:solidFill>
                  <a:latin typeface="D2Coding" panose="020B0609020101020101" pitchFamily="49" charset="-127"/>
                  <a:ea typeface="D2Coding" panose="020B0609020101020101" pitchFamily="49" charset="-127"/>
                </a:rPr>
                <a:t>2^{-X-2}$</a:t>
              </a:r>
              <a:endParaRPr lang="ko-KR" altLang="en-US" sz="1200" dirty="0">
                <a:solidFill>
                  <a:srgbClr val="C03024"/>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6771448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Draw Graphs of Exponential Functions</a:t>
              </a: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D8BF98C4-B566-4812-B5F0-560CFBA969E7}"/>
                  </a:ext>
                </a:extLst>
              </p:cNvPr>
              <p:cNvSpPr/>
              <p:nvPr/>
            </p:nvSpPr>
            <p:spPr>
              <a:xfrm>
                <a:off x="722395" y="1700808"/>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 </a:t>
                </a:r>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3</m:t>
                        </m:r>
                      </m:e>
                      <m: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−1</m:t>
                        </m:r>
                      </m:sup>
                    </m:s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+2</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b) </a:t>
                </a:r>
                <a14:m>
                  <m:oMath xmlns:m="http://schemas.openxmlformats.org/officeDocument/2006/math">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2</m:t>
                        </m:r>
                      </m:e>
                      <m: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sup>
                    </m:sSup>
                  </m:oMath>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22395" y="1700808"/>
                <a:ext cx="8632825" cy="360850"/>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52" name="그룹 5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75C4C279-C6B5-4189-8F81-594890135FA0}"/>
              </a:ext>
            </a:extLst>
          </p:cNvPr>
          <p:cNvGrpSpPr/>
          <p:nvPr/>
        </p:nvGrpSpPr>
        <p:grpSpPr>
          <a:xfrm>
            <a:off x="722395" y="2140066"/>
            <a:ext cx="3666743" cy="2520118"/>
            <a:chOff x="559817" y="2204282"/>
            <a:chExt cx="3666743" cy="2520118"/>
          </a:xfrm>
        </p:grpSpPr>
        <p:sp>
          <p:nvSpPr>
            <p:cNvPr id="14" name="모서리가 둥근 직사각형 4">
              <a:extLst>
                <a:ext uri="{FF2B5EF4-FFF2-40B4-BE49-F238E27FC236}">
                  <a16:creationId xmlns:a16="http://schemas.microsoft.com/office/drawing/2014/main" xmlns="" id="{A36E3BA1-83BF-4EF9-8B22-BB45DE7AA1FC}"/>
                </a:ext>
              </a:extLst>
            </p:cNvPr>
            <p:cNvSpPr/>
            <p:nvPr/>
          </p:nvSpPr>
          <p:spPr>
            <a:xfrm>
              <a:off x="559817" y="2204282"/>
              <a:ext cx="3666743" cy="25201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3" name="그룹 12">
              <a:extLst>
                <a:ext uri="{FF2B5EF4-FFF2-40B4-BE49-F238E27FC236}">
                  <a16:creationId xmlns:a16="http://schemas.microsoft.com/office/drawing/2014/main" xmlns="" id="{1F1F9200-C358-42EE-B862-ED887B5D2C08}"/>
                </a:ext>
              </a:extLst>
            </p:cNvPr>
            <p:cNvGrpSpPr/>
            <p:nvPr/>
          </p:nvGrpSpPr>
          <p:grpSpPr>
            <a:xfrm>
              <a:off x="714940" y="2379920"/>
              <a:ext cx="3284554" cy="2264645"/>
              <a:chOff x="874770" y="2420888"/>
              <a:chExt cx="3284554" cy="2264645"/>
            </a:xfrm>
          </p:grpSpPr>
          <p:sp>
            <p:nvSpPr>
              <p:cNvPr id="15" name="직사각형 14">
                <a:extLst>
                  <a:ext uri="{FF2B5EF4-FFF2-40B4-BE49-F238E27FC236}">
                    <a16:creationId xmlns:a16="http://schemas.microsoft.com/office/drawing/2014/main" xmlns="" id="{52203885-DA3F-447A-8062-5BE6FCB51BBA}"/>
                  </a:ext>
                </a:extLst>
              </p:cNvPr>
              <p:cNvSpPr/>
              <p:nvPr/>
            </p:nvSpPr>
            <p:spPr>
              <a:xfrm>
                <a:off x="1063907" y="2420888"/>
                <a:ext cx="3023409" cy="194421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2B5E3312-00CA-4771-893D-FF2DEB79A180}"/>
                      </a:ext>
                    </a:extLst>
                  </p:cNvPr>
                  <p:cNvSpPr txBox="1"/>
                  <p:nvPr/>
                </p:nvSpPr>
                <p:spPr>
                  <a:xfrm>
                    <a:off x="926606" y="4408534"/>
                    <a:ext cx="3232718" cy="276999"/>
                  </a:xfrm>
                  <a:prstGeom prst="rect">
                    <a:avLst/>
                  </a:prstGeom>
                  <a:noFill/>
                </p:spPr>
                <p:txBody>
                  <a:bodyPr wrap="square">
                    <a:spAutoFit/>
                  </a:bodyPr>
                  <a:lstStyle/>
                  <a:p>
                    <a14:m>
                      <m:oMath xmlns:m="http://schemas.openxmlformats.org/officeDocument/2006/math">
                        <m:r>
                          <a:rPr lang="en-US" altLang="ko-KR" sz="1200" b="0" i="1" dirty="0" smtClean="0">
                            <a:solidFill>
                              <a:srgbClr val="000000"/>
                            </a:solidFill>
                            <a:latin typeface="Cambria Math" panose="02040503050406030204" pitchFamily="18" charset="0"/>
                          </a:rPr>
                          <m:t>−1.0      </m:t>
                        </m:r>
                      </m:oMath>
                    </a14:m>
                    <a:r>
                      <a:rPr lang="en-US" altLang="ko-KR" sz="1200" i="1" dirty="0">
                        <a:solidFill>
                          <a:srgbClr val="000000"/>
                        </a:solidFill>
                        <a:latin typeface="Cambria Math" panose="02040503050406030204" pitchFamily="18" charset="0"/>
                      </a:rPr>
                      <a:t>-0.5      0.0        0.5         1.0       1.5        2.0</a:t>
                    </a:r>
                    <a:endParaRPr lang="ko-KR" altLang="en-US" sz="1200" i="1" dirty="0">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D71A900-C9C3-4DF8-9127-5CCD7372A2F4}"/>
                      </a:ext>
                    </a:extLst>
                  </p:cNvPr>
                  <p:cNvSpPr txBox="1">
                    <a:spLocks noRot="1" noChangeAspect="1" noMove="1" noResize="1" noEditPoints="1" noAdjustHandles="1" noChangeArrowheads="1" noChangeShapeType="1" noTextEdit="1"/>
                  </p:cNvSpPr>
                  <p:nvPr/>
                </p:nvSpPr>
                <p:spPr>
                  <a:xfrm>
                    <a:off x="926606" y="4408534"/>
                    <a:ext cx="3232718" cy="276999"/>
                  </a:xfrm>
                  <a:prstGeom prst="rect">
                    <a:avLst/>
                  </a:prstGeom>
                  <a:blipFill>
                    <a:blip r:embed="rId4"/>
                    <a:stretch>
                      <a:fillRect t="-2222" b="-17778"/>
                    </a:stretch>
                  </a:blipFill>
                </p:spPr>
                <p:txBody>
                  <a:bodyPr/>
                  <a:lstStyle/>
                  <a:p>
                    <a:r>
                      <a:rPr lang="ko-KR" altLang="en-US">
                        <a:noFill/>
                      </a:rPr>
                      <a:t> </a:t>
                    </a:r>
                  </a:p>
                </p:txBody>
              </p:sp>
            </mc:Fallback>
          </mc:AlternateContent>
          <p:grpSp>
            <p:nvGrpSpPr>
              <p:cNvPr id="17" name="그룹 16">
                <a:extLst>
                  <a:ext uri="{FF2B5EF4-FFF2-40B4-BE49-F238E27FC236}">
                    <a16:creationId xmlns:a16="http://schemas.microsoft.com/office/drawing/2014/main" xmlns="" id="{94F6E525-05DB-4630-8240-D23F96ADC166}"/>
                  </a:ext>
                </a:extLst>
              </p:cNvPr>
              <p:cNvGrpSpPr/>
              <p:nvPr/>
            </p:nvGrpSpPr>
            <p:grpSpPr>
              <a:xfrm>
                <a:off x="1206996" y="4365104"/>
                <a:ext cx="2741067" cy="83041"/>
                <a:chOff x="1206996" y="4365104"/>
                <a:chExt cx="2741067" cy="130169"/>
              </a:xfrm>
            </p:grpSpPr>
            <p:cxnSp>
              <p:nvCxnSpPr>
                <p:cNvPr id="34" name="직선 연결선 33">
                  <a:extLst>
                    <a:ext uri="{FF2B5EF4-FFF2-40B4-BE49-F238E27FC236}">
                      <a16:creationId xmlns:a16="http://schemas.microsoft.com/office/drawing/2014/main" xmlns="" id="{F607FD30-E3AA-4FD2-91A1-0AE5F97FA839}"/>
                    </a:ext>
                  </a:extLst>
                </p:cNvPr>
                <p:cNvCxnSpPr/>
                <p:nvPr/>
              </p:nvCxnSpPr>
              <p:spPr>
                <a:xfrm>
                  <a:off x="1206996"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직선 연결선 34">
                  <a:extLst>
                    <a:ext uri="{FF2B5EF4-FFF2-40B4-BE49-F238E27FC236}">
                      <a16:creationId xmlns:a16="http://schemas.microsoft.com/office/drawing/2014/main" xmlns="" id="{D25E6299-D903-4F71-A8CE-365492B807B7}"/>
                    </a:ext>
                  </a:extLst>
                </p:cNvPr>
                <p:cNvCxnSpPr/>
                <p:nvPr/>
              </p:nvCxnSpPr>
              <p:spPr>
                <a:xfrm>
                  <a:off x="17110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직선 연결선 35">
                  <a:extLst>
                    <a:ext uri="{FF2B5EF4-FFF2-40B4-BE49-F238E27FC236}">
                      <a16:creationId xmlns:a16="http://schemas.microsoft.com/office/drawing/2014/main" xmlns="" id="{1D1D0CC3-D509-4782-B4F6-9E5B40DDD8A4}"/>
                    </a:ext>
                  </a:extLst>
                </p:cNvPr>
                <p:cNvCxnSpPr/>
                <p:nvPr/>
              </p:nvCxnSpPr>
              <p:spPr>
                <a:xfrm>
                  <a:off x="2124048"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직선 연결선 36">
                  <a:extLst>
                    <a:ext uri="{FF2B5EF4-FFF2-40B4-BE49-F238E27FC236}">
                      <a16:creationId xmlns:a16="http://schemas.microsoft.com/office/drawing/2014/main" xmlns="" id="{C8B20624-1A34-4C9C-9538-FB9F8F9EDEDE}"/>
                    </a:ext>
                  </a:extLst>
                </p:cNvPr>
                <p:cNvCxnSpPr/>
                <p:nvPr/>
              </p:nvCxnSpPr>
              <p:spPr>
                <a:xfrm>
                  <a:off x="2585109"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 name="직선 연결선 37">
                  <a:extLst>
                    <a:ext uri="{FF2B5EF4-FFF2-40B4-BE49-F238E27FC236}">
                      <a16:creationId xmlns:a16="http://schemas.microsoft.com/office/drawing/2014/main" xmlns="" id="{17BBA5D0-E3AD-415C-815A-4576CE927E71}"/>
                    </a:ext>
                  </a:extLst>
                </p:cNvPr>
                <p:cNvCxnSpPr>
                  <a:cxnSpLocks/>
                </p:cNvCxnSpPr>
                <p:nvPr/>
              </p:nvCxnSpPr>
              <p:spPr>
                <a:xfrm>
                  <a:off x="3079204"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 name="직선 연결선 38">
                  <a:extLst>
                    <a:ext uri="{FF2B5EF4-FFF2-40B4-BE49-F238E27FC236}">
                      <a16:creationId xmlns:a16="http://schemas.microsoft.com/office/drawing/2014/main" xmlns="" id="{41293F68-4C71-4227-B414-DF6AAFEFB465}"/>
                    </a:ext>
                  </a:extLst>
                </p:cNvPr>
                <p:cNvCxnSpPr>
                  <a:cxnSpLocks/>
                </p:cNvCxnSpPr>
                <p:nvPr/>
              </p:nvCxnSpPr>
              <p:spPr>
                <a:xfrm>
                  <a:off x="35112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직선 연결선 39">
                  <a:extLst>
                    <a:ext uri="{FF2B5EF4-FFF2-40B4-BE49-F238E27FC236}">
                      <a16:creationId xmlns:a16="http://schemas.microsoft.com/office/drawing/2014/main" xmlns="" id="{6E068C53-2ED5-473A-A59F-BCDEFA2F8B06}"/>
                    </a:ext>
                  </a:extLst>
                </p:cNvPr>
                <p:cNvCxnSpPr>
                  <a:cxnSpLocks/>
                </p:cNvCxnSpPr>
                <p:nvPr/>
              </p:nvCxnSpPr>
              <p:spPr>
                <a:xfrm>
                  <a:off x="3948063"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 name="그룹 17">
                <a:extLst>
                  <a:ext uri="{FF2B5EF4-FFF2-40B4-BE49-F238E27FC236}">
                    <a16:creationId xmlns:a16="http://schemas.microsoft.com/office/drawing/2014/main" xmlns="" id="{8157491E-7566-4364-97A5-4733B7FC1FAC}"/>
                  </a:ext>
                </a:extLst>
              </p:cNvPr>
              <p:cNvGrpSpPr/>
              <p:nvPr/>
            </p:nvGrpSpPr>
            <p:grpSpPr>
              <a:xfrm rot="5400000">
                <a:off x="413451" y="3301308"/>
                <a:ext cx="1241588" cy="83042"/>
                <a:chOff x="1206996" y="4365103"/>
                <a:chExt cx="1241588" cy="130170"/>
              </a:xfrm>
            </p:grpSpPr>
            <p:cxnSp>
              <p:nvCxnSpPr>
                <p:cNvPr id="30" name="직선 연결선 29">
                  <a:extLst>
                    <a:ext uri="{FF2B5EF4-FFF2-40B4-BE49-F238E27FC236}">
                      <a16:creationId xmlns:a16="http://schemas.microsoft.com/office/drawing/2014/main" xmlns="" id="{D08DB908-D878-4477-AA0E-ECAB64A124D6}"/>
                    </a:ext>
                  </a:extLst>
                </p:cNvPr>
                <p:cNvCxnSpPr/>
                <p:nvPr/>
              </p:nvCxnSpPr>
              <p:spPr>
                <a:xfrm>
                  <a:off x="1206996"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직선 연결선 30">
                  <a:extLst>
                    <a:ext uri="{FF2B5EF4-FFF2-40B4-BE49-F238E27FC236}">
                      <a16:creationId xmlns:a16="http://schemas.microsoft.com/office/drawing/2014/main" xmlns="" id="{134E6A5E-AADF-40ED-B928-2419A6E9CFA9}"/>
                    </a:ext>
                  </a:extLst>
                </p:cNvPr>
                <p:cNvCxnSpPr/>
                <p:nvPr/>
              </p:nvCxnSpPr>
              <p:spPr>
                <a:xfrm>
                  <a:off x="1625929" y="4365103"/>
                  <a:ext cx="0" cy="130168"/>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직선 연결선 31">
                  <a:extLst>
                    <a:ext uri="{FF2B5EF4-FFF2-40B4-BE49-F238E27FC236}">
                      <a16:creationId xmlns:a16="http://schemas.microsoft.com/office/drawing/2014/main" xmlns="" id="{D367C869-2446-4DC8-95F6-4CBDA07B63D1}"/>
                    </a:ext>
                  </a:extLst>
                </p:cNvPr>
                <p:cNvCxnSpPr/>
                <p:nvPr/>
              </p:nvCxnSpPr>
              <p:spPr>
                <a:xfrm>
                  <a:off x="2028987" y="4365105"/>
                  <a:ext cx="0" cy="130168"/>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직선 연결선 32">
                  <a:extLst>
                    <a:ext uri="{FF2B5EF4-FFF2-40B4-BE49-F238E27FC236}">
                      <a16:creationId xmlns:a16="http://schemas.microsoft.com/office/drawing/2014/main" xmlns="" id="{21CD742E-B5E5-4D6A-8205-788C46EEB09D}"/>
                    </a:ext>
                  </a:extLst>
                </p:cNvPr>
                <p:cNvCxnSpPr/>
                <p:nvPr/>
              </p:nvCxnSpPr>
              <p:spPr>
                <a:xfrm>
                  <a:off x="2448584" y="4365105"/>
                  <a:ext cx="0" cy="130168"/>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F1F1E260-9920-4E9C-BB14-4427E777C111}"/>
                      </a:ext>
                    </a:extLst>
                  </p:cNvPr>
                  <p:cNvSpPr txBox="1"/>
                  <p:nvPr/>
                </p:nvSpPr>
                <p:spPr>
                  <a:xfrm>
                    <a:off x="874770" y="2573752"/>
                    <a:ext cx="127005" cy="1959511"/>
                  </a:xfrm>
                  <a:prstGeom prst="rect">
                    <a:avLst/>
                  </a:prstGeom>
                  <a:noFill/>
                </p:spPr>
                <p:txBody>
                  <a:bodyPr wrap="square">
                    <a:spAutoFit/>
                  </a:bodyPr>
                  <a:lstStyle/>
                  <a:p>
                    <a:pPr algn="ctr">
                      <a:spcAft>
                        <a:spcPts val="200"/>
                      </a:spcAft>
                    </a:pPr>
                    <a14:m>
                      <m:oMathPara xmlns:m="http://schemas.openxmlformats.org/officeDocument/2006/math">
                        <m:oMathParaPr>
                          <m:jc m:val="centerGroup"/>
                        </m:oMathParaPr>
                        <m:oMath xmlns:m="http://schemas.openxmlformats.org/officeDocument/2006/math">
                          <m:r>
                            <a:rPr lang="en-US" altLang="ko-KR" sz="1200" b="0" i="1" dirty="0" smtClean="0">
                              <a:solidFill>
                                <a:srgbClr val="000000"/>
                              </a:solidFill>
                              <a:latin typeface="Cambria Math" panose="02040503050406030204" pitchFamily="18" charset="0"/>
                            </a:rPr>
                            <m:t>8</m:t>
                          </m:r>
                        </m:oMath>
                      </m:oMathPara>
                    </a14:m>
                    <a:endParaRPr lang="en-US" altLang="ko-KR" sz="1200" b="0" i="1" dirty="0">
                      <a:solidFill>
                        <a:srgbClr val="000000"/>
                      </a:solidFill>
                      <a:latin typeface="Cambria Math" panose="02040503050406030204" pitchFamily="18" charset="0"/>
                    </a:endParaRP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6</a:t>
                    </a: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4</a:t>
                    </a: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2</a:t>
                    </a: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0</a:t>
                    </a:r>
                    <a:endParaRPr lang="ko-KR" altLang="en-US" sz="1200" i="1" dirty="0">
                      <a:solidFill>
                        <a:srgbClr val="000000"/>
                      </a:solidFill>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FF0F7AF8-8561-465B-AEAA-8C92A36DDE1C}"/>
                      </a:ext>
                    </a:extLst>
                  </p:cNvPr>
                  <p:cNvSpPr txBox="1">
                    <a:spLocks noRot="1" noChangeAspect="1" noMove="1" noResize="1" noEditPoints="1" noAdjustHandles="1" noChangeArrowheads="1" noChangeShapeType="1" noTextEdit="1"/>
                  </p:cNvSpPr>
                  <p:nvPr/>
                </p:nvSpPr>
                <p:spPr>
                  <a:xfrm>
                    <a:off x="874770" y="2573752"/>
                    <a:ext cx="127005" cy="1959511"/>
                  </a:xfrm>
                  <a:prstGeom prst="rect">
                    <a:avLst/>
                  </a:prstGeom>
                  <a:blipFill>
                    <a:blip r:embed="rId5"/>
                    <a:stretch>
                      <a:fillRect l="-71429" r="-42857" b="-1869"/>
                    </a:stretch>
                  </a:blipFill>
                </p:spPr>
                <p:txBody>
                  <a:bodyPr/>
                  <a:lstStyle/>
                  <a:p>
                    <a:r>
                      <a:rPr lang="ko-KR" altLang="en-US">
                        <a:noFill/>
                      </a:rPr>
                      <a:t> </a:t>
                    </a:r>
                  </a:p>
                </p:txBody>
              </p:sp>
            </mc:Fallback>
          </mc:AlternateContent>
          <p:sp>
            <p:nvSpPr>
              <p:cNvPr id="20" name="자유형: 도형 19">
                <a:extLst>
                  <a:ext uri="{FF2B5EF4-FFF2-40B4-BE49-F238E27FC236}">
                    <a16:creationId xmlns:a16="http://schemas.microsoft.com/office/drawing/2014/main" xmlns="" id="{B465C5E3-1E7C-4320-9CAE-F7E1C16848B3}"/>
                  </a:ext>
                </a:extLst>
              </p:cNvPr>
              <p:cNvSpPr/>
              <p:nvPr/>
            </p:nvSpPr>
            <p:spPr>
              <a:xfrm>
                <a:off x="1200150" y="2519363"/>
                <a:ext cx="2747963" cy="1776412"/>
              </a:xfrm>
              <a:custGeom>
                <a:avLst/>
                <a:gdLst>
                  <a:gd name="connsiteX0" fmla="*/ 0 w 2747963"/>
                  <a:gd name="connsiteY0" fmla="*/ 1776412 h 1776412"/>
                  <a:gd name="connsiteX1" fmla="*/ 457200 w 2747963"/>
                  <a:gd name="connsiteY1" fmla="*/ 1728787 h 1776412"/>
                  <a:gd name="connsiteX2" fmla="*/ 1252538 w 2747963"/>
                  <a:gd name="connsiteY2" fmla="*/ 1543050 h 1776412"/>
                  <a:gd name="connsiteX3" fmla="*/ 1762125 w 2747963"/>
                  <a:gd name="connsiteY3" fmla="*/ 1281112 h 1776412"/>
                  <a:gd name="connsiteX4" fmla="*/ 2143125 w 2747963"/>
                  <a:gd name="connsiteY4" fmla="*/ 942975 h 1776412"/>
                  <a:gd name="connsiteX5" fmla="*/ 2552700 w 2747963"/>
                  <a:gd name="connsiteY5" fmla="*/ 404812 h 1776412"/>
                  <a:gd name="connsiteX6" fmla="*/ 2747963 w 2747963"/>
                  <a:gd name="connsiteY6" fmla="*/ 0 h 177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7963" h="1776412">
                    <a:moveTo>
                      <a:pt x="0" y="1776412"/>
                    </a:moveTo>
                    <a:cubicBezTo>
                      <a:pt x="124222" y="1772046"/>
                      <a:pt x="248444" y="1767681"/>
                      <a:pt x="457200" y="1728787"/>
                    </a:cubicBezTo>
                    <a:cubicBezTo>
                      <a:pt x="665956" y="1689893"/>
                      <a:pt x="1035051" y="1617662"/>
                      <a:pt x="1252538" y="1543050"/>
                    </a:cubicBezTo>
                    <a:cubicBezTo>
                      <a:pt x="1470025" y="1468438"/>
                      <a:pt x="1613694" y="1381124"/>
                      <a:pt x="1762125" y="1281112"/>
                    </a:cubicBezTo>
                    <a:cubicBezTo>
                      <a:pt x="1910556" y="1181100"/>
                      <a:pt x="2011363" y="1089025"/>
                      <a:pt x="2143125" y="942975"/>
                    </a:cubicBezTo>
                    <a:cubicBezTo>
                      <a:pt x="2274888" y="796925"/>
                      <a:pt x="2451894" y="561974"/>
                      <a:pt x="2552700" y="404812"/>
                    </a:cubicBezTo>
                    <a:cubicBezTo>
                      <a:pt x="2653506" y="247650"/>
                      <a:pt x="2700734" y="123825"/>
                      <a:pt x="2747963" y="0"/>
                    </a:cubicBezTo>
                  </a:path>
                </a:pathLst>
              </a:cu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연결선 20">
                <a:extLst>
                  <a:ext uri="{FF2B5EF4-FFF2-40B4-BE49-F238E27FC236}">
                    <a16:creationId xmlns:a16="http://schemas.microsoft.com/office/drawing/2014/main" xmlns="" id="{86669E01-59DB-42EC-8F93-E56B1E649E75}"/>
                  </a:ext>
                </a:extLst>
              </p:cNvPr>
              <p:cNvCxnSpPr/>
              <p:nvPr/>
            </p:nvCxnSpPr>
            <p:spPr>
              <a:xfrm>
                <a:off x="1134988" y="2573752"/>
                <a:ext cx="216024" cy="0"/>
              </a:xfrm>
              <a:prstGeom prst="line">
                <a:avLst/>
              </a:pr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직선 연결선 21">
                <a:extLst>
                  <a:ext uri="{FF2B5EF4-FFF2-40B4-BE49-F238E27FC236}">
                    <a16:creationId xmlns:a16="http://schemas.microsoft.com/office/drawing/2014/main" xmlns="" id="{68565125-131F-495F-A318-242F7B2AB25B}"/>
                  </a:ext>
                </a:extLst>
              </p:cNvPr>
              <p:cNvCxnSpPr/>
              <p:nvPr/>
            </p:nvCxnSpPr>
            <p:spPr>
              <a:xfrm>
                <a:off x="1134988" y="2747851"/>
                <a:ext cx="216024" cy="0"/>
              </a:xfrm>
              <a:prstGeom prst="line">
                <a:avLst/>
              </a:pr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cxnSp>
          <p:sp>
            <p:nvSpPr>
              <p:cNvPr id="23" name="자유형: 도형 22">
                <a:extLst>
                  <a:ext uri="{FF2B5EF4-FFF2-40B4-BE49-F238E27FC236}">
                    <a16:creationId xmlns:a16="http://schemas.microsoft.com/office/drawing/2014/main" xmlns="" id="{39322AE4-9983-4FD6-B6A9-1D81DE954785}"/>
                  </a:ext>
                </a:extLst>
              </p:cNvPr>
              <p:cNvSpPr/>
              <p:nvPr/>
            </p:nvSpPr>
            <p:spPr>
              <a:xfrm>
                <a:off x="1204913" y="3328988"/>
                <a:ext cx="2752725" cy="600075"/>
              </a:xfrm>
              <a:custGeom>
                <a:avLst/>
                <a:gdLst>
                  <a:gd name="connsiteX0" fmla="*/ 0 w 2752725"/>
                  <a:gd name="connsiteY0" fmla="*/ 600075 h 600075"/>
                  <a:gd name="connsiteX1" fmla="*/ 642937 w 2752725"/>
                  <a:gd name="connsiteY1" fmla="*/ 571500 h 600075"/>
                  <a:gd name="connsiteX2" fmla="*/ 1314450 w 2752725"/>
                  <a:gd name="connsiteY2" fmla="*/ 504825 h 600075"/>
                  <a:gd name="connsiteX3" fmla="*/ 1852612 w 2752725"/>
                  <a:gd name="connsiteY3" fmla="*/ 404812 h 600075"/>
                  <a:gd name="connsiteX4" fmla="*/ 2286000 w 2752725"/>
                  <a:gd name="connsiteY4" fmla="*/ 276225 h 600075"/>
                  <a:gd name="connsiteX5" fmla="*/ 2752725 w 2752725"/>
                  <a:gd name="connsiteY5" fmla="*/ 0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2725" h="600075">
                    <a:moveTo>
                      <a:pt x="0" y="600075"/>
                    </a:moveTo>
                    <a:cubicBezTo>
                      <a:pt x="211931" y="593725"/>
                      <a:pt x="423862" y="587375"/>
                      <a:pt x="642937" y="571500"/>
                    </a:cubicBezTo>
                    <a:cubicBezTo>
                      <a:pt x="862012" y="555625"/>
                      <a:pt x="1112838" y="532606"/>
                      <a:pt x="1314450" y="504825"/>
                    </a:cubicBezTo>
                    <a:cubicBezTo>
                      <a:pt x="1516063" y="477044"/>
                      <a:pt x="1690687" y="442912"/>
                      <a:pt x="1852612" y="404812"/>
                    </a:cubicBezTo>
                    <a:cubicBezTo>
                      <a:pt x="2014537" y="366712"/>
                      <a:pt x="2135981" y="343694"/>
                      <a:pt x="2286000" y="276225"/>
                    </a:cubicBezTo>
                    <a:cubicBezTo>
                      <a:pt x="2436019" y="208756"/>
                      <a:pt x="2594372" y="104378"/>
                      <a:pt x="2752725" y="0"/>
                    </a:cubicBezTo>
                  </a:path>
                </a:pathLst>
              </a:cu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2BFD0B74-CC37-40AF-A848-24D202CD9F7D}"/>
                      </a:ext>
                    </a:extLst>
                  </p:cNvPr>
                  <p:cNvSpPr txBox="1"/>
                  <p:nvPr/>
                </p:nvSpPr>
                <p:spPr>
                  <a:xfrm>
                    <a:off x="1343287" y="2643082"/>
                    <a:ext cx="730265" cy="215444"/>
                  </a:xfrm>
                  <a:prstGeom prst="rect">
                    <a:avLst/>
                  </a:prstGeom>
                  <a:noFill/>
                </p:spPr>
                <p:txBody>
                  <a:bodyPr wrap="square">
                    <a:spAutoFit/>
                  </a:bodyPr>
                  <a:lstStyle/>
                  <a:p>
                    <a14:m>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=3</m:t>
                        </m:r>
                        <m:r>
                          <a:rPr lang="en-US" altLang="ko-KR" sz="800" b="0" i="1" baseline="30000" dirty="0" smtClean="0">
                            <a:solidFill>
                              <a:srgbClr val="000000"/>
                            </a:solidFill>
                            <a:latin typeface="Cambria Math" panose="02040503050406030204" pitchFamily="18" charset="0"/>
                          </a:rPr>
                          <m:t>𝑥</m:t>
                        </m:r>
                      </m:oMath>
                    </a14:m>
                    <a:r>
                      <a:rPr lang="en-US" altLang="ko-KR" sz="800" b="0" i="0" baseline="30000" dirty="0">
                        <a:solidFill>
                          <a:srgbClr val="000000"/>
                        </a:solidFill>
                        <a:latin typeface="+mj-lt"/>
                      </a:rPr>
                      <a:t>-</a:t>
                    </a:r>
                    <a14:m>
                      <m:oMath xmlns:m="http://schemas.openxmlformats.org/officeDocument/2006/math">
                        <m:r>
                          <a:rPr lang="en-US" altLang="ko-KR" sz="800" b="0" i="1" baseline="30000" dirty="0" smtClean="0">
                            <a:solidFill>
                              <a:srgbClr val="000000"/>
                            </a:solidFill>
                            <a:latin typeface="Cambria Math" panose="02040503050406030204" pitchFamily="18" charset="0"/>
                          </a:rPr>
                          <m:t>1</m:t>
                        </m:r>
                        <m:r>
                          <a:rPr lang="en-US" altLang="ko-KR" sz="800" b="0" i="1" dirty="0" smtClean="0">
                            <a:solidFill>
                              <a:srgbClr val="000000"/>
                            </a:solidFill>
                            <a:latin typeface="Cambria Math" panose="02040503050406030204" pitchFamily="18" charset="0"/>
                          </a:rPr>
                          <m:t>+2</m:t>
                        </m:r>
                      </m:oMath>
                    </a14:m>
                    <a:endParaRPr lang="ko-KR" altLang="en-US" sz="800" i="1" dirty="0">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28859C46-205E-4B2A-9E6F-52D12D3CAFF0}"/>
                      </a:ext>
                    </a:extLst>
                  </p:cNvPr>
                  <p:cNvSpPr txBox="1">
                    <a:spLocks noRot="1" noChangeAspect="1" noMove="1" noResize="1" noEditPoints="1" noAdjustHandles="1" noChangeArrowheads="1" noChangeShapeType="1" noTextEdit="1"/>
                  </p:cNvSpPr>
                  <p:nvPr/>
                </p:nvSpPr>
                <p:spPr>
                  <a:xfrm>
                    <a:off x="1343287" y="2643082"/>
                    <a:ext cx="730265" cy="21544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7563850A-2FCF-4492-AFB7-5A8A4A3382E8}"/>
                      </a:ext>
                    </a:extLst>
                  </p:cNvPr>
                  <p:cNvSpPr txBox="1"/>
                  <p:nvPr/>
                </p:nvSpPr>
                <p:spPr>
                  <a:xfrm>
                    <a:off x="1343287" y="2463360"/>
                    <a:ext cx="439773"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=3</m:t>
                          </m:r>
                        </m:oMath>
                      </m:oMathPara>
                    </a14:m>
                    <a:endParaRPr lang="ko-KR" altLang="en-US" sz="800" i="1" dirty="0">
                      <a:solidFill>
                        <a:srgbClr val="000000"/>
                      </a:solidFill>
                      <a:latin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0C325C4F-EBFE-4841-8658-11D7244DCF05}"/>
                      </a:ext>
                    </a:extLst>
                  </p:cNvPr>
                  <p:cNvSpPr txBox="1">
                    <a:spLocks noRot="1" noChangeAspect="1" noMove="1" noResize="1" noEditPoints="1" noAdjustHandles="1" noChangeArrowheads="1" noChangeShapeType="1" noTextEdit="1"/>
                  </p:cNvSpPr>
                  <p:nvPr/>
                </p:nvSpPr>
                <p:spPr>
                  <a:xfrm>
                    <a:off x="1343287" y="2463360"/>
                    <a:ext cx="439773" cy="215444"/>
                  </a:xfrm>
                  <a:prstGeom prst="rect">
                    <a:avLst/>
                  </a:prstGeom>
                  <a:blipFill>
                    <a:blip r:embed="rId7"/>
                    <a:stretch>
                      <a:fillRect/>
                    </a:stretch>
                  </a:blipFill>
                </p:spPr>
                <p:txBody>
                  <a:bodyPr/>
                  <a:lstStyle/>
                  <a:p>
                    <a:r>
                      <a:rPr lang="ko-KR" altLang="en-US">
                        <a:noFill/>
                      </a:rPr>
                      <a:t> </a:t>
                    </a:r>
                  </a:p>
                </p:txBody>
              </p:sp>
            </mc:Fallback>
          </mc:AlternateContent>
          <p:sp>
            <p:nvSpPr>
              <p:cNvPr id="26" name="직사각형 25">
                <a:extLst>
                  <a:ext uri="{FF2B5EF4-FFF2-40B4-BE49-F238E27FC236}">
                    <a16:creationId xmlns:a16="http://schemas.microsoft.com/office/drawing/2014/main" xmlns="" id="{319A1EC8-6638-4099-9AB9-9258D8ECC755}"/>
                  </a:ext>
                </a:extLst>
              </p:cNvPr>
              <p:cNvSpPr/>
              <p:nvPr/>
            </p:nvSpPr>
            <p:spPr>
              <a:xfrm>
                <a:off x="1098082" y="2463360"/>
                <a:ext cx="890279" cy="392534"/>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3" name="그룹 2">
            <a:extLst>
              <a:ext uri="{FF2B5EF4-FFF2-40B4-BE49-F238E27FC236}">
                <a16:creationId xmlns:a16="http://schemas.microsoft.com/office/drawing/2014/main" xmlns="" id="{285347EE-425C-4A58-88C8-7E3EE70EBCB5}"/>
              </a:ext>
            </a:extLst>
          </p:cNvPr>
          <p:cNvGrpSpPr/>
          <p:nvPr/>
        </p:nvGrpSpPr>
        <p:grpSpPr>
          <a:xfrm>
            <a:off x="4776119" y="2120180"/>
            <a:ext cx="3758123" cy="2520118"/>
            <a:chOff x="4776119" y="2149055"/>
            <a:chExt cx="3758123" cy="2520118"/>
          </a:xfrm>
        </p:grpSpPr>
        <p:sp>
          <p:nvSpPr>
            <p:cNvPr id="41" name="모서리가 둥근 직사각형 4">
              <a:extLst>
                <a:ext uri="{FF2B5EF4-FFF2-40B4-BE49-F238E27FC236}">
                  <a16:creationId xmlns:a16="http://schemas.microsoft.com/office/drawing/2014/main" xmlns="" id="{2341ABA9-57B0-43E4-B98B-3EC9D62E39E8}"/>
                </a:ext>
              </a:extLst>
            </p:cNvPr>
            <p:cNvSpPr/>
            <p:nvPr/>
          </p:nvSpPr>
          <p:spPr>
            <a:xfrm>
              <a:off x="4802133" y="2149055"/>
              <a:ext cx="3666743" cy="25201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42" name="그룹 41">
              <a:extLst>
                <a:ext uri="{FF2B5EF4-FFF2-40B4-BE49-F238E27FC236}">
                  <a16:creationId xmlns:a16="http://schemas.microsoft.com/office/drawing/2014/main" xmlns="" id="{E45C97C7-6CFB-4ED5-9EE9-79E1D08D37CD}"/>
                </a:ext>
              </a:extLst>
            </p:cNvPr>
            <p:cNvGrpSpPr/>
            <p:nvPr/>
          </p:nvGrpSpPr>
          <p:grpSpPr>
            <a:xfrm>
              <a:off x="4776119" y="2335394"/>
              <a:ext cx="3758123" cy="2264645"/>
              <a:chOff x="4251955" y="2420888"/>
              <a:chExt cx="3758123" cy="2264645"/>
            </a:xfrm>
          </p:grpSpPr>
          <p:sp>
            <p:nvSpPr>
              <p:cNvPr id="43" name="직사각형 42">
                <a:extLst>
                  <a:ext uri="{FF2B5EF4-FFF2-40B4-BE49-F238E27FC236}">
                    <a16:creationId xmlns:a16="http://schemas.microsoft.com/office/drawing/2014/main" xmlns="" id="{25224D23-6E55-4C2A-A623-8AC3EA001B13}"/>
                  </a:ext>
                </a:extLst>
              </p:cNvPr>
              <p:cNvSpPr/>
              <p:nvPr/>
            </p:nvSpPr>
            <p:spPr>
              <a:xfrm>
                <a:off x="4780509" y="2420888"/>
                <a:ext cx="3023409" cy="194421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xmlns="" id="{7B17352E-D1AD-4373-8173-61AC3C7BE3AD}"/>
                      </a:ext>
                    </a:extLst>
                  </p:cNvPr>
                  <p:cNvSpPr txBox="1"/>
                  <p:nvPr/>
                </p:nvSpPr>
                <p:spPr>
                  <a:xfrm>
                    <a:off x="4643208" y="4408534"/>
                    <a:ext cx="3232718" cy="276999"/>
                  </a:xfrm>
                  <a:prstGeom prst="rect">
                    <a:avLst/>
                  </a:prstGeom>
                  <a:noFill/>
                </p:spPr>
                <p:txBody>
                  <a:bodyPr wrap="square">
                    <a:spAutoFit/>
                  </a:bodyPr>
                  <a:lstStyle/>
                  <a:p>
                    <a14:m>
                      <m:oMath xmlns:m="http://schemas.openxmlformats.org/officeDocument/2006/math">
                        <m:r>
                          <a:rPr lang="en-US" altLang="ko-KR" sz="1200" b="0" i="1" dirty="0" smtClean="0">
                            <a:solidFill>
                              <a:srgbClr val="000000"/>
                            </a:solidFill>
                            <a:latin typeface="Cambria Math" panose="02040503050406030204" pitchFamily="18" charset="0"/>
                          </a:rPr>
                          <m:t>−1.0      </m:t>
                        </m:r>
                      </m:oMath>
                    </a14:m>
                    <a:r>
                      <a:rPr lang="en-US" altLang="ko-KR" sz="1200" i="1" dirty="0">
                        <a:solidFill>
                          <a:srgbClr val="000000"/>
                        </a:solidFill>
                        <a:latin typeface="Cambria Math" panose="02040503050406030204" pitchFamily="18" charset="0"/>
                      </a:rPr>
                      <a:t>-0.5      0.0        0.5         1.0       1.5        2.0</a:t>
                    </a:r>
                    <a:endParaRPr lang="ko-KR" altLang="en-US" sz="1200" i="1" dirty="0">
                      <a:solidFill>
                        <a:srgbClr val="000000"/>
                      </a:solidFill>
                      <a:latin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5EAC77FD-76D5-42B5-A9FF-ADABF5E61B0E}"/>
                      </a:ext>
                    </a:extLst>
                  </p:cNvPr>
                  <p:cNvSpPr txBox="1">
                    <a:spLocks noRot="1" noChangeAspect="1" noMove="1" noResize="1" noEditPoints="1" noAdjustHandles="1" noChangeArrowheads="1" noChangeShapeType="1" noTextEdit="1"/>
                  </p:cNvSpPr>
                  <p:nvPr/>
                </p:nvSpPr>
                <p:spPr>
                  <a:xfrm>
                    <a:off x="4643208" y="4408534"/>
                    <a:ext cx="3232718" cy="276999"/>
                  </a:xfrm>
                  <a:prstGeom prst="rect">
                    <a:avLst/>
                  </a:prstGeom>
                  <a:blipFill>
                    <a:blip r:embed="rId8"/>
                    <a:stretch>
                      <a:fillRect t="-2222" b="-17778"/>
                    </a:stretch>
                  </a:blipFill>
                </p:spPr>
                <p:txBody>
                  <a:bodyPr/>
                  <a:lstStyle/>
                  <a:p>
                    <a:r>
                      <a:rPr lang="ko-KR" altLang="en-US">
                        <a:noFill/>
                      </a:rPr>
                      <a:t> </a:t>
                    </a:r>
                  </a:p>
                </p:txBody>
              </p:sp>
            </mc:Fallback>
          </mc:AlternateContent>
          <p:grpSp>
            <p:nvGrpSpPr>
              <p:cNvPr id="45" name="그룹 44">
                <a:extLst>
                  <a:ext uri="{FF2B5EF4-FFF2-40B4-BE49-F238E27FC236}">
                    <a16:creationId xmlns:a16="http://schemas.microsoft.com/office/drawing/2014/main" xmlns="" id="{1B31D63B-82DC-43A5-BF0A-77666ADC0DD3}"/>
                  </a:ext>
                </a:extLst>
              </p:cNvPr>
              <p:cNvGrpSpPr/>
              <p:nvPr/>
            </p:nvGrpSpPr>
            <p:grpSpPr>
              <a:xfrm>
                <a:off x="4923598" y="4365104"/>
                <a:ext cx="2741067" cy="83041"/>
                <a:chOff x="1206996" y="4365104"/>
                <a:chExt cx="2741067" cy="130169"/>
              </a:xfrm>
            </p:grpSpPr>
            <p:cxnSp>
              <p:nvCxnSpPr>
                <p:cNvPr id="63" name="직선 연결선 62">
                  <a:extLst>
                    <a:ext uri="{FF2B5EF4-FFF2-40B4-BE49-F238E27FC236}">
                      <a16:creationId xmlns:a16="http://schemas.microsoft.com/office/drawing/2014/main" xmlns="" id="{659DA21C-41D8-4A56-A4BA-0E4D2A35B2F3}"/>
                    </a:ext>
                  </a:extLst>
                </p:cNvPr>
                <p:cNvCxnSpPr/>
                <p:nvPr/>
              </p:nvCxnSpPr>
              <p:spPr>
                <a:xfrm>
                  <a:off x="1206996"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직선 연결선 63">
                  <a:extLst>
                    <a:ext uri="{FF2B5EF4-FFF2-40B4-BE49-F238E27FC236}">
                      <a16:creationId xmlns:a16="http://schemas.microsoft.com/office/drawing/2014/main" xmlns="" id="{48B6F333-EC3D-4A82-B116-E5A671ED9C8B}"/>
                    </a:ext>
                  </a:extLst>
                </p:cNvPr>
                <p:cNvCxnSpPr/>
                <p:nvPr/>
              </p:nvCxnSpPr>
              <p:spPr>
                <a:xfrm>
                  <a:off x="17110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직선 연결선 64">
                  <a:extLst>
                    <a:ext uri="{FF2B5EF4-FFF2-40B4-BE49-F238E27FC236}">
                      <a16:creationId xmlns:a16="http://schemas.microsoft.com/office/drawing/2014/main" xmlns="" id="{7205B834-C13E-4739-8568-E7394666CC84}"/>
                    </a:ext>
                  </a:extLst>
                </p:cNvPr>
                <p:cNvCxnSpPr/>
                <p:nvPr/>
              </p:nvCxnSpPr>
              <p:spPr>
                <a:xfrm>
                  <a:off x="2124048"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직선 연결선 65">
                  <a:extLst>
                    <a:ext uri="{FF2B5EF4-FFF2-40B4-BE49-F238E27FC236}">
                      <a16:creationId xmlns:a16="http://schemas.microsoft.com/office/drawing/2014/main" xmlns="" id="{B300C942-AA5C-4553-87D8-49F7D58B9D6F}"/>
                    </a:ext>
                  </a:extLst>
                </p:cNvPr>
                <p:cNvCxnSpPr/>
                <p:nvPr/>
              </p:nvCxnSpPr>
              <p:spPr>
                <a:xfrm>
                  <a:off x="2585109"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직선 연결선 66">
                  <a:extLst>
                    <a:ext uri="{FF2B5EF4-FFF2-40B4-BE49-F238E27FC236}">
                      <a16:creationId xmlns:a16="http://schemas.microsoft.com/office/drawing/2014/main" xmlns="" id="{D2B7BE98-3442-41D0-9BCA-2782D1009F18}"/>
                    </a:ext>
                  </a:extLst>
                </p:cNvPr>
                <p:cNvCxnSpPr>
                  <a:cxnSpLocks/>
                </p:cNvCxnSpPr>
                <p:nvPr/>
              </p:nvCxnSpPr>
              <p:spPr>
                <a:xfrm>
                  <a:off x="3079204"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직선 연결선 67">
                  <a:extLst>
                    <a:ext uri="{FF2B5EF4-FFF2-40B4-BE49-F238E27FC236}">
                      <a16:creationId xmlns:a16="http://schemas.microsoft.com/office/drawing/2014/main" xmlns="" id="{DF4C60DB-0C4B-493D-BAA8-DDC2D3469D49}"/>
                    </a:ext>
                  </a:extLst>
                </p:cNvPr>
                <p:cNvCxnSpPr>
                  <a:cxnSpLocks/>
                </p:cNvCxnSpPr>
                <p:nvPr/>
              </p:nvCxnSpPr>
              <p:spPr>
                <a:xfrm>
                  <a:off x="35112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직선 연결선 68">
                  <a:extLst>
                    <a:ext uri="{FF2B5EF4-FFF2-40B4-BE49-F238E27FC236}">
                      <a16:creationId xmlns:a16="http://schemas.microsoft.com/office/drawing/2014/main" xmlns="" id="{405E6537-C86B-4695-B853-165DFFBF2364}"/>
                    </a:ext>
                  </a:extLst>
                </p:cNvPr>
                <p:cNvCxnSpPr>
                  <a:cxnSpLocks/>
                </p:cNvCxnSpPr>
                <p:nvPr/>
              </p:nvCxnSpPr>
              <p:spPr>
                <a:xfrm>
                  <a:off x="3948063"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6" name="직선 연결선 45">
                <a:extLst>
                  <a:ext uri="{FF2B5EF4-FFF2-40B4-BE49-F238E27FC236}">
                    <a16:creationId xmlns:a16="http://schemas.microsoft.com/office/drawing/2014/main" xmlns="" id="{B2A9C1C0-48BE-4C75-8948-BC07258C6500}"/>
                  </a:ext>
                </a:extLst>
              </p:cNvPr>
              <p:cNvCxnSpPr/>
              <p:nvPr/>
            </p:nvCxnSpPr>
            <p:spPr>
              <a:xfrm rot="5400000">
                <a:off x="4750859" y="3473387"/>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직선 연결선 46">
                <a:extLst>
                  <a:ext uri="{FF2B5EF4-FFF2-40B4-BE49-F238E27FC236}">
                    <a16:creationId xmlns:a16="http://schemas.microsoft.com/office/drawing/2014/main" xmlns="" id="{FBB3E4A4-1406-4734-8768-CE433C4A7E5D}"/>
                  </a:ext>
                </a:extLst>
              </p:cNvPr>
              <p:cNvCxnSpPr/>
              <p:nvPr/>
            </p:nvCxnSpPr>
            <p:spPr>
              <a:xfrm rot="5400000">
                <a:off x="4750859" y="3792005"/>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xmlns="" id="{789BB6EC-8D47-48D7-915E-1912F55E6D45}"/>
                      </a:ext>
                    </a:extLst>
                  </p:cNvPr>
                  <p:cNvSpPr txBox="1"/>
                  <p:nvPr/>
                </p:nvSpPr>
                <p:spPr>
                  <a:xfrm>
                    <a:off x="4251955" y="2428578"/>
                    <a:ext cx="456985" cy="1841530"/>
                  </a:xfrm>
                  <a:prstGeom prst="rect">
                    <a:avLst/>
                  </a:prstGeom>
                  <a:noFill/>
                </p:spPr>
                <p:txBody>
                  <a:bodyPr wrap="square">
                    <a:spAutoFit/>
                  </a:bodyPr>
                  <a:lstStyle/>
                  <a:p>
                    <a:pPr algn="r">
                      <a:spcAft>
                        <a:spcPts val="1000"/>
                      </a:spcAft>
                    </a:pPr>
                    <a14:m>
                      <m:oMathPara xmlns:m="http://schemas.openxmlformats.org/officeDocument/2006/math">
                        <m:oMathParaPr>
                          <m:jc m:val="right"/>
                        </m:oMathParaPr>
                        <m:oMath xmlns:m="http://schemas.openxmlformats.org/officeDocument/2006/math">
                          <m:r>
                            <a:rPr lang="en-US" altLang="ko-KR" sz="1200" b="0" i="1" dirty="0" smtClean="0">
                              <a:solidFill>
                                <a:srgbClr val="000000"/>
                              </a:solidFill>
                              <a:latin typeface="Cambria Math" panose="02040503050406030204" pitchFamily="18" charset="0"/>
                            </a:rPr>
                            <m:t>2.0</m:t>
                          </m:r>
                        </m:oMath>
                      </m:oMathPara>
                    </a14:m>
                    <a:endParaRPr lang="en-US" altLang="ko-KR" sz="1200" b="0" i="1" dirty="0">
                      <a:solidFill>
                        <a:srgbClr val="000000"/>
                      </a:solidFill>
                      <a:latin typeface="Cambria Math" panose="02040503050406030204" pitchFamily="18" charset="0"/>
                    </a:endParaRPr>
                  </a:p>
                  <a:p>
                    <a:pPr algn="r">
                      <a:spcAft>
                        <a:spcPts val="1000"/>
                      </a:spcAft>
                    </a:pPr>
                    <a:r>
                      <a:rPr lang="en-US" altLang="ko-KR" sz="1200" i="1" dirty="0">
                        <a:solidFill>
                          <a:srgbClr val="000000"/>
                        </a:solidFill>
                        <a:latin typeface="Cambria Math" panose="02040503050406030204" pitchFamily="18" charset="0"/>
                      </a:rPr>
                      <a:t>1.5</a:t>
                    </a:r>
                  </a:p>
                  <a:p>
                    <a:pPr algn="r">
                      <a:spcAft>
                        <a:spcPts val="1000"/>
                      </a:spcAft>
                    </a:pPr>
                    <a:r>
                      <a:rPr lang="en-US" altLang="ko-KR" sz="1200" i="1" dirty="0">
                        <a:solidFill>
                          <a:srgbClr val="000000"/>
                        </a:solidFill>
                        <a:latin typeface="Cambria Math" panose="02040503050406030204" pitchFamily="18" charset="0"/>
                      </a:rPr>
                      <a:t>1.0</a:t>
                    </a:r>
                  </a:p>
                  <a:p>
                    <a:pPr algn="r">
                      <a:spcAft>
                        <a:spcPts val="1000"/>
                      </a:spcAft>
                    </a:pPr>
                    <a:r>
                      <a:rPr lang="en-US" altLang="ko-KR" sz="1200" i="1" dirty="0">
                        <a:solidFill>
                          <a:srgbClr val="000000"/>
                        </a:solidFill>
                        <a:latin typeface="Cambria Math" panose="02040503050406030204" pitchFamily="18" charset="0"/>
                      </a:rPr>
                      <a:t>0.5</a:t>
                    </a:r>
                  </a:p>
                  <a:p>
                    <a:pPr algn="r">
                      <a:spcAft>
                        <a:spcPts val="1000"/>
                      </a:spcAft>
                    </a:pPr>
                    <a:r>
                      <a:rPr lang="en-US" altLang="ko-KR" sz="1200" i="1" dirty="0">
                        <a:solidFill>
                          <a:srgbClr val="000000"/>
                        </a:solidFill>
                        <a:latin typeface="Cambria Math" panose="02040503050406030204" pitchFamily="18" charset="0"/>
                      </a:rPr>
                      <a:t>0.0</a:t>
                    </a:r>
                  </a:p>
                  <a:p>
                    <a:pPr algn="r">
                      <a:spcAft>
                        <a:spcPts val="1000"/>
                      </a:spcAft>
                    </a:pPr>
                    <a:r>
                      <a:rPr lang="en-US" altLang="ko-KR" sz="1200" i="1" dirty="0">
                        <a:solidFill>
                          <a:srgbClr val="000000"/>
                        </a:solidFill>
                        <a:latin typeface="Cambria Math" panose="02040503050406030204" pitchFamily="18" charset="0"/>
                      </a:rPr>
                      <a:t>-0.5</a:t>
                    </a:r>
                  </a:p>
                </p:txBody>
              </p:sp>
            </mc:Choice>
            <mc:Fallback xmlns="">
              <p:sp>
                <p:nvSpPr>
                  <p:cNvPr id="49" name="TextBox 48">
                    <a:extLst>
                      <a:ext uri="{FF2B5EF4-FFF2-40B4-BE49-F238E27FC236}">
                        <a16:creationId xmlns:a16="http://schemas.microsoft.com/office/drawing/2014/main" id="{6B18B882-3C56-4B1A-95CB-ABADF3BBD28D}"/>
                      </a:ext>
                    </a:extLst>
                  </p:cNvPr>
                  <p:cNvSpPr txBox="1">
                    <a:spLocks noRot="1" noChangeAspect="1" noMove="1" noResize="1" noEditPoints="1" noAdjustHandles="1" noChangeArrowheads="1" noChangeShapeType="1" noTextEdit="1"/>
                  </p:cNvSpPr>
                  <p:nvPr/>
                </p:nvSpPr>
                <p:spPr>
                  <a:xfrm>
                    <a:off x="4251955" y="2428578"/>
                    <a:ext cx="456985" cy="1841530"/>
                  </a:xfrm>
                  <a:prstGeom prst="rect">
                    <a:avLst/>
                  </a:prstGeom>
                  <a:blipFill>
                    <a:blip r:embed="rId9"/>
                    <a:stretch>
                      <a:fillRect r="-1333" b="-1656"/>
                    </a:stretch>
                  </a:blipFill>
                </p:spPr>
                <p:txBody>
                  <a:bodyPr/>
                  <a:lstStyle/>
                  <a:p>
                    <a:r>
                      <a:rPr lang="ko-KR" altLang="en-US">
                        <a:noFill/>
                      </a:rPr>
                      <a:t> </a:t>
                    </a:r>
                  </a:p>
                </p:txBody>
              </p:sp>
            </mc:Fallback>
          </mc:AlternateContent>
          <p:cxnSp>
            <p:nvCxnSpPr>
              <p:cNvPr id="49" name="직선 연결선 48">
                <a:extLst>
                  <a:ext uri="{FF2B5EF4-FFF2-40B4-BE49-F238E27FC236}">
                    <a16:creationId xmlns:a16="http://schemas.microsoft.com/office/drawing/2014/main" xmlns="" id="{8E00DC93-08A4-4800-870F-00E95C8E7BC1}"/>
                  </a:ext>
                </a:extLst>
              </p:cNvPr>
              <p:cNvCxnSpPr/>
              <p:nvPr/>
            </p:nvCxnSpPr>
            <p:spPr>
              <a:xfrm>
                <a:off x="6911500" y="2573752"/>
                <a:ext cx="216024" cy="0"/>
              </a:xfrm>
              <a:prstGeom prst="line">
                <a:avLst/>
              </a:pr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직선 연결선 49">
                <a:extLst>
                  <a:ext uri="{FF2B5EF4-FFF2-40B4-BE49-F238E27FC236}">
                    <a16:creationId xmlns:a16="http://schemas.microsoft.com/office/drawing/2014/main" xmlns="" id="{B77465EE-6B65-4D55-8D1D-1093349E10B5}"/>
                  </a:ext>
                </a:extLst>
              </p:cNvPr>
              <p:cNvCxnSpPr/>
              <p:nvPr/>
            </p:nvCxnSpPr>
            <p:spPr>
              <a:xfrm>
                <a:off x="6911500" y="2747851"/>
                <a:ext cx="216024" cy="0"/>
              </a:xfrm>
              <a:prstGeom prst="line">
                <a:avLst/>
              </a:pr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7C92A91D-3446-454B-9A7A-91ADD76709C9}"/>
                      </a:ext>
                    </a:extLst>
                  </p:cNvPr>
                  <p:cNvSpPr txBox="1"/>
                  <p:nvPr/>
                </p:nvSpPr>
                <p:spPr>
                  <a:xfrm>
                    <a:off x="7119799" y="2643082"/>
                    <a:ext cx="890279" cy="215444"/>
                  </a:xfrm>
                  <a:prstGeom prst="rect">
                    <a:avLst/>
                  </a:prstGeom>
                  <a:noFill/>
                </p:spPr>
                <p:txBody>
                  <a:bodyPr wrap="square">
                    <a:spAutoFit/>
                  </a:bodyPr>
                  <a:lstStyle/>
                  <a:p>
                    <a14:m>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=−2</m:t>
                        </m:r>
                      </m:oMath>
                    </a14:m>
                    <a:r>
                      <a:rPr lang="en-US" altLang="ko-KR" sz="800" b="0" i="0" baseline="30000" dirty="0">
                        <a:solidFill>
                          <a:srgbClr val="000000"/>
                        </a:solidFill>
                        <a:latin typeface="+mj-lt"/>
                      </a:rPr>
                      <a:t>-x-2</a:t>
                    </a:r>
                    <a:endParaRPr lang="ko-KR" altLang="en-US" sz="800" i="1" baseline="30000" dirty="0">
                      <a:solidFill>
                        <a:srgbClr val="000000"/>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F4E0D2B6-C887-46E6-B253-38EB3A96964D}"/>
                      </a:ext>
                    </a:extLst>
                  </p:cNvPr>
                  <p:cNvSpPr txBox="1">
                    <a:spLocks noRot="1" noChangeAspect="1" noMove="1" noResize="1" noEditPoints="1" noAdjustHandles="1" noChangeArrowheads="1" noChangeShapeType="1" noTextEdit="1"/>
                  </p:cNvSpPr>
                  <p:nvPr/>
                </p:nvSpPr>
                <p:spPr>
                  <a:xfrm>
                    <a:off x="7119799" y="2643082"/>
                    <a:ext cx="890279" cy="21544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xmlns="" id="{6EC7C7E6-7211-4273-9934-6B9A9B0D2DA2}"/>
                      </a:ext>
                    </a:extLst>
                  </p:cNvPr>
                  <p:cNvSpPr txBox="1"/>
                  <p:nvPr/>
                </p:nvSpPr>
                <p:spPr>
                  <a:xfrm>
                    <a:off x="7119799" y="2463360"/>
                    <a:ext cx="792632" cy="215444"/>
                  </a:xfrm>
                  <a:prstGeom prst="rect">
                    <a:avLst/>
                  </a:prstGeom>
                  <a:noFill/>
                </p:spPr>
                <p:txBody>
                  <a:bodyPr wrap="square">
                    <a:spAutoFit/>
                  </a:bodyPr>
                  <a:lstStyle/>
                  <a:p>
                    <a14:m>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=2</m:t>
                        </m:r>
                      </m:oMath>
                    </a14:m>
                    <a:r>
                      <a:rPr lang="en-US" altLang="ko-KR" sz="800" b="0" i="0" baseline="30000" dirty="0">
                        <a:solidFill>
                          <a:srgbClr val="000000"/>
                        </a:solidFill>
                        <a:latin typeface="+mj-lt"/>
                      </a:rPr>
                      <a:t>-</a:t>
                    </a:r>
                    <a14:m>
                      <m:oMath xmlns:m="http://schemas.openxmlformats.org/officeDocument/2006/math">
                        <m:r>
                          <a:rPr lang="en-US" altLang="ko-KR" sz="800" b="0" i="1" baseline="30000" dirty="0" smtClean="0">
                            <a:solidFill>
                              <a:srgbClr val="000000"/>
                            </a:solidFill>
                            <a:latin typeface="Cambria Math" panose="02040503050406030204" pitchFamily="18" charset="0"/>
                          </a:rPr>
                          <m:t>𝑥</m:t>
                        </m:r>
                      </m:oMath>
                    </a14:m>
                    <a:endParaRPr lang="ko-KR" altLang="en-US" sz="800" i="1" baseline="30000" dirty="0">
                      <a:solidFill>
                        <a:srgbClr val="000000"/>
                      </a:solidFill>
                      <a:latin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109BFA1B-E9BC-4341-95FB-98141253C91A}"/>
                      </a:ext>
                    </a:extLst>
                  </p:cNvPr>
                  <p:cNvSpPr txBox="1">
                    <a:spLocks noRot="1" noChangeAspect="1" noMove="1" noResize="1" noEditPoints="1" noAdjustHandles="1" noChangeArrowheads="1" noChangeShapeType="1" noTextEdit="1"/>
                  </p:cNvSpPr>
                  <p:nvPr/>
                </p:nvSpPr>
                <p:spPr>
                  <a:xfrm>
                    <a:off x="7119799" y="2463360"/>
                    <a:ext cx="792632" cy="215444"/>
                  </a:xfrm>
                  <a:prstGeom prst="rect">
                    <a:avLst/>
                  </a:prstGeom>
                  <a:blipFill>
                    <a:blip r:embed="rId11"/>
                    <a:stretch>
                      <a:fillRect/>
                    </a:stretch>
                  </a:blipFill>
                </p:spPr>
                <p:txBody>
                  <a:bodyPr/>
                  <a:lstStyle/>
                  <a:p>
                    <a:r>
                      <a:rPr lang="ko-KR" altLang="en-US">
                        <a:noFill/>
                      </a:rPr>
                      <a:t> </a:t>
                    </a:r>
                  </a:p>
                </p:txBody>
              </p:sp>
            </mc:Fallback>
          </mc:AlternateContent>
          <p:sp>
            <p:nvSpPr>
              <p:cNvPr id="56" name="직사각형 55">
                <a:extLst>
                  <a:ext uri="{FF2B5EF4-FFF2-40B4-BE49-F238E27FC236}">
                    <a16:creationId xmlns:a16="http://schemas.microsoft.com/office/drawing/2014/main" xmlns="" id="{8C137C76-5462-4624-8EC6-0B9E9216AEBE}"/>
                  </a:ext>
                </a:extLst>
              </p:cNvPr>
              <p:cNvSpPr/>
              <p:nvPr/>
            </p:nvSpPr>
            <p:spPr>
              <a:xfrm>
                <a:off x="6874594" y="2463360"/>
                <a:ext cx="890279" cy="392534"/>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7" name="직선 연결선 56">
                <a:extLst>
                  <a:ext uri="{FF2B5EF4-FFF2-40B4-BE49-F238E27FC236}">
                    <a16:creationId xmlns:a16="http://schemas.microsoft.com/office/drawing/2014/main" xmlns="" id="{D404C563-16F5-48E9-9D04-237C904D9F67}"/>
                  </a:ext>
                </a:extLst>
              </p:cNvPr>
              <p:cNvCxnSpPr/>
              <p:nvPr/>
            </p:nvCxnSpPr>
            <p:spPr>
              <a:xfrm rot="5400000">
                <a:off x="4752531" y="283615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직선 연결선 57">
                <a:extLst>
                  <a:ext uri="{FF2B5EF4-FFF2-40B4-BE49-F238E27FC236}">
                    <a16:creationId xmlns:a16="http://schemas.microsoft.com/office/drawing/2014/main" xmlns="" id="{95EF8BC2-B509-4EC9-8921-1C3D9D8B1F93}"/>
                  </a:ext>
                </a:extLst>
              </p:cNvPr>
              <p:cNvCxnSpPr/>
              <p:nvPr/>
            </p:nvCxnSpPr>
            <p:spPr>
              <a:xfrm rot="5400000">
                <a:off x="4750848" y="3154768"/>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직선 연결선 58">
                <a:extLst>
                  <a:ext uri="{FF2B5EF4-FFF2-40B4-BE49-F238E27FC236}">
                    <a16:creationId xmlns:a16="http://schemas.microsoft.com/office/drawing/2014/main" xmlns="" id="{1FBD99EC-2B28-450E-96B9-208F924F80E7}"/>
                  </a:ext>
                </a:extLst>
              </p:cNvPr>
              <p:cNvCxnSpPr/>
              <p:nvPr/>
            </p:nvCxnSpPr>
            <p:spPr>
              <a:xfrm rot="5400000">
                <a:off x="4750846" y="4110623"/>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직선 연결선 59">
                <a:extLst>
                  <a:ext uri="{FF2B5EF4-FFF2-40B4-BE49-F238E27FC236}">
                    <a16:creationId xmlns:a16="http://schemas.microsoft.com/office/drawing/2014/main" xmlns="" id="{6A15EEE4-1E20-4D3C-9F05-C75A28153F57}"/>
                  </a:ext>
                </a:extLst>
              </p:cNvPr>
              <p:cNvCxnSpPr/>
              <p:nvPr/>
            </p:nvCxnSpPr>
            <p:spPr>
              <a:xfrm rot="5400000">
                <a:off x="4752531" y="2512711"/>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61" name="자유형: 도형 60">
                <a:extLst>
                  <a:ext uri="{FF2B5EF4-FFF2-40B4-BE49-F238E27FC236}">
                    <a16:creationId xmlns:a16="http://schemas.microsoft.com/office/drawing/2014/main" xmlns="" id="{1A95F6BE-3F86-4672-BE87-D4D4441E79AC}"/>
                  </a:ext>
                </a:extLst>
              </p:cNvPr>
              <p:cNvSpPr/>
              <p:nvPr/>
            </p:nvSpPr>
            <p:spPr>
              <a:xfrm>
                <a:off x="4905375" y="2490788"/>
                <a:ext cx="2747963" cy="1262062"/>
              </a:xfrm>
              <a:custGeom>
                <a:avLst/>
                <a:gdLst>
                  <a:gd name="connsiteX0" fmla="*/ 0 w 2747963"/>
                  <a:gd name="connsiteY0" fmla="*/ 0 h 1262062"/>
                  <a:gd name="connsiteX1" fmla="*/ 376238 w 2747963"/>
                  <a:gd name="connsiteY1" fmla="*/ 352425 h 1262062"/>
                  <a:gd name="connsiteX2" fmla="*/ 900113 w 2747963"/>
                  <a:gd name="connsiteY2" fmla="*/ 709612 h 1262062"/>
                  <a:gd name="connsiteX3" fmla="*/ 1328738 w 2747963"/>
                  <a:gd name="connsiteY3" fmla="*/ 923925 h 1262062"/>
                  <a:gd name="connsiteX4" fmla="*/ 1781175 w 2747963"/>
                  <a:gd name="connsiteY4" fmla="*/ 1066800 h 1262062"/>
                  <a:gd name="connsiteX5" fmla="*/ 2243138 w 2747963"/>
                  <a:gd name="connsiteY5" fmla="*/ 1171575 h 1262062"/>
                  <a:gd name="connsiteX6" fmla="*/ 2747963 w 2747963"/>
                  <a:gd name="connsiteY6" fmla="*/ 1262062 h 126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7963" h="1262062">
                    <a:moveTo>
                      <a:pt x="0" y="0"/>
                    </a:moveTo>
                    <a:cubicBezTo>
                      <a:pt x="113109" y="117078"/>
                      <a:pt x="226219" y="234156"/>
                      <a:pt x="376238" y="352425"/>
                    </a:cubicBezTo>
                    <a:cubicBezTo>
                      <a:pt x="526257" y="470694"/>
                      <a:pt x="741363" y="614362"/>
                      <a:pt x="900113" y="709612"/>
                    </a:cubicBezTo>
                    <a:cubicBezTo>
                      <a:pt x="1058863" y="804862"/>
                      <a:pt x="1181894" y="864394"/>
                      <a:pt x="1328738" y="923925"/>
                    </a:cubicBezTo>
                    <a:cubicBezTo>
                      <a:pt x="1475582" y="983456"/>
                      <a:pt x="1628775" y="1025525"/>
                      <a:pt x="1781175" y="1066800"/>
                    </a:cubicBezTo>
                    <a:cubicBezTo>
                      <a:pt x="1933575" y="1108075"/>
                      <a:pt x="2082007" y="1139031"/>
                      <a:pt x="2243138" y="1171575"/>
                    </a:cubicBezTo>
                    <a:cubicBezTo>
                      <a:pt x="2404269" y="1204119"/>
                      <a:pt x="2576116" y="1233090"/>
                      <a:pt x="2747963" y="1262062"/>
                    </a:cubicBezTo>
                  </a:path>
                </a:pathLst>
              </a:cu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xmlns="" id="{3AA8B75F-7D39-4297-BB1C-5F4F0B0123A8}"/>
                  </a:ext>
                </a:extLst>
              </p:cNvPr>
              <p:cNvSpPr/>
              <p:nvPr/>
            </p:nvSpPr>
            <p:spPr>
              <a:xfrm>
                <a:off x="4910138" y="3967163"/>
                <a:ext cx="2757487" cy="314325"/>
              </a:xfrm>
              <a:custGeom>
                <a:avLst/>
                <a:gdLst>
                  <a:gd name="connsiteX0" fmla="*/ 0 w 2757487"/>
                  <a:gd name="connsiteY0" fmla="*/ 314325 h 314325"/>
                  <a:gd name="connsiteX1" fmla="*/ 385762 w 2757487"/>
                  <a:gd name="connsiteY1" fmla="*/ 223837 h 314325"/>
                  <a:gd name="connsiteX2" fmla="*/ 919162 w 2757487"/>
                  <a:gd name="connsiteY2" fmla="*/ 142875 h 314325"/>
                  <a:gd name="connsiteX3" fmla="*/ 1404937 w 2757487"/>
                  <a:gd name="connsiteY3" fmla="*/ 76200 h 314325"/>
                  <a:gd name="connsiteX4" fmla="*/ 1924050 w 2757487"/>
                  <a:gd name="connsiteY4" fmla="*/ 42862 h 314325"/>
                  <a:gd name="connsiteX5" fmla="*/ 2438400 w 2757487"/>
                  <a:gd name="connsiteY5" fmla="*/ 19050 h 314325"/>
                  <a:gd name="connsiteX6" fmla="*/ 2757487 w 2757487"/>
                  <a:gd name="connsiteY6" fmla="*/ 0 h 314325"/>
                  <a:gd name="connsiteX7" fmla="*/ 2757487 w 2757487"/>
                  <a:gd name="connsiteY7" fmla="*/ 0 h 314325"/>
                  <a:gd name="connsiteX8" fmla="*/ 2752725 w 2757487"/>
                  <a:gd name="connsiteY8"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7487" h="314325">
                    <a:moveTo>
                      <a:pt x="0" y="314325"/>
                    </a:moveTo>
                    <a:cubicBezTo>
                      <a:pt x="116284" y="283368"/>
                      <a:pt x="232568" y="252412"/>
                      <a:pt x="385762" y="223837"/>
                    </a:cubicBezTo>
                    <a:cubicBezTo>
                      <a:pt x="538956" y="195262"/>
                      <a:pt x="919162" y="142875"/>
                      <a:pt x="919162" y="142875"/>
                    </a:cubicBezTo>
                    <a:cubicBezTo>
                      <a:pt x="1089024" y="118269"/>
                      <a:pt x="1237456" y="92869"/>
                      <a:pt x="1404937" y="76200"/>
                    </a:cubicBezTo>
                    <a:cubicBezTo>
                      <a:pt x="1572418" y="59531"/>
                      <a:pt x="1924050" y="42862"/>
                      <a:pt x="1924050" y="42862"/>
                    </a:cubicBezTo>
                    <a:lnTo>
                      <a:pt x="2438400" y="19050"/>
                    </a:lnTo>
                    <a:lnTo>
                      <a:pt x="2757487" y="0"/>
                    </a:lnTo>
                    <a:lnTo>
                      <a:pt x="2757487" y="0"/>
                    </a:lnTo>
                    <a:lnTo>
                      <a:pt x="2752725" y="0"/>
                    </a:lnTo>
                  </a:path>
                </a:pathLst>
              </a:cu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19575988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292669"/>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Logarithms (log)</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781858"/>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Logarithmic Function (log function)</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D8BF98C4-B566-4812-B5F0-560CFBA969E7}"/>
                  </a:ext>
                </a:extLst>
              </p:cNvPr>
              <p:cNvSpPr/>
              <p:nvPr/>
            </p:nvSpPr>
            <p:spPr>
              <a:xfrm>
                <a:off x="702940" y="2064021"/>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0" dirty="0">
                    <a:solidFill>
                      <a:prstClr val="black">
                        <a:lumMod val="85000"/>
                        <a:lumOff val="15000"/>
                      </a:prstClr>
                    </a:solidFill>
                    <a:latin typeface="SamsungOne 400" panose="020B0503030303020204" pitchFamily="34" charset="0"/>
                    <a:ea typeface="SamsungOne 400" panose="020B0503030303020204" pitchFamily="34" charset="0"/>
                  </a:rPr>
                  <a:t>The log function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𝑓</m:t>
                        </m:r>
                        <m:r>
                          <a:rPr lang="en-US" altLang="ko-KR" sz="1300" i="1">
                            <a:solidFill>
                              <a:prstClr val="black"/>
                            </a:solidFill>
                            <a:latin typeface="Cambria Math" panose="02040503050406030204" pitchFamily="18" charset="0"/>
                            <a:ea typeface="Cambria Math" panose="02040503050406030204" pitchFamily="18" charset="0"/>
                          </a:rPr>
                          <m:t> : </m:t>
                        </m:r>
                        <m:r>
                          <a:rPr lang="en-US" altLang="ko-KR" sz="1300" i="1">
                            <a:solidFill>
                              <a:prstClr val="black"/>
                            </a:solidFill>
                            <a:latin typeface="Cambria Math" panose="02040503050406030204" pitchFamily="18" charset="0"/>
                            <a:ea typeface="Cambria Math" panose="02040503050406030204" pitchFamily="18" charset="0"/>
                          </a:rPr>
                          <m:t>ℝ</m:t>
                        </m:r>
                      </m:e>
                      <m:sup>
                        <m:r>
                          <a:rPr lang="en-US" altLang="ko-KR" sz="1300" i="1">
                            <a:solidFill>
                              <a:prstClr val="black"/>
                            </a:solidFill>
                            <a:latin typeface="Cambria Math" panose="02040503050406030204" pitchFamily="18" charset="0"/>
                            <a:ea typeface="Cambria Math" panose="02040503050406030204" pitchFamily="18" charset="0"/>
                          </a:rPr>
                          <m:t>+</m:t>
                        </m:r>
                      </m:sup>
                    </m:sSup>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i="1">
                        <a:solidFill>
                          <a:prstClr val="black"/>
                        </a:solidFill>
                        <a:latin typeface="Cambria Math" panose="02040503050406030204" pitchFamily="18" charset="0"/>
                        <a:ea typeface="Cambria Math" panose="02040503050406030204" pitchFamily="18" charset="0"/>
                      </a:rPr>
                      <m:t>ℝ</m:t>
                    </m:r>
                  </m:oMath>
                </a14:m>
                <a:r>
                  <a:rPr lang="en-US" altLang="ko-KR" sz="1300" b="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real number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where </a:t>
                </a:r>
                <a14:m>
                  <m:oMath xmlns:m="http://schemas.openxmlformats.org/officeDocument/2006/math">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&gt;0, </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i="1">
                        <a:solidFill>
                          <a:prstClr val="black">
                            <a:lumMod val="85000"/>
                            <a:lumOff val="15000"/>
                          </a:prstClr>
                        </a:solidFill>
                        <a:latin typeface="Cambria Math" panose="02040503050406030204" pitchFamily="18" charset="0"/>
                        <a:ea typeface="Cambria Math" panose="02040503050406030204" pitchFamily="18" charset="0"/>
                      </a:rPr>
                      <m:t>≠1</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the set of real numbers </a:t>
                </a:r>
                <a14:m>
                  <m:oMath xmlns:m="http://schemas.openxmlformats.org/officeDocument/2006/math">
                    <m:r>
                      <a:rPr lang="en-US" altLang="ko-KR" sz="1300" i="1">
                        <a:solidFill>
                          <a:prstClr val="black"/>
                        </a:solidFill>
                        <a:latin typeface="Cambria Math" panose="02040503050406030204" pitchFamily="18" charset="0"/>
                        <a:ea typeface="Cambria Math" panose="02040503050406030204" pitchFamily="18" charset="0"/>
                      </a:rPr>
                      <m:t>ℝ</m:t>
                    </m:r>
                    <m:r>
                      <a:rPr lang="en-US" altLang="ko-KR" sz="1300" i="1">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set </a:t>
                </a:r>
                <a14:m>
                  <m:oMath xmlns:m="http://schemas.openxmlformats.org/officeDocument/2006/math">
                    <m:sSup>
                      <m:sSupPr>
                        <m:ctrlPr>
                          <a:rPr lang="en-US" altLang="ko-KR" sz="1300" i="1" smtClean="0">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ℝ</m:t>
                        </m:r>
                      </m:e>
                      <m:sup>
                        <m:r>
                          <a:rPr lang="en-US" altLang="ko-KR" sz="1300" b="0" i="1" smtClean="0">
                            <a:solidFill>
                              <a:prstClr val="black"/>
                            </a:solidFill>
                            <a:latin typeface="Cambria Math" panose="02040503050406030204" pitchFamily="18" charset="0"/>
                            <a:ea typeface="Cambria Math" panose="02040503050406030204" pitchFamily="18" charset="0"/>
                          </a:rPr>
                          <m:t>+</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as follows. </a:t>
                </a:r>
              </a:p>
            </p:txBody>
          </p:sp>
        </mc:Choice>
        <mc:Fallback xmlns="">
          <p:sp>
            <p:nvSpPr>
              <p:cNvPr id="10" name="직사각형 9">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064021"/>
                <a:ext cx="8632825" cy="545516"/>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724469" y="2885455"/>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According to the definition of logarithms, the inverse function of </a:t>
                </a:r>
                <a14:m>
                  <m:oMath xmlns:m="http://schemas.openxmlformats.org/officeDocument/2006/math">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𝑎</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the inverse function of the exponential function </a:t>
                </a:r>
                <a14:m>
                  <m:oMath xmlns:m="http://schemas.openxmlformats.org/officeDocument/2006/math">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 </m:t>
                    </m:r>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𝑎</m:t>
                        </m:r>
                      </m:sub>
                    </m:sSub>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the inverse function of </a:t>
                </a:r>
                <a14:m>
                  <m:oMath xmlns:m="http://schemas.openxmlformats.org/officeDocument/2006/math">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𝑎</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(logarithmic function).</a:t>
                </a: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24469" y="2885455"/>
                <a:ext cx="8632825" cy="545516"/>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1C2E5FC7-B3E5-41F6-88D1-B0F2CECACC18}"/>
                  </a:ext>
                </a:extLst>
              </p:cNvPr>
              <p:cNvSpPr/>
              <p:nvPr/>
            </p:nvSpPr>
            <p:spPr>
              <a:xfrm>
                <a:off x="4122570" y="2436969"/>
                <a:ext cx="1478588" cy="354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sub>
                      </m:s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7" name="직사각형 16">
                <a:extLst>
                  <a:ext uri="{FF2B5EF4-FFF2-40B4-BE49-F238E27FC236}">
                    <a16:creationId xmlns:a16="http://schemas.microsoft.com/office/drawing/2014/main" id="{1C2E5FC7-B3E5-41F6-88D1-B0F2CECACC18}"/>
                  </a:ext>
                </a:extLst>
              </p:cNvPr>
              <p:cNvSpPr>
                <a:spLocks noRot="1" noChangeAspect="1" noMove="1" noResize="1" noEditPoints="1" noAdjustHandles="1" noChangeArrowheads="1" noChangeShapeType="1" noTextEdit="1"/>
              </p:cNvSpPr>
              <p:nvPr/>
            </p:nvSpPr>
            <p:spPr>
              <a:xfrm>
                <a:off x="4122570" y="2436969"/>
                <a:ext cx="1478588" cy="354357"/>
              </a:xfrm>
              <a:prstGeom prst="rect">
                <a:avLst/>
              </a:prstGeom>
              <a:blipFill>
                <a:blip r:embed="rId5"/>
                <a:stretch>
                  <a:fillRect/>
                </a:stretch>
              </a:blipFill>
              <a:ln>
                <a:noFill/>
              </a:ln>
            </p:spPr>
            <p:txBody>
              <a:bodyPr/>
              <a:lstStyle/>
              <a:p>
                <a:r>
                  <a:rPr lang="ko-KR" altLang="en-US">
                    <a:noFill/>
                  </a:rPr>
                  <a:t> </a:t>
                </a:r>
              </a:p>
            </p:txBody>
          </p:sp>
        </mc:Fallback>
      </mc:AlternateContent>
      <p:sp>
        <p:nvSpPr>
          <p:cNvPr id="19" name="직사각형 18">
            <a:extLst>
              <a:ext uri="{FF2B5EF4-FFF2-40B4-BE49-F238E27FC236}">
                <a16:creationId xmlns:a16="http://schemas.microsoft.com/office/drawing/2014/main" xmlns="" id="{8E5F9064-F32B-4555-8E98-200747BD6E6D}"/>
              </a:ext>
            </a:extLst>
          </p:cNvPr>
          <p:cNvSpPr/>
          <p:nvPr/>
        </p:nvSpPr>
        <p:spPr>
          <a:xfrm>
            <a:off x="728983" y="3486334"/>
            <a:ext cx="8518530" cy="272196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00702D3E-955E-419D-974B-D2EE70F50BC0}"/>
                  </a:ext>
                </a:extLst>
              </p:cNvPr>
              <p:cNvSpPr txBox="1"/>
              <p:nvPr/>
            </p:nvSpPr>
            <p:spPr>
              <a:xfrm>
                <a:off x="1024424" y="3580975"/>
                <a:ext cx="8052980" cy="523220"/>
              </a:xfrm>
              <a:prstGeom prst="rect">
                <a:avLst/>
              </a:prstGeom>
              <a:noFill/>
            </p:spPr>
            <p:txBody>
              <a:bodyPr wrap="square">
                <a:spAutoFit/>
              </a:bodyPr>
              <a:lstStyle/>
              <a:p>
                <a:pPr marL="0" lvl="1" algn="ct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For the real number </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𝑎</m:t>
                    </m:r>
                    <m:r>
                      <a:rPr lang="en-US" altLang="ko-KR" sz="1400" i="1" dirty="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satisfying</a:t>
                </a:r>
                <a14:m>
                  <m:oMath xmlns:m="http://schemas.openxmlformats.org/officeDocument/2006/math">
                    <m:r>
                      <a:rPr lang="en-US" altLang="ko-KR" sz="1400" dirty="0">
                        <a:solidFill>
                          <a:prstClr val="black">
                            <a:lumMod val="85000"/>
                            <a:lumOff val="15000"/>
                          </a:prstClr>
                        </a:solidFill>
                        <a:latin typeface="Cambria Math" panose="02040503050406030204" pitchFamily="18" charset="0"/>
                      </a:rPr>
                      <m:t>  </m:t>
                    </m:r>
                    <m:r>
                      <a:rPr lang="en-US" altLang="ko-KR" sz="1400" i="1" dirty="0">
                        <a:solidFill>
                          <a:prstClr val="black">
                            <a:lumMod val="85000"/>
                            <a:lumOff val="15000"/>
                          </a:prstClr>
                        </a:solidFill>
                        <a:latin typeface="Cambria Math" panose="02040503050406030204" pitchFamily="18" charset="0"/>
                      </a:rPr>
                      <m:t>𝑎</m:t>
                    </m:r>
                    <m:r>
                      <a:rPr lang="en-US" altLang="ko-KR" sz="1400" i="1" dirty="0">
                        <a:solidFill>
                          <a:prstClr val="black">
                            <a:lumMod val="85000"/>
                            <a:lumOff val="15000"/>
                          </a:prstClr>
                        </a:solidFill>
                        <a:latin typeface="Cambria Math" panose="02040503050406030204" pitchFamily="18" charset="0"/>
                      </a:rPr>
                      <m:t>&gt;0, </m:t>
                    </m:r>
                    <m:r>
                      <a:rPr lang="en-US" altLang="ko-KR" sz="1400" i="1" dirty="0">
                        <a:solidFill>
                          <a:prstClr val="black">
                            <a:lumMod val="85000"/>
                            <a:lumOff val="15000"/>
                          </a:prstClr>
                        </a:solidFill>
                        <a:latin typeface="Cambria Math" panose="02040503050406030204" pitchFamily="18" charset="0"/>
                      </a:rPr>
                      <m:t>𝑎</m:t>
                    </m:r>
                    <m:r>
                      <a:rPr lang="en-US" altLang="ko-KR" sz="1400" i="1" dirty="0">
                        <a:solidFill>
                          <a:prstClr val="black">
                            <a:lumMod val="85000"/>
                            <a:lumOff val="15000"/>
                          </a:prstClr>
                        </a:solidFill>
                        <a:latin typeface="Cambria Math" panose="02040503050406030204" pitchFamily="18" charset="0"/>
                      </a:rPr>
                      <m:t>≠1</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the graph of the logarithmic function</a:t>
                </a:r>
                <a14:m>
                  <m:oMath xmlns:m="http://schemas.openxmlformats.org/officeDocument/2006/math">
                    <m:r>
                      <a:rPr lang="en-US" altLang="ko-KR" sz="1400" b="0" i="0" dirty="0" smtClean="0">
                        <a:solidFill>
                          <a:prstClr val="black">
                            <a:lumMod val="85000"/>
                            <a:lumOff val="15000"/>
                          </a:prstClr>
                        </a:solidFill>
                        <a:latin typeface="Cambria Math" panose="02040503050406030204" pitchFamily="18" charset="0"/>
                      </a:rPr>
                      <m:t> </m:t>
                    </m:r>
                    <m:r>
                      <m:rPr>
                        <m:sty m:val="p"/>
                      </m:rPr>
                      <a:rPr lang="en-US" altLang="ko-KR" sz="1400" dirty="0">
                        <a:solidFill>
                          <a:prstClr val="black">
                            <a:lumMod val="85000"/>
                            <a:lumOff val="15000"/>
                          </a:prstClr>
                        </a:solidFill>
                        <a:latin typeface="Cambria Math" panose="02040503050406030204" pitchFamily="18" charset="0"/>
                      </a:rPr>
                      <m:t>y</m:t>
                    </m:r>
                    <m:r>
                      <a:rPr lang="en-US" altLang="ko-KR" sz="1400" dirty="0">
                        <a:solidFill>
                          <a:prstClr val="black">
                            <a:lumMod val="85000"/>
                            <a:lumOff val="15000"/>
                          </a:prstClr>
                        </a:solidFill>
                        <a:latin typeface="Cambria Math" panose="02040503050406030204" pitchFamily="18" charset="0"/>
                      </a:rPr>
                      <m:t>=</m:t>
                    </m:r>
                    <m:func>
                      <m:funcPr>
                        <m:ctrlPr>
                          <a:rPr lang="en-US" altLang="ko-KR" sz="1400" i="1" dirty="0">
                            <a:solidFill>
                              <a:prstClr val="black">
                                <a:lumMod val="85000"/>
                                <a:lumOff val="15000"/>
                              </a:prstClr>
                            </a:solidFill>
                            <a:latin typeface="Cambria Math" panose="02040503050406030204" pitchFamily="18" charset="0"/>
                          </a:rPr>
                        </m:ctrlPr>
                      </m:funcPr>
                      <m:fName>
                        <m:sSub>
                          <m:sSubPr>
                            <m:ctrlPr>
                              <a:rPr lang="en-US" altLang="ko-KR" sz="1400" i="1" dirty="0">
                                <a:solidFill>
                                  <a:prstClr val="black">
                                    <a:lumMod val="85000"/>
                                    <a:lumOff val="15000"/>
                                  </a:prstClr>
                                </a:solidFill>
                                <a:latin typeface="Cambria Math" panose="02040503050406030204" pitchFamily="18" charset="0"/>
                              </a:rPr>
                            </m:ctrlPr>
                          </m:sSubPr>
                          <m:e>
                            <m:r>
                              <m:rPr>
                                <m:sty m:val="p"/>
                              </m:rPr>
                              <a:rPr lang="en-US" altLang="ko-KR" sz="1400" dirty="0">
                                <a:solidFill>
                                  <a:prstClr val="black">
                                    <a:lumMod val="85000"/>
                                    <a:lumOff val="15000"/>
                                  </a:prstClr>
                                </a:solidFill>
                                <a:latin typeface="Cambria Math" panose="02040503050406030204" pitchFamily="18" charset="0"/>
                              </a:rPr>
                              <m:t>log</m:t>
                            </m:r>
                          </m:e>
                          <m:sub>
                            <m:r>
                              <m:rPr>
                                <m:sty m:val="p"/>
                              </m:rPr>
                              <a:rPr lang="en-US" altLang="ko-KR" sz="1400" dirty="0">
                                <a:solidFill>
                                  <a:prstClr val="black">
                                    <a:lumMod val="85000"/>
                                    <a:lumOff val="15000"/>
                                  </a:prstClr>
                                </a:solidFill>
                                <a:latin typeface="Cambria Math" panose="02040503050406030204" pitchFamily="18" charset="0"/>
                              </a:rPr>
                              <m:t>a</m:t>
                            </m:r>
                          </m:sub>
                        </m:sSub>
                      </m:fName>
                      <m:e>
                        <m:r>
                          <m:rPr>
                            <m:sty m:val="p"/>
                          </m:rPr>
                          <a:rPr lang="en-US" altLang="ko-KR" sz="1400" dirty="0">
                            <a:solidFill>
                              <a:prstClr val="black">
                                <a:lumMod val="85000"/>
                                <a:lumOff val="15000"/>
                              </a:prstClr>
                            </a:solidFill>
                            <a:latin typeface="Cambria Math" panose="02040503050406030204" pitchFamily="18" charset="0"/>
                          </a:rPr>
                          <m:t>x</m:t>
                        </m:r>
                      </m:e>
                    </m:func>
                    <m:r>
                      <a:rPr lang="en-US" altLang="ko-KR" sz="1400" b="0" i="1" dirty="0" smtClean="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with the range  </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𝑎</m:t>
                    </m:r>
                    <m:r>
                      <a:rPr lang="en-US" altLang="ko-KR" sz="1400" i="1" dirty="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can be drawn as shown below.</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2" name="TextBox 21">
                <a:extLst>
                  <a:ext uri="{FF2B5EF4-FFF2-40B4-BE49-F238E27FC236}">
                    <a16:creationId xmlns:a16="http://schemas.microsoft.com/office/drawing/2014/main" id="{00702D3E-955E-419D-974B-D2EE70F50BC0}"/>
                  </a:ext>
                </a:extLst>
              </p:cNvPr>
              <p:cNvSpPr txBox="1">
                <a:spLocks noRot="1" noChangeAspect="1" noMove="1" noResize="1" noEditPoints="1" noAdjustHandles="1" noChangeArrowheads="1" noChangeShapeType="1" noTextEdit="1"/>
              </p:cNvSpPr>
              <p:nvPr/>
            </p:nvSpPr>
            <p:spPr>
              <a:xfrm>
                <a:off x="1024424" y="3580975"/>
                <a:ext cx="8052980" cy="523220"/>
              </a:xfrm>
              <a:prstGeom prst="rect">
                <a:avLst/>
              </a:prstGeom>
              <a:blipFill>
                <a:blip r:embed="rId6"/>
                <a:stretch>
                  <a:fillRect t="-1163" b="-116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0DD5E7D1-48DF-48F5-BA0D-F35F3823C9E5}"/>
                  </a:ext>
                </a:extLst>
              </p:cNvPr>
              <p:cNvSpPr txBox="1"/>
              <p:nvPr/>
            </p:nvSpPr>
            <p:spPr>
              <a:xfrm>
                <a:off x="2339802" y="6042258"/>
                <a:ext cx="5104466" cy="292388"/>
              </a:xfrm>
              <a:prstGeom prst="rect">
                <a:avLst/>
              </a:prstGeom>
              <a:solidFill>
                <a:schemeClr val="bg1"/>
              </a:solidFill>
            </p:spPr>
            <p:txBody>
              <a:bodyPr wrap="square">
                <a:spAutoFit/>
              </a:bodyPr>
              <a:lstStyle/>
              <a:p>
                <a:pPr algn="ctr"/>
                <a:r>
                  <a:rPr lang="en-US" altLang="ko-KR" sz="1300" b="1" dirty="0">
                    <a:solidFill>
                      <a:srgbClr val="1429A0"/>
                    </a:solidFill>
                    <a:latin typeface="SamsungOne 400" panose="020B0503030303020204" pitchFamily="34" charset="0"/>
                    <a:ea typeface="SamsungOne 400" panose="020B0503030303020204" pitchFamily="34" charset="0"/>
                  </a:rPr>
                  <a:t>The Graph of the Logarithmic Function </a:t>
                </a:r>
                <a14:m>
                  <m:oMath xmlns:m="http://schemas.openxmlformats.org/officeDocument/2006/math">
                    <m:r>
                      <a:rPr lang="en-US" altLang="ko-KR" sz="1200" b="1" i="1" dirty="0" smtClean="0">
                        <a:solidFill>
                          <a:srgbClr val="1429A0"/>
                        </a:solidFill>
                        <a:latin typeface="Cambria Math" panose="02040503050406030204" pitchFamily="18" charset="0"/>
                      </a:rPr>
                      <m:t>𝒚</m:t>
                    </m:r>
                    <m:r>
                      <a:rPr lang="en-US" altLang="ko-KR" sz="1200" b="1" i="1" dirty="0" smtClean="0">
                        <a:solidFill>
                          <a:srgbClr val="1429A0"/>
                        </a:solidFill>
                        <a:latin typeface="Cambria Math" panose="02040503050406030204" pitchFamily="18" charset="0"/>
                      </a:rPr>
                      <m:t>=</m:t>
                    </m:r>
                    <m:r>
                      <a:rPr lang="en-US" altLang="ko-KR" sz="1200" b="1" i="1" dirty="0" smtClean="0">
                        <a:solidFill>
                          <a:srgbClr val="1429A0"/>
                        </a:solidFill>
                        <a:latin typeface="Cambria Math" panose="02040503050406030204" pitchFamily="18" charset="0"/>
                      </a:rPr>
                      <m:t>𝒍𝒐𝒈𝒂𝒙</m:t>
                    </m:r>
                    <m:r>
                      <a:rPr lang="en-US" altLang="ko-KR" sz="1200" b="1" i="1" baseline="30000" dirty="0">
                        <a:solidFill>
                          <a:srgbClr val="1429A0"/>
                        </a:solidFill>
                        <a:latin typeface="Cambria Math" panose="02040503050406030204" pitchFamily="18" charset="0"/>
                      </a:rPr>
                      <m:t> </m:t>
                    </m:r>
                  </m:oMath>
                </a14:m>
                <a:r>
                  <a:rPr lang="en-US" altLang="ko-KR" sz="1300" b="1" dirty="0">
                    <a:solidFill>
                      <a:srgbClr val="1429A0"/>
                    </a:solidFill>
                    <a:latin typeface="SamsungOne 400" panose="020B0503030303020204" pitchFamily="34" charset="0"/>
                    <a:ea typeface="SamsungOne 400" panose="020B0503030303020204" pitchFamily="34" charset="0"/>
                  </a:rPr>
                  <a:t>with the range </a:t>
                </a:r>
                <a14:m>
                  <m:oMath xmlns:m="http://schemas.openxmlformats.org/officeDocument/2006/math">
                    <m:r>
                      <a:rPr lang="en-US" altLang="ko-KR" sz="1300" b="1" i="1" dirty="0">
                        <a:solidFill>
                          <a:srgbClr val="1429A0"/>
                        </a:solidFill>
                        <a:latin typeface="Cambria Math" panose="02040503050406030204" pitchFamily="18" charset="0"/>
                      </a:rPr>
                      <m:t>𝒂</m:t>
                    </m:r>
                  </m:oMath>
                </a14:m>
                <a:endParaRPr lang="ko-KR" altLang="en-US" sz="1300" b="1" dirty="0">
                  <a:solidFill>
                    <a:srgbClr val="1429A0"/>
                  </a:solidFill>
                  <a:latin typeface="SamsungOne 400" panose="020B0503030303020204" pitchFamily="34" charset="0"/>
                </a:endParaRPr>
              </a:p>
            </p:txBody>
          </p:sp>
        </mc:Choice>
        <mc:Fallback xmlns="">
          <p:sp>
            <p:nvSpPr>
              <p:cNvPr id="21" name="TextBox 20">
                <a:extLst>
                  <a:ext uri="{FF2B5EF4-FFF2-40B4-BE49-F238E27FC236}">
                    <a16:creationId xmlns:a16="http://schemas.microsoft.com/office/drawing/2014/main" id="{0DD5E7D1-48DF-48F5-BA0D-F35F3823C9E5}"/>
                  </a:ext>
                </a:extLst>
              </p:cNvPr>
              <p:cNvSpPr txBox="1">
                <a:spLocks noRot="1" noChangeAspect="1" noMove="1" noResize="1" noEditPoints="1" noAdjustHandles="1" noChangeArrowheads="1" noChangeShapeType="1" noTextEdit="1"/>
              </p:cNvSpPr>
              <p:nvPr/>
            </p:nvSpPr>
            <p:spPr>
              <a:xfrm>
                <a:off x="2339802" y="6042258"/>
                <a:ext cx="5104466" cy="292388"/>
              </a:xfrm>
              <a:prstGeom prst="rect">
                <a:avLst/>
              </a:prstGeom>
              <a:blipFill>
                <a:blip r:embed="rId7"/>
                <a:stretch>
                  <a:fillRect t="-2083" b="-16667"/>
                </a:stretch>
              </a:blipFill>
            </p:spPr>
            <p:txBody>
              <a:bodyPr/>
              <a:lstStyle/>
              <a:p>
                <a:r>
                  <a:rPr lang="ko-KR" altLang="en-US">
                    <a:noFill/>
                  </a:rPr>
                  <a:t> </a:t>
                </a:r>
              </a:p>
            </p:txBody>
          </p:sp>
        </mc:Fallback>
      </mc:AlternateContent>
      <p:grpSp>
        <p:nvGrpSpPr>
          <p:cNvPr id="59" name="그룹 58">
            <a:extLst>
              <a:ext uri="{FF2B5EF4-FFF2-40B4-BE49-F238E27FC236}">
                <a16:creationId xmlns:a16="http://schemas.microsoft.com/office/drawing/2014/main" xmlns="" id="{312B5B1F-C159-4601-A0C4-A2ECE1D04D32}"/>
              </a:ext>
            </a:extLst>
          </p:cNvPr>
          <p:cNvGrpSpPr/>
          <p:nvPr/>
        </p:nvGrpSpPr>
        <p:grpSpPr>
          <a:xfrm>
            <a:off x="1177690" y="4079897"/>
            <a:ext cx="7899715" cy="1938226"/>
            <a:chOff x="1338911" y="4040542"/>
            <a:chExt cx="7899715" cy="1938226"/>
          </a:xfrm>
        </p:grpSpPr>
        <p:sp>
          <p:nvSpPr>
            <p:cNvPr id="60" name="자유형: 도형 59">
              <a:extLst>
                <a:ext uri="{FF2B5EF4-FFF2-40B4-BE49-F238E27FC236}">
                  <a16:creationId xmlns:a16="http://schemas.microsoft.com/office/drawing/2014/main" xmlns="" id="{A57E43B0-4AF4-40E9-B9C5-72496C3477A7}"/>
                </a:ext>
              </a:extLst>
            </p:cNvPr>
            <p:cNvSpPr/>
            <p:nvPr/>
          </p:nvSpPr>
          <p:spPr>
            <a:xfrm>
              <a:off x="2725947" y="4623758"/>
              <a:ext cx="863195" cy="707367"/>
            </a:xfrm>
            <a:custGeom>
              <a:avLst/>
              <a:gdLst>
                <a:gd name="connsiteX0" fmla="*/ 0 w 863195"/>
                <a:gd name="connsiteY0" fmla="*/ 707367 h 707367"/>
                <a:gd name="connsiteX1" fmla="*/ 327804 w 863195"/>
                <a:gd name="connsiteY1" fmla="*/ 646982 h 707367"/>
                <a:gd name="connsiteX2" fmla="*/ 638355 w 863195"/>
                <a:gd name="connsiteY2" fmla="*/ 439948 h 707367"/>
                <a:gd name="connsiteX3" fmla="*/ 828136 w 863195"/>
                <a:gd name="connsiteY3" fmla="*/ 112144 h 707367"/>
                <a:gd name="connsiteX4" fmla="*/ 862642 w 863195"/>
                <a:gd name="connsiteY4" fmla="*/ 0 h 70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195" h="707367">
                  <a:moveTo>
                    <a:pt x="0" y="707367"/>
                  </a:moveTo>
                  <a:cubicBezTo>
                    <a:pt x="110706" y="699459"/>
                    <a:pt x="221412" y="691552"/>
                    <a:pt x="327804" y="646982"/>
                  </a:cubicBezTo>
                  <a:cubicBezTo>
                    <a:pt x="434196" y="602412"/>
                    <a:pt x="554966" y="529088"/>
                    <a:pt x="638355" y="439948"/>
                  </a:cubicBezTo>
                  <a:cubicBezTo>
                    <a:pt x="721744" y="350808"/>
                    <a:pt x="790755" y="185469"/>
                    <a:pt x="828136" y="112144"/>
                  </a:cubicBezTo>
                  <a:cubicBezTo>
                    <a:pt x="865517" y="38819"/>
                    <a:pt x="864079" y="19409"/>
                    <a:pt x="86264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자유형: 도형 60">
              <a:extLst>
                <a:ext uri="{FF2B5EF4-FFF2-40B4-BE49-F238E27FC236}">
                  <a16:creationId xmlns:a16="http://schemas.microsoft.com/office/drawing/2014/main" xmlns="" id="{0D141953-20D0-49CE-B499-59E4F6122C18}"/>
                </a:ext>
              </a:extLst>
            </p:cNvPr>
            <p:cNvSpPr/>
            <p:nvPr/>
          </p:nvSpPr>
          <p:spPr>
            <a:xfrm>
              <a:off x="3260785" y="4968815"/>
              <a:ext cx="810883" cy="905774"/>
            </a:xfrm>
            <a:custGeom>
              <a:avLst/>
              <a:gdLst>
                <a:gd name="connsiteX0" fmla="*/ 0 w 810883"/>
                <a:gd name="connsiteY0" fmla="*/ 905774 h 905774"/>
                <a:gd name="connsiteX1" fmla="*/ 77638 w 810883"/>
                <a:gd name="connsiteY1" fmla="*/ 612476 h 905774"/>
                <a:gd name="connsiteX2" fmla="*/ 250166 w 810883"/>
                <a:gd name="connsiteY2" fmla="*/ 301925 h 905774"/>
                <a:gd name="connsiteX3" fmla="*/ 439947 w 810883"/>
                <a:gd name="connsiteY3" fmla="*/ 155276 h 905774"/>
                <a:gd name="connsiteX4" fmla="*/ 810883 w 810883"/>
                <a:gd name="connsiteY4" fmla="*/ 0 h 90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883" h="905774">
                  <a:moveTo>
                    <a:pt x="0" y="905774"/>
                  </a:moveTo>
                  <a:cubicBezTo>
                    <a:pt x="17972" y="809445"/>
                    <a:pt x="35944" y="713117"/>
                    <a:pt x="77638" y="612476"/>
                  </a:cubicBezTo>
                  <a:cubicBezTo>
                    <a:pt x="119332" y="511835"/>
                    <a:pt x="189781" y="378125"/>
                    <a:pt x="250166" y="301925"/>
                  </a:cubicBezTo>
                  <a:cubicBezTo>
                    <a:pt x="310551" y="225725"/>
                    <a:pt x="346494" y="205597"/>
                    <a:pt x="439947" y="155276"/>
                  </a:cubicBezTo>
                  <a:cubicBezTo>
                    <a:pt x="533400" y="104955"/>
                    <a:pt x="672141" y="52477"/>
                    <a:pt x="810883" y="0"/>
                  </a:cubicBezTo>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연결선 61">
              <a:extLst>
                <a:ext uri="{FF2B5EF4-FFF2-40B4-BE49-F238E27FC236}">
                  <a16:creationId xmlns:a16="http://schemas.microsoft.com/office/drawing/2014/main" xmlns="" id="{9490793D-8BC7-4820-9319-6B202AFB923E}"/>
                </a:ext>
              </a:extLst>
            </p:cNvPr>
            <p:cNvCxnSpPr>
              <a:cxnSpLocks/>
            </p:cNvCxnSpPr>
            <p:nvPr/>
          </p:nvCxnSpPr>
          <p:spPr>
            <a:xfrm flipV="1">
              <a:off x="2801220" y="4494838"/>
              <a:ext cx="1351446" cy="13104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63" name="그룹 62">
              <a:extLst>
                <a:ext uri="{FF2B5EF4-FFF2-40B4-BE49-F238E27FC236}">
                  <a16:creationId xmlns:a16="http://schemas.microsoft.com/office/drawing/2014/main" xmlns="" id="{8834DD39-3922-4B3C-AB5F-3532D99A5B41}"/>
                </a:ext>
              </a:extLst>
            </p:cNvPr>
            <p:cNvGrpSpPr/>
            <p:nvPr/>
          </p:nvGrpSpPr>
          <p:grpSpPr>
            <a:xfrm>
              <a:off x="1338911" y="4040542"/>
              <a:ext cx="7899715" cy="1938226"/>
              <a:chOff x="1338911" y="4040542"/>
              <a:chExt cx="7899715" cy="1938226"/>
            </a:xfrm>
          </p:grpSpPr>
          <p:grpSp>
            <p:nvGrpSpPr>
              <p:cNvPr id="64" name="그룹 63">
                <a:extLst>
                  <a:ext uri="{FF2B5EF4-FFF2-40B4-BE49-F238E27FC236}">
                    <a16:creationId xmlns:a16="http://schemas.microsoft.com/office/drawing/2014/main" xmlns="" id="{E51524E1-29AA-47E4-9A49-88043FBDBD98}"/>
                  </a:ext>
                </a:extLst>
              </p:cNvPr>
              <p:cNvGrpSpPr/>
              <p:nvPr/>
            </p:nvGrpSpPr>
            <p:grpSpPr>
              <a:xfrm>
                <a:off x="1338911" y="4040542"/>
                <a:ext cx="6675672" cy="1938226"/>
                <a:chOff x="-668415" y="3779002"/>
                <a:chExt cx="6675672" cy="1938226"/>
              </a:xfrm>
            </p:grpSpPr>
            <p:cxnSp>
              <p:nvCxnSpPr>
                <p:cNvPr id="78" name="직선 화살표 연결선 77">
                  <a:extLst>
                    <a:ext uri="{FF2B5EF4-FFF2-40B4-BE49-F238E27FC236}">
                      <a16:creationId xmlns:a16="http://schemas.microsoft.com/office/drawing/2014/main" xmlns="" id="{EBCC886F-4CEE-4FE4-B9CE-E04A4E07B76E}"/>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xmlns="" id="{DEF70740-38E8-4568-8498-C64AFE522753}"/>
                    </a:ext>
                  </a:extLst>
                </p:cNvPr>
                <p:cNvCxnSpPr>
                  <a:cxnSpLocks/>
                </p:cNvCxnSpPr>
                <p:nvPr/>
              </p:nvCxnSpPr>
              <p:spPr>
                <a:xfrm flipV="1">
                  <a:off x="1206996" y="4005065"/>
                  <a:ext cx="0" cy="17121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xmlns="" id="{5E3154F0-E67D-4987-B93C-70BAA8C742CE}"/>
                    </a:ext>
                  </a:extLst>
                </p:cNvPr>
                <p:cNvSpPr txBox="1"/>
                <p:nvPr/>
              </p:nvSpPr>
              <p:spPr>
                <a:xfrm>
                  <a:off x="990972" y="3779002"/>
                  <a:ext cx="288032"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y</a:t>
                  </a:r>
                  <a:endParaRPr lang="ko-KR" altLang="en-US" sz="1200" i="1" dirty="0">
                    <a:solidFill>
                      <a:srgbClr val="000000"/>
                    </a:solidFill>
                    <a:latin typeface="Cambria Math" panose="02040503050406030204" pitchFamily="18" charset="0"/>
                  </a:endParaRPr>
                </a:p>
              </p:txBody>
            </p:sp>
            <p:sp>
              <p:nvSpPr>
                <p:cNvPr id="81" name="TextBox 80">
                  <a:extLst>
                    <a:ext uri="{FF2B5EF4-FFF2-40B4-BE49-F238E27FC236}">
                      <a16:creationId xmlns:a16="http://schemas.microsoft.com/office/drawing/2014/main" xmlns="" id="{C4F51DF6-E8A3-4CA0-9778-DCF1F42700C0}"/>
                    </a:ext>
                  </a:extLst>
                </p:cNvPr>
                <p:cNvSpPr txBox="1"/>
                <p:nvPr/>
              </p:nvSpPr>
              <p:spPr>
                <a:xfrm>
                  <a:off x="912795" y="4665536"/>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82" name="TextBox 81">
                  <a:extLst>
                    <a:ext uri="{FF2B5EF4-FFF2-40B4-BE49-F238E27FC236}">
                      <a16:creationId xmlns:a16="http://schemas.microsoft.com/office/drawing/2014/main" xmlns="" id="{5C7FDE32-C463-4C5A-B1EB-83D41B39C2A6}"/>
                    </a:ext>
                  </a:extLst>
                </p:cNvPr>
                <p:cNvSpPr txBox="1"/>
                <p:nvPr/>
              </p:nvSpPr>
              <p:spPr>
                <a:xfrm>
                  <a:off x="1315009" y="5167231"/>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83" name="TextBox 82">
                  <a:extLst>
                    <a:ext uri="{FF2B5EF4-FFF2-40B4-BE49-F238E27FC236}">
                      <a16:creationId xmlns:a16="http://schemas.microsoft.com/office/drawing/2014/main" xmlns="" id="{005619F5-4197-4A30-97F6-66BF1004C33F}"/>
                    </a:ext>
                  </a:extLst>
                </p:cNvPr>
                <p:cNvSpPr txBox="1"/>
                <p:nvPr/>
              </p:nvSpPr>
              <p:spPr>
                <a:xfrm>
                  <a:off x="952780" y="5147284"/>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0</a:t>
                  </a:r>
                  <a:endParaRPr lang="ko-KR" altLang="en-US" sz="1200" i="1" baseline="-25000" dirty="0">
                    <a:solidFill>
                      <a:srgbClr val="000000"/>
                    </a:solidFill>
                    <a:latin typeface="Cambria Math" panose="02040503050406030204" pitchFamily="18" charset="0"/>
                  </a:endParaRPr>
                </a:p>
              </p:txBody>
            </p:sp>
            <p:sp>
              <p:nvSpPr>
                <p:cNvPr id="84" name="TextBox 83">
                  <a:extLst>
                    <a:ext uri="{FF2B5EF4-FFF2-40B4-BE49-F238E27FC236}">
                      <a16:creationId xmlns:a16="http://schemas.microsoft.com/office/drawing/2014/main" xmlns="" id="{EBDCD62A-4F5D-40DC-AF2D-76190012BFF9}"/>
                    </a:ext>
                  </a:extLst>
                </p:cNvPr>
                <p:cNvSpPr txBox="1"/>
                <p:nvPr/>
              </p:nvSpPr>
              <p:spPr>
                <a:xfrm>
                  <a:off x="2426406" y="5018692"/>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x</a:t>
                  </a:r>
                  <a:endParaRPr lang="ko-KR" altLang="en-US" sz="1200" i="1" baseline="-25000"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xmlns="" id="{C2B87DD4-4CFF-4D25-BA85-5C41CB912B78}"/>
                        </a:ext>
                      </a:extLst>
                    </p:cNvPr>
                    <p:cNvSpPr txBox="1"/>
                    <p:nvPr/>
                  </p:nvSpPr>
                  <p:spPr>
                    <a:xfrm>
                      <a:off x="1186418" y="4001453"/>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i="1" dirty="0" smtClean="0">
                                <a:solidFill>
                                  <a:srgbClr val="000000"/>
                                </a:solidFill>
                                <a:latin typeface="Cambria Math" panose="02040503050406030204" pitchFamily="18" charset="0"/>
                              </a:rPr>
                              <m:t>𝑎𝑥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6C4E1FC1-73CC-4674-A994-9B098CAE86A7}"/>
                        </a:ext>
                      </a:extLst>
                    </p:cNvPr>
                    <p:cNvSpPr txBox="1">
                      <a:spLocks noRot="1" noChangeAspect="1" noMove="1" noResize="1" noEditPoints="1" noAdjustHandles="1" noChangeArrowheads="1" noChangeShapeType="1" noTextEdit="1"/>
                    </p:cNvSpPr>
                    <p:nvPr/>
                  </p:nvSpPr>
                  <p:spPr>
                    <a:xfrm>
                      <a:off x="1186418" y="4001453"/>
                      <a:ext cx="832521" cy="272767"/>
                    </a:xfrm>
                    <a:prstGeom prst="rect">
                      <a:avLst/>
                    </a:prstGeom>
                    <a:blipFill>
                      <a:blip r:embed="rId8"/>
                      <a:stretch>
                        <a:fillRect b="-2273"/>
                      </a:stretch>
                    </a:blipFill>
                  </p:spPr>
                  <p:txBody>
                    <a:bodyPr/>
                    <a:lstStyle/>
                    <a:p>
                      <a:r>
                        <a:rPr lang="ko-KR" altLang="en-US">
                          <a:noFill/>
                        </a:rPr>
                        <a:t> </a:t>
                      </a:r>
                    </a:p>
                  </p:txBody>
                </p:sp>
              </mc:Fallback>
            </mc:AlternateContent>
            <p:sp>
              <p:nvSpPr>
                <p:cNvPr id="86" name="TextBox 85">
                  <a:extLst>
                    <a:ext uri="{FF2B5EF4-FFF2-40B4-BE49-F238E27FC236}">
                      <a16:creationId xmlns:a16="http://schemas.microsoft.com/office/drawing/2014/main" xmlns="" id="{0D075145-BED6-4CCC-8D17-DC02CE925D77}"/>
                    </a:ext>
                  </a:extLst>
                </p:cNvPr>
                <p:cNvSpPr txBox="1"/>
                <p:nvPr/>
              </p:nvSpPr>
              <p:spPr>
                <a:xfrm>
                  <a:off x="-668415" y="4707275"/>
                  <a:ext cx="1238233"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(a) When a &gt;1</a:t>
                  </a:r>
                  <a:endParaRPr lang="ko-KR" altLang="en-US" sz="1200" i="1" baseline="30000"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xmlns="" id="{49007B99-9F42-4882-A698-AD0E160E4D00}"/>
                        </a:ext>
                      </a:extLst>
                    </p:cNvPr>
                    <p:cNvSpPr txBox="1"/>
                    <p:nvPr/>
                  </p:nvSpPr>
                  <p:spPr>
                    <a:xfrm>
                      <a:off x="1838772" y="3923411"/>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b="0" i="1" dirty="0" smtClean="0">
                                <a:solidFill>
                                  <a:srgbClr val="000000"/>
                                </a:solidFill>
                                <a:latin typeface="Cambria Math" panose="02040503050406030204" pitchFamily="18" charset="0"/>
                              </a:rPr>
                              <m:t>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87" name="TextBox 86">
                      <a:extLst>
                        <a:ext uri="{FF2B5EF4-FFF2-40B4-BE49-F238E27FC236}">
                          <a16:creationId xmlns:a16="http://schemas.microsoft.com/office/drawing/2014/main" id="{49007B99-9F42-4882-A698-AD0E160E4D00}"/>
                        </a:ext>
                      </a:extLst>
                    </p:cNvPr>
                    <p:cNvSpPr txBox="1">
                      <a:spLocks noRot="1" noChangeAspect="1" noMove="1" noResize="1" noEditPoints="1" noAdjustHandles="1" noChangeArrowheads="1" noChangeShapeType="1" noTextEdit="1"/>
                    </p:cNvSpPr>
                    <p:nvPr/>
                  </p:nvSpPr>
                  <p:spPr>
                    <a:xfrm>
                      <a:off x="1838772" y="3923411"/>
                      <a:ext cx="832521" cy="272767"/>
                    </a:xfrm>
                    <a:prstGeom prst="rect">
                      <a:avLst/>
                    </a:prstGeom>
                    <a:blipFill>
                      <a:blip r:embed="rId9"/>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xmlns="" id="{EBECA0E1-58C3-40B5-B49D-427BF5386DAB}"/>
                        </a:ext>
                      </a:extLst>
                    </p:cNvPr>
                    <p:cNvSpPr txBox="1"/>
                    <p:nvPr/>
                  </p:nvSpPr>
                  <p:spPr>
                    <a:xfrm>
                      <a:off x="1871613" y="4458657"/>
                      <a:ext cx="969299"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func>
                              <m:funcPr>
                                <m:ctrlPr>
                                  <a:rPr lang="en-US" altLang="ko-KR" sz="1200" i="1" dirty="0" smtClean="0">
                                    <a:solidFill>
                                      <a:srgbClr val="000000"/>
                                    </a:solidFill>
                                    <a:latin typeface="Cambria Math" panose="02040503050406030204" pitchFamily="18" charset="0"/>
                                  </a:rPr>
                                </m:ctrlPr>
                              </m:funcPr>
                              <m:fName>
                                <m:sSub>
                                  <m:sSubPr>
                                    <m:ctrlPr>
                                      <a:rPr lang="en-US" altLang="ko-KR" sz="1200" i="1" dirty="0" smtClean="0">
                                        <a:solidFill>
                                          <a:srgbClr val="000000"/>
                                        </a:solidFill>
                                        <a:latin typeface="Cambria Math" panose="02040503050406030204" pitchFamily="18" charset="0"/>
                                      </a:rPr>
                                    </m:ctrlPr>
                                  </m:sSubPr>
                                  <m:e>
                                    <m:r>
                                      <m:rPr>
                                        <m:sty m:val="p"/>
                                      </m:rPr>
                                      <a:rPr lang="en-US" altLang="ko-KR" sz="1200" i="0" dirty="0" smtClean="0">
                                        <a:solidFill>
                                          <a:srgbClr val="000000"/>
                                        </a:solidFill>
                                        <a:latin typeface="Cambria Math" panose="02040503050406030204" pitchFamily="18" charset="0"/>
                                      </a:rPr>
                                      <m:t>log</m:t>
                                    </m:r>
                                  </m:e>
                                  <m:sub>
                                    <m:r>
                                      <a:rPr lang="en-US" altLang="ko-KR" sz="1200" b="0" i="1" dirty="0" smtClean="0">
                                        <a:solidFill>
                                          <a:srgbClr val="000000"/>
                                        </a:solidFill>
                                        <a:latin typeface="Cambria Math" panose="02040503050406030204" pitchFamily="18" charset="0"/>
                                      </a:rPr>
                                      <m:t>𝑎</m:t>
                                    </m:r>
                                  </m:sub>
                                </m:sSub>
                              </m:fName>
                              <m:e>
                                <m:r>
                                  <a:rPr lang="en-US" altLang="ko-KR" sz="1200" b="0" i="1" dirty="0" smtClean="0">
                                    <a:solidFill>
                                      <a:srgbClr val="000000"/>
                                    </a:solidFill>
                                    <a:latin typeface="Cambria Math" panose="02040503050406030204" pitchFamily="18" charset="0"/>
                                  </a:rPr>
                                  <m:t>𝑥</m:t>
                                </m:r>
                              </m:e>
                            </m:func>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F8062812-80A0-4A0D-A00A-772EAA4B5B9E}"/>
                        </a:ext>
                      </a:extLst>
                    </p:cNvPr>
                    <p:cNvSpPr txBox="1">
                      <a:spLocks noRot="1" noChangeAspect="1" noMove="1" noResize="1" noEditPoints="1" noAdjustHandles="1" noChangeArrowheads="1" noChangeShapeType="1" noTextEdit="1"/>
                    </p:cNvSpPr>
                    <p:nvPr/>
                  </p:nvSpPr>
                  <p:spPr>
                    <a:xfrm>
                      <a:off x="1871613" y="4458657"/>
                      <a:ext cx="969299" cy="272767"/>
                    </a:xfrm>
                    <a:prstGeom prst="rect">
                      <a:avLst/>
                    </a:prstGeom>
                    <a:blipFill>
                      <a:blip r:embed="rId10"/>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xmlns="" id="{DD75F275-5967-40CE-9CBB-A640670622DE}"/>
                        </a:ext>
                      </a:extLst>
                    </p:cNvPr>
                    <p:cNvSpPr txBox="1"/>
                    <p:nvPr/>
                  </p:nvSpPr>
                  <p:spPr>
                    <a:xfrm>
                      <a:off x="5037958" y="5352308"/>
                      <a:ext cx="969299"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func>
                              <m:funcPr>
                                <m:ctrlPr>
                                  <a:rPr lang="en-US" altLang="ko-KR" sz="1200" i="1" dirty="0" smtClean="0">
                                    <a:solidFill>
                                      <a:srgbClr val="000000"/>
                                    </a:solidFill>
                                    <a:latin typeface="Cambria Math" panose="02040503050406030204" pitchFamily="18" charset="0"/>
                                  </a:rPr>
                                </m:ctrlPr>
                              </m:funcPr>
                              <m:fName>
                                <m:sSub>
                                  <m:sSubPr>
                                    <m:ctrlPr>
                                      <a:rPr lang="en-US" altLang="ko-KR" sz="1200" i="1" dirty="0" smtClean="0">
                                        <a:solidFill>
                                          <a:srgbClr val="000000"/>
                                        </a:solidFill>
                                        <a:latin typeface="Cambria Math" panose="02040503050406030204" pitchFamily="18" charset="0"/>
                                      </a:rPr>
                                    </m:ctrlPr>
                                  </m:sSubPr>
                                  <m:e>
                                    <m:r>
                                      <m:rPr>
                                        <m:sty m:val="p"/>
                                      </m:rPr>
                                      <a:rPr lang="en-US" altLang="ko-KR" sz="1200" i="0" dirty="0" smtClean="0">
                                        <a:solidFill>
                                          <a:srgbClr val="000000"/>
                                        </a:solidFill>
                                        <a:latin typeface="Cambria Math" panose="02040503050406030204" pitchFamily="18" charset="0"/>
                                      </a:rPr>
                                      <m:t>log</m:t>
                                    </m:r>
                                  </m:e>
                                  <m:sub>
                                    <m:r>
                                      <a:rPr lang="en-US" altLang="ko-KR" sz="1200" b="0" i="1" dirty="0" smtClean="0">
                                        <a:solidFill>
                                          <a:srgbClr val="000000"/>
                                        </a:solidFill>
                                        <a:latin typeface="Cambria Math" panose="02040503050406030204" pitchFamily="18" charset="0"/>
                                      </a:rPr>
                                      <m:t>𝑎</m:t>
                                    </m:r>
                                  </m:sub>
                                </m:sSub>
                              </m:fName>
                              <m:e>
                                <m:r>
                                  <a:rPr lang="en-US" altLang="ko-KR" sz="1200" b="0" i="1" dirty="0" smtClean="0">
                                    <a:solidFill>
                                      <a:srgbClr val="000000"/>
                                    </a:solidFill>
                                    <a:latin typeface="Cambria Math" panose="02040503050406030204" pitchFamily="18" charset="0"/>
                                  </a:rPr>
                                  <m:t>𝑥</m:t>
                                </m:r>
                              </m:e>
                            </m:func>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61" name="TextBox 60">
                      <a:extLst>
                        <a:ext uri="{FF2B5EF4-FFF2-40B4-BE49-F238E27FC236}">
                          <a16:creationId xmlns:a16="http://schemas.microsoft.com/office/drawing/2014/main" id="{3A1D6DC5-4FEC-4BA9-B0B3-271EE585241C}"/>
                        </a:ext>
                      </a:extLst>
                    </p:cNvPr>
                    <p:cNvSpPr txBox="1">
                      <a:spLocks noRot="1" noChangeAspect="1" noMove="1" noResize="1" noEditPoints="1" noAdjustHandles="1" noChangeArrowheads="1" noChangeShapeType="1" noTextEdit="1"/>
                    </p:cNvSpPr>
                    <p:nvPr/>
                  </p:nvSpPr>
                  <p:spPr>
                    <a:xfrm>
                      <a:off x="5037958" y="5352308"/>
                      <a:ext cx="969299" cy="272767"/>
                    </a:xfrm>
                    <a:prstGeom prst="rect">
                      <a:avLst/>
                    </a:prstGeom>
                    <a:blipFill>
                      <a:blip r:embed="rId11"/>
                      <a:stretch>
                        <a:fillRect b="-88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xmlns="" id="{0C737F07-32AB-4E0F-91A6-188010976730}"/>
                        </a:ext>
                      </a:extLst>
                    </p:cNvPr>
                    <p:cNvSpPr txBox="1"/>
                    <p:nvPr/>
                  </p:nvSpPr>
                  <p:spPr>
                    <a:xfrm>
                      <a:off x="4860239" y="4023509"/>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b="0" i="1" dirty="0" smtClean="0">
                                <a:solidFill>
                                  <a:srgbClr val="000000"/>
                                </a:solidFill>
                                <a:latin typeface="Cambria Math" panose="02040503050406030204" pitchFamily="18" charset="0"/>
                              </a:rPr>
                              <m:t>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62" name="TextBox 61">
                      <a:extLst>
                        <a:ext uri="{FF2B5EF4-FFF2-40B4-BE49-F238E27FC236}">
                          <a16:creationId xmlns:a16="http://schemas.microsoft.com/office/drawing/2014/main" id="{7C5B0CE7-078C-4F86-8743-4BDAA6B5AF20}"/>
                        </a:ext>
                      </a:extLst>
                    </p:cNvPr>
                    <p:cNvSpPr txBox="1">
                      <a:spLocks noRot="1" noChangeAspect="1" noMove="1" noResize="1" noEditPoints="1" noAdjustHandles="1" noChangeArrowheads="1" noChangeShapeType="1" noTextEdit="1"/>
                    </p:cNvSpPr>
                    <p:nvPr/>
                  </p:nvSpPr>
                  <p:spPr>
                    <a:xfrm>
                      <a:off x="4860239" y="4023509"/>
                      <a:ext cx="832521" cy="272767"/>
                    </a:xfrm>
                    <a:prstGeom prst="rect">
                      <a:avLst/>
                    </a:prstGeom>
                    <a:blipFill>
                      <a:blip r:embed="rId12"/>
                      <a:stretch>
                        <a:fillRect b="-2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xmlns="" id="{BE5F185E-08EA-45CE-B9B3-7F19C264A2A2}"/>
                        </a:ext>
                      </a:extLst>
                    </p:cNvPr>
                    <p:cNvSpPr txBox="1"/>
                    <p:nvPr/>
                  </p:nvSpPr>
                  <p:spPr>
                    <a:xfrm>
                      <a:off x="2974075" y="4106020"/>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i="1" dirty="0" smtClean="0">
                                <a:solidFill>
                                  <a:srgbClr val="000000"/>
                                </a:solidFill>
                                <a:latin typeface="Cambria Math" panose="02040503050406030204" pitchFamily="18" charset="0"/>
                              </a:rPr>
                              <m:t>𝑎𝑥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64" name="TextBox 63">
                      <a:extLst>
                        <a:ext uri="{FF2B5EF4-FFF2-40B4-BE49-F238E27FC236}">
                          <a16:creationId xmlns:a16="http://schemas.microsoft.com/office/drawing/2014/main" id="{B5663EDE-D5ED-402C-85DB-9D97987679B5}"/>
                        </a:ext>
                      </a:extLst>
                    </p:cNvPr>
                    <p:cNvSpPr txBox="1">
                      <a:spLocks noRot="1" noChangeAspect="1" noMove="1" noResize="1" noEditPoints="1" noAdjustHandles="1" noChangeArrowheads="1" noChangeShapeType="1" noTextEdit="1"/>
                    </p:cNvSpPr>
                    <p:nvPr/>
                  </p:nvSpPr>
                  <p:spPr>
                    <a:xfrm>
                      <a:off x="2974075" y="4106020"/>
                      <a:ext cx="832521" cy="272767"/>
                    </a:xfrm>
                    <a:prstGeom prst="rect">
                      <a:avLst/>
                    </a:prstGeom>
                    <a:blipFill>
                      <a:blip r:embed="rId13"/>
                      <a:stretch>
                        <a:fillRect b="-2273"/>
                      </a:stretch>
                    </a:blipFill>
                  </p:spPr>
                  <p:txBody>
                    <a:bodyPr/>
                    <a:lstStyle/>
                    <a:p>
                      <a:r>
                        <a:rPr lang="ko-KR" altLang="en-US">
                          <a:noFill/>
                        </a:rPr>
                        <a:t> </a:t>
                      </a:r>
                    </a:p>
                  </p:txBody>
                </p:sp>
              </mc:Fallback>
            </mc:AlternateContent>
          </p:grpSp>
          <p:grpSp>
            <p:nvGrpSpPr>
              <p:cNvPr id="65" name="그룹 64">
                <a:extLst>
                  <a:ext uri="{FF2B5EF4-FFF2-40B4-BE49-F238E27FC236}">
                    <a16:creationId xmlns:a16="http://schemas.microsoft.com/office/drawing/2014/main" xmlns="" id="{E70D4C23-420A-44DA-8C1D-CB75D6FCDFDB}"/>
                  </a:ext>
                </a:extLst>
              </p:cNvPr>
              <p:cNvGrpSpPr/>
              <p:nvPr/>
            </p:nvGrpSpPr>
            <p:grpSpPr>
              <a:xfrm>
                <a:off x="5468800" y="4040542"/>
                <a:ext cx="3769826" cy="1908738"/>
                <a:chOff x="5468800" y="4040542"/>
                <a:chExt cx="3769826" cy="1908738"/>
              </a:xfrm>
            </p:grpSpPr>
            <p:grpSp>
              <p:nvGrpSpPr>
                <p:cNvPr id="66" name="그룹 65">
                  <a:extLst>
                    <a:ext uri="{FF2B5EF4-FFF2-40B4-BE49-F238E27FC236}">
                      <a16:creationId xmlns:a16="http://schemas.microsoft.com/office/drawing/2014/main" xmlns="" id="{BCD3825F-2275-4BA7-8C52-F6567F8C8888}"/>
                    </a:ext>
                  </a:extLst>
                </p:cNvPr>
                <p:cNvGrpSpPr/>
                <p:nvPr/>
              </p:nvGrpSpPr>
              <p:grpSpPr>
                <a:xfrm>
                  <a:off x="5468800" y="4040542"/>
                  <a:ext cx="3769826" cy="1908738"/>
                  <a:chOff x="573021" y="3779002"/>
                  <a:chExt cx="3769826" cy="1908738"/>
                </a:xfrm>
              </p:grpSpPr>
              <p:cxnSp>
                <p:nvCxnSpPr>
                  <p:cNvPr id="70" name="직선 화살표 연결선 69">
                    <a:extLst>
                      <a:ext uri="{FF2B5EF4-FFF2-40B4-BE49-F238E27FC236}">
                        <a16:creationId xmlns:a16="http://schemas.microsoft.com/office/drawing/2014/main" xmlns="" id="{C0561F3F-543C-415C-8665-CC203B20C09C}"/>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xmlns="" id="{404831AD-891F-4629-8DFC-76A62432FDAA}"/>
                      </a:ext>
                    </a:extLst>
                  </p:cNvPr>
                  <p:cNvCxnSpPr>
                    <a:cxnSpLocks/>
                  </p:cNvCxnSpPr>
                  <p:nvPr/>
                </p:nvCxnSpPr>
                <p:spPr>
                  <a:xfrm flipV="1">
                    <a:off x="1206996" y="4005066"/>
                    <a:ext cx="0" cy="16826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xmlns="" id="{95E78D4E-764E-4148-9BCD-3D4C45C75F44}"/>
                      </a:ext>
                    </a:extLst>
                  </p:cNvPr>
                  <p:cNvSpPr txBox="1"/>
                  <p:nvPr/>
                </p:nvSpPr>
                <p:spPr>
                  <a:xfrm>
                    <a:off x="990972" y="3779002"/>
                    <a:ext cx="288032"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y</a:t>
                    </a:r>
                    <a:endParaRPr lang="ko-KR" altLang="en-US" sz="1200" i="1" dirty="0">
                      <a:solidFill>
                        <a:srgbClr val="000000"/>
                      </a:solidFill>
                      <a:latin typeface="Cambria Math" panose="02040503050406030204" pitchFamily="18" charset="0"/>
                    </a:endParaRPr>
                  </a:p>
                </p:txBody>
              </p:sp>
              <p:sp>
                <p:nvSpPr>
                  <p:cNvPr id="73" name="TextBox 72">
                    <a:extLst>
                      <a:ext uri="{FF2B5EF4-FFF2-40B4-BE49-F238E27FC236}">
                        <a16:creationId xmlns:a16="http://schemas.microsoft.com/office/drawing/2014/main" xmlns="" id="{46421F7C-3B72-42DB-BE78-8975A5E1920D}"/>
                      </a:ext>
                    </a:extLst>
                  </p:cNvPr>
                  <p:cNvSpPr txBox="1"/>
                  <p:nvPr/>
                </p:nvSpPr>
                <p:spPr>
                  <a:xfrm>
                    <a:off x="909871" y="4509494"/>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74" name="TextBox 73">
                    <a:extLst>
                      <a:ext uri="{FF2B5EF4-FFF2-40B4-BE49-F238E27FC236}">
                        <a16:creationId xmlns:a16="http://schemas.microsoft.com/office/drawing/2014/main" xmlns="" id="{6F6B53BD-C51E-47DA-A948-CFB8D71BDABD}"/>
                      </a:ext>
                    </a:extLst>
                  </p:cNvPr>
                  <p:cNvSpPr txBox="1"/>
                  <p:nvPr/>
                </p:nvSpPr>
                <p:spPr>
                  <a:xfrm>
                    <a:off x="1315009" y="5167231"/>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75" name="TextBox 74">
                    <a:extLst>
                      <a:ext uri="{FF2B5EF4-FFF2-40B4-BE49-F238E27FC236}">
                        <a16:creationId xmlns:a16="http://schemas.microsoft.com/office/drawing/2014/main" xmlns="" id="{A2792EC5-BA0F-4F70-BD47-989E3AA88AF9}"/>
                      </a:ext>
                    </a:extLst>
                  </p:cNvPr>
                  <p:cNvSpPr txBox="1"/>
                  <p:nvPr/>
                </p:nvSpPr>
                <p:spPr>
                  <a:xfrm>
                    <a:off x="952780" y="5147284"/>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0</a:t>
                    </a:r>
                    <a:endParaRPr lang="ko-KR" altLang="en-US" sz="1200" i="1" baseline="-25000" dirty="0">
                      <a:solidFill>
                        <a:srgbClr val="000000"/>
                      </a:solidFill>
                      <a:latin typeface="Cambria Math" panose="02040503050406030204" pitchFamily="18" charset="0"/>
                    </a:endParaRPr>
                  </a:p>
                </p:txBody>
              </p:sp>
              <p:sp>
                <p:nvSpPr>
                  <p:cNvPr id="76" name="TextBox 75">
                    <a:extLst>
                      <a:ext uri="{FF2B5EF4-FFF2-40B4-BE49-F238E27FC236}">
                        <a16:creationId xmlns:a16="http://schemas.microsoft.com/office/drawing/2014/main" xmlns="" id="{BF7376C5-C4F1-4239-9904-06CA0D751432}"/>
                      </a:ext>
                    </a:extLst>
                  </p:cNvPr>
                  <p:cNvSpPr txBox="1"/>
                  <p:nvPr/>
                </p:nvSpPr>
                <p:spPr>
                  <a:xfrm>
                    <a:off x="2426406" y="5018692"/>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x</a:t>
                    </a:r>
                    <a:endParaRPr lang="ko-KR" altLang="en-US" sz="1200" i="1" baseline="-25000" dirty="0">
                      <a:solidFill>
                        <a:srgbClr val="000000"/>
                      </a:solidFill>
                      <a:latin typeface="Cambria Math" panose="02040503050406030204" pitchFamily="18" charset="0"/>
                    </a:endParaRPr>
                  </a:p>
                </p:txBody>
              </p:sp>
              <p:sp>
                <p:nvSpPr>
                  <p:cNvPr id="77" name="TextBox 76">
                    <a:extLst>
                      <a:ext uri="{FF2B5EF4-FFF2-40B4-BE49-F238E27FC236}">
                        <a16:creationId xmlns:a16="http://schemas.microsoft.com/office/drawing/2014/main" xmlns="" id="{D2AEB259-D290-4FD5-A9E6-C50510BA30D5}"/>
                      </a:ext>
                    </a:extLst>
                  </p:cNvPr>
                  <p:cNvSpPr txBox="1"/>
                  <p:nvPr/>
                </p:nvSpPr>
                <p:spPr>
                  <a:xfrm>
                    <a:off x="2654681" y="4734481"/>
                    <a:ext cx="1688166"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(b) When 0&lt;a &lt;1</a:t>
                    </a:r>
                    <a:endParaRPr lang="ko-KR" altLang="en-US" sz="1200" i="1" baseline="30000" dirty="0">
                      <a:solidFill>
                        <a:srgbClr val="000000"/>
                      </a:solidFill>
                      <a:latin typeface="Cambria Math" panose="02040503050406030204" pitchFamily="18" charset="0"/>
                    </a:endParaRPr>
                  </a:p>
                </p:txBody>
              </p:sp>
            </p:grpSp>
            <p:sp>
              <p:nvSpPr>
                <p:cNvPr id="67" name="자유형: 도형 66">
                  <a:extLst>
                    <a:ext uri="{FF2B5EF4-FFF2-40B4-BE49-F238E27FC236}">
                      <a16:creationId xmlns:a16="http://schemas.microsoft.com/office/drawing/2014/main" xmlns="" id="{205C79B4-FC52-4AFE-8568-125653E95D87}"/>
                    </a:ext>
                  </a:extLst>
                </p:cNvPr>
                <p:cNvSpPr/>
                <p:nvPr/>
              </p:nvSpPr>
              <p:spPr>
                <a:xfrm>
                  <a:off x="5736566" y="4658264"/>
                  <a:ext cx="1362974" cy="717316"/>
                </a:xfrm>
                <a:custGeom>
                  <a:avLst/>
                  <a:gdLst>
                    <a:gd name="connsiteX0" fmla="*/ 0 w 1362974"/>
                    <a:gd name="connsiteY0" fmla="*/ 0 h 717316"/>
                    <a:gd name="connsiteX1" fmla="*/ 129396 w 1362974"/>
                    <a:gd name="connsiteY1" fmla="*/ 353683 h 717316"/>
                    <a:gd name="connsiteX2" fmla="*/ 457200 w 1362974"/>
                    <a:gd name="connsiteY2" fmla="*/ 569344 h 717316"/>
                    <a:gd name="connsiteX3" fmla="*/ 750498 w 1362974"/>
                    <a:gd name="connsiteY3" fmla="*/ 655608 h 717316"/>
                    <a:gd name="connsiteX4" fmla="*/ 1207698 w 1362974"/>
                    <a:gd name="connsiteY4" fmla="*/ 715993 h 717316"/>
                    <a:gd name="connsiteX5" fmla="*/ 1328468 w 1362974"/>
                    <a:gd name="connsiteY5" fmla="*/ 698740 h 717316"/>
                    <a:gd name="connsiteX6" fmla="*/ 1328468 w 1362974"/>
                    <a:gd name="connsiteY6" fmla="*/ 698740 h 717316"/>
                    <a:gd name="connsiteX7" fmla="*/ 1362974 w 1362974"/>
                    <a:gd name="connsiteY7" fmla="*/ 715993 h 71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2974" h="717316">
                      <a:moveTo>
                        <a:pt x="0" y="0"/>
                      </a:moveTo>
                      <a:cubicBezTo>
                        <a:pt x="26598" y="129396"/>
                        <a:pt x="53196" y="258792"/>
                        <a:pt x="129396" y="353683"/>
                      </a:cubicBezTo>
                      <a:cubicBezTo>
                        <a:pt x="205596" y="448574"/>
                        <a:pt x="353683" y="519023"/>
                        <a:pt x="457200" y="569344"/>
                      </a:cubicBezTo>
                      <a:cubicBezTo>
                        <a:pt x="560717" y="619665"/>
                        <a:pt x="625415" y="631167"/>
                        <a:pt x="750498" y="655608"/>
                      </a:cubicBezTo>
                      <a:cubicBezTo>
                        <a:pt x="875581" y="680050"/>
                        <a:pt x="1111370" y="708804"/>
                        <a:pt x="1207698" y="715993"/>
                      </a:cubicBezTo>
                      <a:cubicBezTo>
                        <a:pt x="1304026" y="723182"/>
                        <a:pt x="1328468" y="698740"/>
                        <a:pt x="1328468" y="698740"/>
                      </a:cubicBezTo>
                      <a:lnTo>
                        <a:pt x="1328468" y="698740"/>
                      </a:lnTo>
                      <a:lnTo>
                        <a:pt x="1362974" y="715993"/>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xmlns="" id="{D2C103EE-81CA-414F-A8A0-E4F28E4B38D2}"/>
                    </a:ext>
                  </a:extLst>
                </p:cNvPr>
                <p:cNvSpPr/>
                <p:nvPr/>
              </p:nvSpPr>
              <p:spPr>
                <a:xfrm>
                  <a:off x="6132754" y="4641011"/>
                  <a:ext cx="932280" cy="1148487"/>
                </a:xfrm>
                <a:custGeom>
                  <a:avLst/>
                  <a:gdLst>
                    <a:gd name="connsiteX0" fmla="*/ 627 w 932280"/>
                    <a:gd name="connsiteY0" fmla="*/ 0 h 1148487"/>
                    <a:gd name="connsiteX1" fmla="*/ 26506 w 932280"/>
                    <a:gd name="connsiteY1" fmla="*/ 336431 h 1148487"/>
                    <a:gd name="connsiteX2" fmla="*/ 173155 w 932280"/>
                    <a:gd name="connsiteY2" fmla="*/ 750498 h 1148487"/>
                    <a:gd name="connsiteX3" fmla="*/ 595850 w 932280"/>
                    <a:gd name="connsiteY3" fmla="*/ 1086929 h 1148487"/>
                    <a:gd name="connsiteX4" fmla="*/ 932280 w 932280"/>
                    <a:gd name="connsiteY4" fmla="*/ 1147314 h 1148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280" h="1148487">
                      <a:moveTo>
                        <a:pt x="627" y="0"/>
                      </a:moveTo>
                      <a:cubicBezTo>
                        <a:pt x="-811" y="105674"/>
                        <a:pt x="-2249" y="211348"/>
                        <a:pt x="26506" y="336431"/>
                      </a:cubicBezTo>
                      <a:cubicBezTo>
                        <a:pt x="55261" y="461514"/>
                        <a:pt x="78264" y="625415"/>
                        <a:pt x="173155" y="750498"/>
                      </a:cubicBezTo>
                      <a:cubicBezTo>
                        <a:pt x="268046" y="875581"/>
                        <a:pt x="469329" y="1020793"/>
                        <a:pt x="595850" y="1086929"/>
                      </a:cubicBezTo>
                      <a:cubicBezTo>
                        <a:pt x="722371" y="1153065"/>
                        <a:pt x="827325" y="1150189"/>
                        <a:pt x="932280" y="1147314"/>
                      </a:cubicBezTo>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9" name="직선 연결선 68">
                  <a:extLst>
                    <a:ext uri="{FF2B5EF4-FFF2-40B4-BE49-F238E27FC236}">
                      <a16:creationId xmlns:a16="http://schemas.microsoft.com/office/drawing/2014/main" xmlns="" id="{1A6CA853-18D8-455B-ABE1-69B12D857E1C}"/>
                    </a:ext>
                  </a:extLst>
                </p:cNvPr>
                <p:cNvCxnSpPr>
                  <a:cxnSpLocks/>
                </p:cNvCxnSpPr>
                <p:nvPr/>
              </p:nvCxnSpPr>
              <p:spPr>
                <a:xfrm flipV="1">
                  <a:off x="5643527" y="4552231"/>
                  <a:ext cx="1351446" cy="13104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357202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Draw the Graph of the Function Below. </a:t>
              </a:r>
            </a:p>
          </p:txBody>
        </p:sp>
      </p:grpSp>
      <p:sp>
        <p:nvSpPr>
          <p:cNvPr id="14" name="모서리가 둥근 직사각형 4">
            <a:extLst>
              <a:ext uri="{FF2B5EF4-FFF2-40B4-BE49-F238E27FC236}">
                <a16:creationId xmlns:a16="http://schemas.microsoft.com/office/drawing/2014/main" xmlns="" id="{A36E3BA1-83BF-4EF9-8B22-BB45DE7AA1FC}"/>
              </a:ext>
            </a:extLst>
          </p:cNvPr>
          <p:cNvSpPr/>
          <p:nvPr/>
        </p:nvSpPr>
        <p:spPr>
          <a:xfrm>
            <a:off x="559817" y="2132856"/>
            <a:ext cx="8782050" cy="30081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D8BF98C4-B566-4812-B5F0-560CFBA969E7}"/>
                  </a:ext>
                </a:extLst>
              </p:cNvPr>
              <p:cNvSpPr/>
              <p:nvPr/>
            </p:nvSpPr>
            <p:spPr>
              <a:xfrm>
                <a:off x="702940" y="1737453"/>
                <a:ext cx="8632825" cy="34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b="0" dirty="0">
                    <a:solidFill>
                      <a:prstClr val="black">
                        <a:lumMod val="85000"/>
                        <a:lumOff val="15000"/>
                      </a:prstClr>
                    </a:solidFill>
                    <a:latin typeface="SamsungOne 400" panose="020B0503030303020204" pitchFamily="34" charset="0"/>
                    <a:ea typeface="SamsungOne 400" panose="020B0503030303020204" pitchFamily="34" charset="0"/>
                  </a:rPr>
                  <a:t>Draw the graph of the function </a:t>
                </a:r>
                <a14:m>
                  <m:oMath xmlns:m="http://schemas.openxmlformats.org/officeDocument/2006/math">
                    <m:r>
                      <m:rPr>
                        <m:sty m:val="p"/>
                      </m:rP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y</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 </m:t>
                    </m:r>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sub>
                    </m:sSub>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m:t>
                        </m:r>
                      </m:e>
                    </m:d>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37453"/>
                <a:ext cx="8632825" cy="349245"/>
              </a:xfrm>
              <a:prstGeom prst="rect">
                <a:avLst/>
              </a:prstGeom>
              <a:blipFill>
                <a:blip r:embed="rId3"/>
                <a:stretch>
                  <a:fillRect/>
                </a:stretch>
              </a:blipFill>
              <a:ln>
                <a:noFill/>
              </a:ln>
            </p:spPr>
            <p:txBody>
              <a:bodyPr/>
              <a:lstStyle/>
              <a:p>
                <a:r>
                  <a:rPr lang="ko-KR" altLang="en-US">
                    <a:noFill/>
                  </a:rPr>
                  <a:t> </a:t>
                </a:r>
              </a:p>
            </p:txBody>
          </p:sp>
        </mc:Fallback>
      </mc:AlternateContent>
      <p:pic>
        <p:nvPicPr>
          <p:cNvPr id="2" name="그림 1"/>
          <p:cNvPicPr>
            <a:picLocks noChangeAspect="1"/>
          </p:cNvPicPr>
          <p:nvPr/>
        </p:nvPicPr>
        <p:blipFill rotWithShape="1">
          <a:blip r:embed="rId4"/>
          <a:srcRect l="1836" r="21261"/>
          <a:stretch/>
        </p:blipFill>
        <p:spPr>
          <a:xfrm>
            <a:off x="629919" y="2226072"/>
            <a:ext cx="8705846" cy="2859112"/>
          </a:xfrm>
          <a:prstGeom prst="rect">
            <a:avLst/>
          </a:prstGeom>
          <a:ln>
            <a:noFill/>
          </a:ln>
        </p:spPr>
      </p:pic>
      <p:grpSp>
        <p:nvGrpSpPr>
          <p:cNvPr id="11" name="그룹 10">
            <a:extLst>
              <a:ext uri="{FF2B5EF4-FFF2-40B4-BE49-F238E27FC236}">
                <a16:creationId xmlns:a16="http://schemas.microsoft.com/office/drawing/2014/main" xmlns="" id="{DCB88482-5806-47E3-B835-B7026D4750A4}"/>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B33B260E-4B8B-4C18-94D6-9F92FCABB5C3}"/>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F078687E-0C60-46EB-ACEE-C063277E4DD7}"/>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215929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Draw the Graph of the Function Below. </a:t>
              </a:r>
            </a:p>
          </p:txBody>
        </p:sp>
      </p:grpSp>
      <p:grpSp>
        <p:nvGrpSpPr>
          <p:cNvPr id="52" name="그룹 5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D8BF98C4-B566-4812-B5F0-560CFBA969E7}"/>
                  </a:ext>
                </a:extLst>
              </p:cNvPr>
              <p:cNvSpPr/>
              <p:nvPr/>
            </p:nvSpPr>
            <p:spPr>
              <a:xfrm>
                <a:off x="702940" y="1737453"/>
                <a:ext cx="8632825" cy="34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Draw the graph of the function </a:t>
                </a:r>
                <a14:m>
                  <m:oMath xmlns:m="http://schemas.openxmlformats.org/officeDocument/2006/math">
                    <m:r>
                      <m:rPr>
                        <m:sty m:val="p"/>
                      </m:rP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y</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 </m:t>
                    </m:r>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2</m:t>
                        </m:r>
                      </m:sub>
                    </m:sSub>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+1</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−1.</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37453"/>
                <a:ext cx="8632825" cy="349245"/>
              </a:xfrm>
              <a:prstGeom prst="rect">
                <a:avLst/>
              </a:prstGeom>
              <a:blipFill>
                <a:blip r:embed="rId3"/>
                <a:stretch>
                  <a:fillRect/>
                </a:stretch>
              </a:blipFill>
              <a:ln>
                <a:noFill/>
              </a:ln>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xmlns="" id="{54D60D95-18A6-4DB6-B702-53AA741B9D07}"/>
              </a:ext>
            </a:extLst>
          </p:cNvPr>
          <p:cNvGrpSpPr/>
          <p:nvPr/>
        </p:nvGrpSpPr>
        <p:grpSpPr>
          <a:xfrm>
            <a:off x="846956" y="2179015"/>
            <a:ext cx="3869943" cy="2592288"/>
            <a:chOff x="559817" y="2132856"/>
            <a:chExt cx="3869943" cy="2592288"/>
          </a:xfrm>
        </p:grpSpPr>
        <p:sp>
          <p:nvSpPr>
            <p:cNvPr id="14" name="모서리가 둥근 직사각형 4">
              <a:extLst>
                <a:ext uri="{FF2B5EF4-FFF2-40B4-BE49-F238E27FC236}">
                  <a16:creationId xmlns:a16="http://schemas.microsoft.com/office/drawing/2014/main" xmlns="" id="{A36E3BA1-83BF-4EF9-8B22-BB45DE7AA1FC}"/>
                </a:ext>
              </a:extLst>
            </p:cNvPr>
            <p:cNvSpPr/>
            <p:nvPr/>
          </p:nvSpPr>
          <p:spPr>
            <a:xfrm>
              <a:off x="559817" y="2132856"/>
              <a:ext cx="3869943" cy="25922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1" name="그룹 10">
              <a:extLst>
                <a:ext uri="{FF2B5EF4-FFF2-40B4-BE49-F238E27FC236}">
                  <a16:creationId xmlns:a16="http://schemas.microsoft.com/office/drawing/2014/main" xmlns="" id="{37DDEDDE-1AFD-4779-9233-E021F09CE8C5}"/>
                </a:ext>
              </a:extLst>
            </p:cNvPr>
            <p:cNvGrpSpPr/>
            <p:nvPr/>
          </p:nvGrpSpPr>
          <p:grpSpPr>
            <a:xfrm>
              <a:off x="681038" y="2336944"/>
              <a:ext cx="3709849" cy="2293223"/>
              <a:chOff x="4913971" y="2204864"/>
              <a:chExt cx="3709849" cy="2293223"/>
            </a:xfrm>
          </p:grpSpPr>
          <p:sp>
            <p:nvSpPr>
              <p:cNvPr id="12" name="직사각형 11">
                <a:extLst>
                  <a:ext uri="{FF2B5EF4-FFF2-40B4-BE49-F238E27FC236}">
                    <a16:creationId xmlns:a16="http://schemas.microsoft.com/office/drawing/2014/main" xmlns="" id="{64998C40-CCA0-4993-9039-37AEDB9EC771}"/>
                  </a:ext>
                </a:extLst>
              </p:cNvPr>
              <p:cNvSpPr/>
              <p:nvPr/>
            </p:nvSpPr>
            <p:spPr>
              <a:xfrm>
                <a:off x="5460593" y="2204864"/>
                <a:ext cx="3023409" cy="194421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E110496D-E834-4C6C-AA86-92EACC8B018B}"/>
                      </a:ext>
                    </a:extLst>
                  </p:cNvPr>
                  <p:cNvSpPr txBox="1"/>
                  <p:nvPr/>
                </p:nvSpPr>
                <p:spPr>
                  <a:xfrm>
                    <a:off x="5391102" y="4221088"/>
                    <a:ext cx="3232718" cy="276999"/>
                  </a:xfrm>
                  <a:prstGeom prst="rect">
                    <a:avLst/>
                  </a:prstGeom>
                  <a:noFill/>
                </p:spPr>
                <p:txBody>
                  <a:bodyPr wrap="square">
                    <a:spAutoFit/>
                  </a:bodyPr>
                  <a:lstStyle/>
                  <a:p>
                    <a14:m>
                      <m:oMath xmlns:m="http://schemas.openxmlformats.org/officeDocument/2006/math">
                        <m:r>
                          <a:rPr lang="en-US" altLang="ko-KR" sz="1200" b="0" i="1" dirty="0" smtClean="0">
                            <a:solidFill>
                              <a:srgbClr val="000000"/>
                            </a:solidFill>
                            <a:latin typeface="Cambria Math" panose="02040503050406030204" pitchFamily="18" charset="0"/>
                          </a:rPr>
                          <m:t>−1             </m:t>
                        </m:r>
                      </m:oMath>
                    </a14:m>
                    <a:r>
                      <a:rPr lang="en-US" altLang="ko-KR" sz="1200" i="1" dirty="0">
                        <a:solidFill>
                          <a:srgbClr val="000000"/>
                        </a:solidFill>
                        <a:latin typeface="Cambria Math" panose="02040503050406030204" pitchFamily="18" charset="0"/>
                      </a:rPr>
                      <a:t>0             1              2              3             4</a:t>
                    </a:r>
                    <a:endParaRPr lang="ko-KR" altLang="en-US" sz="1200" i="1" dirty="0">
                      <a:solidFill>
                        <a:srgbClr val="000000"/>
                      </a:solidFill>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A0043AF3-D223-41EF-B7A2-19BF06C27543}"/>
                      </a:ext>
                    </a:extLst>
                  </p:cNvPr>
                  <p:cNvSpPr txBox="1">
                    <a:spLocks noRot="1" noChangeAspect="1" noMove="1" noResize="1" noEditPoints="1" noAdjustHandles="1" noChangeArrowheads="1" noChangeShapeType="1" noTextEdit="1"/>
                  </p:cNvSpPr>
                  <p:nvPr/>
                </p:nvSpPr>
                <p:spPr>
                  <a:xfrm>
                    <a:off x="5391102" y="4221088"/>
                    <a:ext cx="3232718" cy="276999"/>
                  </a:xfrm>
                  <a:prstGeom prst="rect">
                    <a:avLst/>
                  </a:prstGeom>
                  <a:blipFill>
                    <a:blip r:embed="rId4"/>
                    <a:stretch>
                      <a:fillRect b="-15217"/>
                    </a:stretch>
                  </a:blipFill>
                </p:spPr>
                <p:txBody>
                  <a:bodyPr/>
                  <a:lstStyle/>
                  <a:p>
                    <a:r>
                      <a:rPr lang="ko-KR" altLang="en-US">
                        <a:noFill/>
                      </a:rPr>
                      <a:t> </a:t>
                    </a:r>
                  </a:p>
                </p:txBody>
              </p:sp>
            </mc:Fallback>
          </mc:AlternateContent>
          <p:cxnSp>
            <p:nvCxnSpPr>
              <p:cNvPr id="16" name="직선 연결선 15">
                <a:extLst>
                  <a:ext uri="{FF2B5EF4-FFF2-40B4-BE49-F238E27FC236}">
                    <a16:creationId xmlns:a16="http://schemas.microsoft.com/office/drawing/2014/main" xmlns="" id="{DFA972A4-60C4-48A4-A68D-209D9C364951}"/>
                  </a:ext>
                </a:extLst>
              </p:cNvPr>
              <p:cNvCxnSpPr/>
              <p:nvPr/>
            </p:nvCxnSpPr>
            <p:spPr>
              <a:xfrm>
                <a:off x="5603682"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직선 연결선 16">
                <a:extLst>
                  <a:ext uri="{FF2B5EF4-FFF2-40B4-BE49-F238E27FC236}">
                    <a16:creationId xmlns:a16="http://schemas.microsoft.com/office/drawing/2014/main" xmlns="" id="{49BF5873-4DAB-4951-9C5E-8AB1DA37BC37}"/>
                  </a:ext>
                </a:extLst>
              </p:cNvPr>
              <p:cNvCxnSpPr/>
              <p:nvPr/>
            </p:nvCxnSpPr>
            <p:spPr>
              <a:xfrm>
                <a:off x="6151895"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직선 연결선 17">
                <a:extLst>
                  <a:ext uri="{FF2B5EF4-FFF2-40B4-BE49-F238E27FC236}">
                    <a16:creationId xmlns:a16="http://schemas.microsoft.com/office/drawing/2014/main" xmlns="" id="{C0ACC31B-DFA8-4051-B21F-FDF12D9EBA3F}"/>
                  </a:ext>
                </a:extLst>
              </p:cNvPr>
              <p:cNvCxnSpPr/>
              <p:nvPr/>
            </p:nvCxnSpPr>
            <p:spPr>
              <a:xfrm>
                <a:off x="6700108"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직선 연결선 18">
                <a:extLst>
                  <a:ext uri="{FF2B5EF4-FFF2-40B4-BE49-F238E27FC236}">
                    <a16:creationId xmlns:a16="http://schemas.microsoft.com/office/drawing/2014/main" xmlns="" id="{1810153D-FDCA-4FA2-814E-20D38546F441}"/>
                  </a:ext>
                </a:extLst>
              </p:cNvPr>
              <p:cNvCxnSpPr/>
              <p:nvPr/>
            </p:nvCxnSpPr>
            <p:spPr>
              <a:xfrm>
                <a:off x="7248321"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직선 연결선 19">
                <a:extLst>
                  <a:ext uri="{FF2B5EF4-FFF2-40B4-BE49-F238E27FC236}">
                    <a16:creationId xmlns:a16="http://schemas.microsoft.com/office/drawing/2014/main" xmlns="" id="{5F4A0A4D-69DB-43B3-9BC8-F6DBFD1E52EA}"/>
                  </a:ext>
                </a:extLst>
              </p:cNvPr>
              <p:cNvCxnSpPr>
                <a:cxnSpLocks/>
              </p:cNvCxnSpPr>
              <p:nvPr/>
            </p:nvCxnSpPr>
            <p:spPr>
              <a:xfrm>
                <a:off x="7796534"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직선 연결선 20">
                <a:extLst>
                  <a:ext uri="{FF2B5EF4-FFF2-40B4-BE49-F238E27FC236}">
                    <a16:creationId xmlns:a16="http://schemas.microsoft.com/office/drawing/2014/main" xmlns="" id="{56C1B804-7B7B-4EDD-AE15-6ABD170C2822}"/>
                  </a:ext>
                </a:extLst>
              </p:cNvPr>
              <p:cNvCxnSpPr>
                <a:cxnSpLocks/>
              </p:cNvCxnSpPr>
              <p:nvPr/>
            </p:nvCxnSpPr>
            <p:spPr>
              <a:xfrm>
                <a:off x="8344749"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직선 연결선 21">
                <a:extLst>
                  <a:ext uri="{FF2B5EF4-FFF2-40B4-BE49-F238E27FC236}">
                    <a16:creationId xmlns:a16="http://schemas.microsoft.com/office/drawing/2014/main" xmlns="" id="{10412D57-1692-47B7-A76E-2E9FC0109576}"/>
                  </a:ext>
                </a:extLst>
              </p:cNvPr>
              <p:cNvCxnSpPr/>
              <p:nvPr/>
            </p:nvCxnSpPr>
            <p:spPr>
              <a:xfrm rot="5400000">
                <a:off x="5430943" y="3095645"/>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직선 연결선 22">
                <a:extLst>
                  <a:ext uri="{FF2B5EF4-FFF2-40B4-BE49-F238E27FC236}">
                    <a16:creationId xmlns:a16="http://schemas.microsoft.com/office/drawing/2014/main" xmlns="" id="{A8B26618-8339-4583-A944-1FE87F1A5A48}"/>
                  </a:ext>
                </a:extLst>
              </p:cNvPr>
              <p:cNvCxnSpPr/>
              <p:nvPr/>
            </p:nvCxnSpPr>
            <p:spPr>
              <a:xfrm rot="5400000">
                <a:off x="5430943" y="3361964"/>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7C210DDC-DE5B-43E6-937A-DB61E7D94E91}"/>
                      </a:ext>
                    </a:extLst>
                  </p:cNvPr>
                  <p:cNvSpPr txBox="1"/>
                  <p:nvPr/>
                </p:nvSpPr>
                <p:spPr>
                  <a:xfrm>
                    <a:off x="4913971" y="2230563"/>
                    <a:ext cx="456985" cy="1846659"/>
                  </a:xfrm>
                  <a:prstGeom prst="rect">
                    <a:avLst/>
                  </a:prstGeom>
                  <a:noFill/>
                </p:spPr>
                <p:txBody>
                  <a:bodyPr wrap="square">
                    <a:spAutoFit/>
                  </a:bodyPr>
                  <a:lstStyle/>
                  <a:p>
                    <a:pPr algn="r">
                      <a:spcAft>
                        <a:spcPts val="600"/>
                      </a:spcAft>
                    </a:pPr>
                    <a14:m>
                      <m:oMathPara xmlns:m="http://schemas.openxmlformats.org/officeDocument/2006/math">
                        <m:oMathParaPr>
                          <m:jc m:val="right"/>
                        </m:oMathParaPr>
                        <m:oMath xmlns:m="http://schemas.openxmlformats.org/officeDocument/2006/math">
                          <m:r>
                            <a:rPr lang="en-US" altLang="ko-KR" sz="1200" b="0" i="1" dirty="0" smtClean="0">
                              <a:solidFill>
                                <a:srgbClr val="000000"/>
                              </a:solidFill>
                              <a:latin typeface="Cambria Math" panose="02040503050406030204" pitchFamily="18" charset="0"/>
                            </a:rPr>
                            <m:t>2</m:t>
                          </m:r>
                        </m:oMath>
                      </m:oMathPara>
                    </a14:m>
                    <a:endParaRPr lang="en-US" altLang="ko-KR" sz="1200" b="0" i="1" dirty="0">
                      <a:solidFill>
                        <a:srgbClr val="000000"/>
                      </a:solidFill>
                      <a:latin typeface="Cambria Math" panose="02040503050406030204" pitchFamily="18" charset="0"/>
                    </a:endParaRPr>
                  </a:p>
                  <a:p>
                    <a:pPr algn="r">
                      <a:spcAft>
                        <a:spcPts val="600"/>
                      </a:spcAft>
                    </a:pPr>
                    <a:r>
                      <a:rPr lang="en-US" altLang="ko-KR" sz="1200" i="1" dirty="0">
                        <a:solidFill>
                          <a:srgbClr val="000000"/>
                        </a:solidFill>
                        <a:latin typeface="Cambria Math" panose="02040503050406030204" pitchFamily="18" charset="0"/>
                      </a:rPr>
                      <a:t>1</a:t>
                    </a:r>
                  </a:p>
                  <a:p>
                    <a:pPr algn="r">
                      <a:spcAft>
                        <a:spcPts val="600"/>
                      </a:spcAft>
                    </a:pPr>
                    <a:r>
                      <a:rPr lang="en-US" altLang="ko-KR" sz="1200" i="1" dirty="0">
                        <a:solidFill>
                          <a:srgbClr val="000000"/>
                        </a:solidFill>
                        <a:latin typeface="Cambria Math" panose="02040503050406030204" pitchFamily="18" charset="0"/>
                      </a:rPr>
                      <a:t>0</a:t>
                    </a:r>
                  </a:p>
                  <a:p>
                    <a:pPr algn="r">
                      <a:spcAft>
                        <a:spcPts val="600"/>
                      </a:spcAft>
                    </a:pPr>
                    <a:r>
                      <a:rPr lang="en-US" altLang="ko-KR" sz="1200" i="1" dirty="0">
                        <a:solidFill>
                          <a:srgbClr val="000000"/>
                        </a:solidFill>
                        <a:latin typeface="Cambria Math" panose="02040503050406030204" pitchFamily="18" charset="0"/>
                      </a:rPr>
                      <a:t>-1</a:t>
                    </a:r>
                  </a:p>
                  <a:p>
                    <a:pPr algn="r">
                      <a:spcAft>
                        <a:spcPts val="600"/>
                      </a:spcAft>
                    </a:pPr>
                    <a:r>
                      <a:rPr lang="en-US" altLang="ko-KR" sz="1200" i="1" dirty="0">
                        <a:solidFill>
                          <a:srgbClr val="000000"/>
                        </a:solidFill>
                        <a:latin typeface="Cambria Math" panose="02040503050406030204" pitchFamily="18" charset="0"/>
                      </a:rPr>
                      <a:t>-2</a:t>
                    </a:r>
                  </a:p>
                  <a:p>
                    <a:pPr algn="r">
                      <a:spcAft>
                        <a:spcPts val="600"/>
                      </a:spcAft>
                    </a:pPr>
                    <a:r>
                      <a:rPr lang="en-US" altLang="ko-KR" sz="1200" i="1" dirty="0">
                        <a:solidFill>
                          <a:srgbClr val="000000"/>
                        </a:solidFill>
                        <a:latin typeface="Cambria Math" panose="02040503050406030204" pitchFamily="18" charset="0"/>
                      </a:rPr>
                      <a:t>-3</a:t>
                    </a:r>
                  </a:p>
                  <a:p>
                    <a:pPr algn="r">
                      <a:spcAft>
                        <a:spcPts val="600"/>
                      </a:spcAft>
                    </a:pPr>
                    <a:r>
                      <a:rPr lang="en-US" altLang="ko-KR" sz="1200" i="1" dirty="0">
                        <a:solidFill>
                          <a:srgbClr val="000000"/>
                        </a:solidFill>
                        <a:latin typeface="Cambria Math" panose="02040503050406030204" pitchFamily="18" charset="0"/>
                      </a:rPr>
                      <a:t>-4</a:t>
                    </a:r>
                  </a:p>
                </p:txBody>
              </p:sp>
            </mc:Choice>
            <mc:Fallback xmlns="">
              <p:sp>
                <p:nvSpPr>
                  <p:cNvPr id="19" name="TextBox 18">
                    <a:extLst>
                      <a:ext uri="{FF2B5EF4-FFF2-40B4-BE49-F238E27FC236}">
                        <a16:creationId xmlns:a16="http://schemas.microsoft.com/office/drawing/2014/main" id="{B312A603-3392-4977-9496-32610EF031BF}"/>
                      </a:ext>
                    </a:extLst>
                  </p:cNvPr>
                  <p:cNvSpPr txBox="1">
                    <a:spLocks noRot="1" noChangeAspect="1" noMove="1" noResize="1" noEditPoints="1" noAdjustHandles="1" noChangeArrowheads="1" noChangeShapeType="1" noTextEdit="1"/>
                  </p:cNvSpPr>
                  <p:nvPr/>
                </p:nvSpPr>
                <p:spPr>
                  <a:xfrm>
                    <a:off x="4913971" y="2230563"/>
                    <a:ext cx="456985" cy="1846659"/>
                  </a:xfrm>
                  <a:prstGeom prst="rect">
                    <a:avLst/>
                  </a:prstGeom>
                  <a:blipFill>
                    <a:blip r:embed="rId5"/>
                    <a:stretch>
                      <a:fillRect r="-1333" b="-1650"/>
                    </a:stretch>
                  </a:blipFill>
                </p:spPr>
                <p:txBody>
                  <a:bodyPr/>
                  <a:lstStyle/>
                  <a:p>
                    <a:r>
                      <a:rPr lang="ko-KR" altLang="en-US">
                        <a:noFill/>
                      </a:rPr>
                      <a:t> </a:t>
                    </a:r>
                  </a:p>
                </p:txBody>
              </p:sp>
            </mc:Fallback>
          </mc:AlternateContent>
          <p:grpSp>
            <p:nvGrpSpPr>
              <p:cNvPr id="25" name="그룹 24">
                <a:extLst>
                  <a:ext uri="{FF2B5EF4-FFF2-40B4-BE49-F238E27FC236}">
                    <a16:creationId xmlns:a16="http://schemas.microsoft.com/office/drawing/2014/main" xmlns="" id="{E2821AB9-FF55-4C16-A959-FF92749F9031}"/>
                  </a:ext>
                </a:extLst>
              </p:cNvPr>
              <p:cNvGrpSpPr/>
              <p:nvPr/>
            </p:nvGrpSpPr>
            <p:grpSpPr>
              <a:xfrm>
                <a:off x="5599002" y="2247336"/>
                <a:ext cx="1507034" cy="395166"/>
                <a:chOff x="7554678" y="2247336"/>
                <a:chExt cx="1507034" cy="395166"/>
              </a:xfrm>
            </p:grpSpPr>
            <p:cxnSp>
              <p:nvCxnSpPr>
                <p:cNvPr id="36" name="직선 연결선 35">
                  <a:extLst>
                    <a:ext uri="{FF2B5EF4-FFF2-40B4-BE49-F238E27FC236}">
                      <a16:creationId xmlns:a16="http://schemas.microsoft.com/office/drawing/2014/main" xmlns="" id="{88D30B0A-31B4-42C6-A6DE-B3A1CD55754C}"/>
                    </a:ext>
                  </a:extLst>
                </p:cNvPr>
                <p:cNvCxnSpPr/>
                <p:nvPr/>
              </p:nvCxnSpPr>
              <p:spPr>
                <a:xfrm>
                  <a:off x="7591584" y="2357728"/>
                  <a:ext cx="216024" cy="0"/>
                </a:xfrm>
                <a:prstGeom prst="line">
                  <a:avLst/>
                </a:pr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직선 연결선 36">
                  <a:extLst>
                    <a:ext uri="{FF2B5EF4-FFF2-40B4-BE49-F238E27FC236}">
                      <a16:creationId xmlns:a16="http://schemas.microsoft.com/office/drawing/2014/main" xmlns="" id="{57913F70-46BD-4331-BFB3-E58FB09EEDB7}"/>
                    </a:ext>
                  </a:extLst>
                </p:cNvPr>
                <p:cNvCxnSpPr/>
                <p:nvPr/>
              </p:nvCxnSpPr>
              <p:spPr>
                <a:xfrm>
                  <a:off x="7591584" y="2531827"/>
                  <a:ext cx="216024" cy="0"/>
                </a:xfrm>
                <a:prstGeom prst="line">
                  <a:avLst/>
                </a:pr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F2CDEE66-3D91-45D9-8221-56346E947E45}"/>
                        </a:ext>
                      </a:extLst>
                    </p:cNvPr>
                    <p:cNvSpPr txBox="1"/>
                    <p:nvPr/>
                  </p:nvSpPr>
                  <p:spPr>
                    <a:xfrm>
                      <a:off x="7799883" y="2427058"/>
                      <a:ext cx="1261829" cy="21544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m:t>
                            </m:r>
                            <m:func>
                              <m:funcPr>
                                <m:ctrlPr>
                                  <a:rPr lang="en-US" altLang="ko-KR" sz="800" b="0" i="1" dirty="0" smtClean="0">
                                    <a:solidFill>
                                      <a:srgbClr val="000000"/>
                                    </a:solidFill>
                                    <a:latin typeface="Cambria Math" panose="02040503050406030204" pitchFamily="18" charset="0"/>
                                  </a:rPr>
                                </m:ctrlPr>
                              </m:funcPr>
                              <m:fName>
                                <m:sSub>
                                  <m:sSubPr>
                                    <m:ctrlPr>
                                      <a:rPr lang="en-US" altLang="ko-KR" sz="800" b="0" i="1" dirty="0" smtClean="0">
                                        <a:solidFill>
                                          <a:srgbClr val="000000"/>
                                        </a:solidFill>
                                        <a:latin typeface="Cambria Math" panose="02040503050406030204" pitchFamily="18" charset="0"/>
                                      </a:rPr>
                                    </m:ctrlPr>
                                  </m:sSubPr>
                                  <m:e>
                                    <m:r>
                                      <m:rPr>
                                        <m:sty m:val="p"/>
                                      </m:rPr>
                                      <a:rPr lang="en-US" altLang="ko-KR" sz="800" b="0" i="0" dirty="0" smtClean="0">
                                        <a:solidFill>
                                          <a:srgbClr val="000000"/>
                                        </a:solidFill>
                                        <a:latin typeface="Cambria Math" panose="02040503050406030204" pitchFamily="18" charset="0"/>
                                      </a:rPr>
                                      <m:t>log</m:t>
                                    </m:r>
                                  </m:e>
                                  <m:sub>
                                    <m:r>
                                      <a:rPr lang="en-US" altLang="ko-KR" sz="800" b="0" i="1" dirty="0" smtClean="0">
                                        <a:solidFill>
                                          <a:srgbClr val="000000"/>
                                        </a:solidFill>
                                        <a:latin typeface="Cambria Math" panose="02040503050406030204" pitchFamily="18" charset="0"/>
                                      </a:rPr>
                                      <m:t>𝑥</m:t>
                                    </m:r>
                                  </m:sub>
                                </m:sSub>
                              </m:fName>
                              <m:e>
                                <m:d>
                                  <m:dPr>
                                    <m:ctrlPr>
                                      <a:rPr lang="en-US" altLang="ko-KR" sz="800" b="0" i="1" dirty="0" smtClean="0">
                                        <a:solidFill>
                                          <a:srgbClr val="000000"/>
                                        </a:solidFill>
                                        <a:latin typeface="Cambria Math" panose="02040503050406030204" pitchFamily="18" charset="0"/>
                                      </a:rPr>
                                    </m:ctrlPr>
                                  </m:dPr>
                                  <m:e>
                                    <m:r>
                                      <a:rPr lang="en-US" altLang="ko-KR" sz="800" b="0" i="1" dirty="0" smtClean="0">
                                        <a:solidFill>
                                          <a:srgbClr val="000000"/>
                                        </a:solidFill>
                                        <a:latin typeface="Cambria Math" panose="02040503050406030204" pitchFamily="18" charset="0"/>
                                      </a:rPr>
                                      <m:t>𝑥</m:t>
                                    </m:r>
                                    <m:r>
                                      <a:rPr lang="en-US" altLang="ko-KR" sz="800" b="0" i="1" dirty="0" smtClean="0">
                                        <a:solidFill>
                                          <a:srgbClr val="000000"/>
                                        </a:solidFill>
                                        <a:latin typeface="Cambria Math" panose="02040503050406030204" pitchFamily="18" charset="0"/>
                                      </a:rPr>
                                      <m:t>+1</m:t>
                                    </m:r>
                                  </m:e>
                                </m:d>
                                <m:r>
                                  <a:rPr lang="en-US" altLang="ko-KR" sz="800" b="0" i="1" dirty="0" smtClean="0">
                                    <a:solidFill>
                                      <a:srgbClr val="000000"/>
                                    </a:solidFill>
                                    <a:latin typeface="Cambria Math" panose="02040503050406030204" pitchFamily="18" charset="0"/>
                                  </a:rPr>
                                  <m:t>−1</m:t>
                                </m:r>
                              </m:e>
                            </m:func>
                          </m:oMath>
                        </m:oMathPara>
                      </a14:m>
                      <a:endParaRPr lang="ko-KR" altLang="en-US" sz="800" i="1" baseline="30000" dirty="0">
                        <a:solidFill>
                          <a:srgbClr val="000000"/>
                        </a:solidFill>
                        <a:latin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1DCF9E1B-392B-420E-B7FC-3CE02730EBD5}"/>
                        </a:ext>
                      </a:extLst>
                    </p:cNvPr>
                    <p:cNvSpPr txBox="1">
                      <a:spLocks noRot="1" noChangeAspect="1" noMove="1" noResize="1" noEditPoints="1" noAdjustHandles="1" noChangeArrowheads="1" noChangeShapeType="1" noTextEdit="1"/>
                    </p:cNvSpPr>
                    <p:nvPr/>
                  </p:nvSpPr>
                  <p:spPr>
                    <a:xfrm>
                      <a:off x="7799883" y="2427058"/>
                      <a:ext cx="1261829" cy="215444"/>
                    </a:xfrm>
                    <a:prstGeom prst="rect">
                      <a:avLst/>
                    </a:prstGeom>
                    <a:blipFill>
                      <a:blip r:embed="rId6"/>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D2F41DC1-E9C2-4C3E-913C-F57F5E3BB1A6}"/>
                        </a:ext>
                      </a:extLst>
                    </p:cNvPr>
                    <p:cNvSpPr txBox="1"/>
                    <p:nvPr/>
                  </p:nvSpPr>
                  <p:spPr>
                    <a:xfrm>
                      <a:off x="7799883" y="2247336"/>
                      <a:ext cx="1123430" cy="21544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m:t>
                            </m:r>
                            <m:func>
                              <m:funcPr>
                                <m:ctrlPr>
                                  <a:rPr lang="en-US" altLang="ko-KR" sz="800" b="0" i="1" dirty="0" smtClean="0">
                                    <a:solidFill>
                                      <a:srgbClr val="000000"/>
                                    </a:solidFill>
                                    <a:latin typeface="Cambria Math" panose="02040503050406030204" pitchFamily="18" charset="0"/>
                                  </a:rPr>
                                </m:ctrlPr>
                              </m:funcPr>
                              <m:fName>
                                <m:sSub>
                                  <m:sSubPr>
                                    <m:ctrlPr>
                                      <a:rPr lang="en-US" altLang="ko-KR" sz="800" b="0" i="1" dirty="0" smtClean="0">
                                        <a:solidFill>
                                          <a:srgbClr val="000000"/>
                                        </a:solidFill>
                                        <a:latin typeface="Cambria Math" panose="02040503050406030204" pitchFamily="18" charset="0"/>
                                      </a:rPr>
                                    </m:ctrlPr>
                                  </m:sSubPr>
                                  <m:e>
                                    <m:r>
                                      <m:rPr>
                                        <m:sty m:val="p"/>
                                      </m:rPr>
                                      <a:rPr lang="en-US" altLang="ko-KR" sz="800" b="0" i="0" dirty="0" smtClean="0">
                                        <a:solidFill>
                                          <a:srgbClr val="000000"/>
                                        </a:solidFill>
                                        <a:latin typeface="Cambria Math" panose="02040503050406030204" pitchFamily="18" charset="0"/>
                                      </a:rPr>
                                      <m:t>log</m:t>
                                    </m:r>
                                  </m:e>
                                  <m:sub>
                                    <m:r>
                                      <a:rPr lang="en-US" altLang="ko-KR" sz="800" b="0" i="1" dirty="0" smtClean="0">
                                        <a:solidFill>
                                          <a:srgbClr val="000000"/>
                                        </a:solidFill>
                                        <a:latin typeface="Cambria Math" panose="02040503050406030204" pitchFamily="18" charset="0"/>
                                      </a:rPr>
                                      <m:t>2</m:t>
                                    </m:r>
                                  </m:sub>
                                </m:sSub>
                              </m:fName>
                              <m:e>
                                <m:r>
                                  <a:rPr lang="en-US" altLang="ko-KR" sz="800" b="0" i="1" dirty="0" smtClean="0">
                                    <a:solidFill>
                                      <a:srgbClr val="000000"/>
                                    </a:solidFill>
                                    <a:latin typeface="Cambria Math" panose="02040503050406030204" pitchFamily="18" charset="0"/>
                                  </a:rPr>
                                  <m:t>(</m:t>
                                </m:r>
                                <m:r>
                                  <a:rPr lang="en-US" altLang="ko-KR" sz="800" b="0" i="1" dirty="0" smtClean="0">
                                    <a:solidFill>
                                      <a:srgbClr val="000000"/>
                                    </a:solidFill>
                                    <a:latin typeface="Cambria Math" panose="02040503050406030204" pitchFamily="18" charset="0"/>
                                  </a:rPr>
                                  <m:t>𝑥</m:t>
                                </m:r>
                                <m:r>
                                  <a:rPr lang="en-US" altLang="ko-KR" sz="800" b="0" i="1" dirty="0" smtClean="0">
                                    <a:solidFill>
                                      <a:srgbClr val="000000"/>
                                    </a:solidFill>
                                    <a:latin typeface="Cambria Math" panose="02040503050406030204" pitchFamily="18" charset="0"/>
                                  </a:rPr>
                                  <m:t>)</m:t>
                                </m:r>
                              </m:e>
                            </m:func>
                          </m:oMath>
                        </m:oMathPara>
                      </a14:m>
                      <a:endParaRPr lang="ko-KR" altLang="en-US" sz="800" i="1" baseline="30000" dirty="0">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7B9ECBC6-537B-4608-822D-4F53A4B19548}"/>
                        </a:ext>
                      </a:extLst>
                    </p:cNvPr>
                    <p:cNvSpPr txBox="1">
                      <a:spLocks noRot="1" noChangeAspect="1" noMove="1" noResize="1" noEditPoints="1" noAdjustHandles="1" noChangeArrowheads="1" noChangeShapeType="1" noTextEdit="1"/>
                    </p:cNvSpPr>
                    <p:nvPr/>
                  </p:nvSpPr>
                  <p:spPr>
                    <a:xfrm>
                      <a:off x="7799883" y="2247336"/>
                      <a:ext cx="1123430" cy="215444"/>
                    </a:xfrm>
                    <a:prstGeom prst="rect">
                      <a:avLst/>
                    </a:prstGeom>
                    <a:blipFill>
                      <a:blip r:embed="rId7"/>
                      <a:stretch>
                        <a:fillRect b="-2857"/>
                      </a:stretch>
                    </a:blipFill>
                  </p:spPr>
                  <p:txBody>
                    <a:bodyPr/>
                    <a:lstStyle/>
                    <a:p>
                      <a:r>
                        <a:rPr lang="ko-KR" altLang="en-US">
                          <a:noFill/>
                        </a:rPr>
                        <a:t> </a:t>
                      </a:r>
                    </a:p>
                  </p:txBody>
                </p:sp>
              </mc:Fallback>
            </mc:AlternateContent>
            <p:sp>
              <p:nvSpPr>
                <p:cNvPr id="40" name="직사각형 39">
                  <a:extLst>
                    <a:ext uri="{FF2B5EF4-FFF2-40B4-BE49-F238E27FC236}">
                      <a16:creationId xmlns:a16="http://schemas.microsoft.com/office/drawing/2014/main" xmlns="" id="{E77040F4-18C2-46EE-B995-7491437ED9C2}"/>
                    </a:ext>
                  </a:extLst>
                </p:cNvPr>
                <p:cNvSpPr/>
                <p:nvPr/>
              </p:nvSpPr>
              <p:spPr>
                <a:xfrm>
                  <a:off x="7554678" y="2247336"/>
                  <a:ext cx="1368635" cy="392534"/>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6" name="직선 연결선 25">
                <a:extLst>
                  <a:ext uri="{FF2B5EF4-FFF2-40B4-BE49-F238E27FC236}">
                    <a16:creationId xmlns:a16="http://schemas.microsoft.com/office/drawing/2014/main" xmlns="" id="{E3F29A3B-1504-44D2-8ED1-87C1AA065FC6}"/>
                  </a:ext>
                </a:extLst>
              </p:cNvPr>
              <p:cNvCxnSpPr/>
              <p:nvPr/>
            </p:nvCxnSpPr>
            <p:spPr>
              <a:xfrm rot="5400000">
                <a:off x="5432615" y="2563006"/>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직선 연결선 29">
                <a:extLst>
                  <a:ext uri="{FF2B5EF4-FFF2-40B4-BE49-F238E27FC236}">
                    <a16:creationId xmlns:a16="http://schemas.microsoft.com/office/drawing/2014/main" xmlns="" id="{DB902042-2666-4460-B81A-12860F03D997}"/>
                  </a:ext>
                </a:extLst>
              </p:cNvPr>
              <p:cNvCxnSpPr/>
              <p:nvPr/>
            </p:nvCxnSpPr>
            <p:spPr>
              <a:xfrm rot="5400000">
                <a:off x="5430932" y="2829325"/>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직선 연결선 30">
                <a:extLst>
                  <a:ext uri="{FF2B5EF4-FFF2-40B4-BE49-F238E27FC236}">
                    <a16:creationId xmlns:a16="http://schemas.microsoft.com/office/drawing/2014/main" xmlns="" id="{11DC33B0-89BD-4C2F-AFA5-D0080B6053C6}"/>
                  </a:ext>
                </a:extLst>
              </p:cNvPr>
              <p:cNvCxnSpPr/>
              <p:nvPr/>
            </p:nvCxnSpPr>
            <p:spPr>
              <a:xfrm rot="5400000">
                <a:off x="5430930" y="3894599"/>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직선 연결선 31">
                <a:extLst>
                  <a:ext uri="{FF2B5EF4-FFF2-40B4-BE49-F238E27FC236}">
                    <a16:creationId xmlns:a16="http://schemas.microsoft.com/office/drawing/2014/main" xmlns="" id="{1C198A17-6AE3-421B-B9C6-6FD4BA3DE3CE}"/>
                  </a:ext>
                </a:extLst>
              </p:cNvPr>
              <p:cNvCxnSpPr/>
              <p:nvPr/>
            </p:nvCxnSpPr>
            <p:spPr>
              <a:xfrm rot="5400000">
                <a:off x="5432615" y="2296687"/>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직선 연결선 32">
                <a:extLst>
                  <a:ext uri="{FF2B5EF4-FFF2-40B4-BE49-F238E27FC236}">
                    <a16:creationId xmlns:a16="http://schemas.microsoft.com/office/drawing/2014/main" xmlns="" id="{17A8E361-F70C-4F7A-BC56-A5D636E8BFC9}"/>
                  </a:ext>
                </a:extLst>
              </p:cNvPr>
              <p:cNvCxnSpPr/>
              <p:nvPr/>
            </p:nvCxnSpPr>
            <p:spPr>
              <a:xfrm rot="5400000">
                <a:off x="5430930" y="3628282"/>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4" name="자유형: 도형 33">
                <a:extLst>
                  <a:ext uri="{FF2B5EF4-FFF2-40B4-BE49-F238E27FC236}">
                    <a16:creationId xmlns:a16="http://schemas.microsoft.com/office/drawing/2014/main" xmlns="" id="{6589BDB2-86E1-45C4-9ADA-1750AA7479CF}"/>
                  </a:ext>
                </a:extLst>
              </p:cNvPr>
              <p:cNvSpPr/>
              <p:nvPr/>
            </p:nvSpPr>
            <p:spPr>
              <a:xfrm>
                <a:off x="5598543" y="2432649"/>
                <a:ext cx="2743200" cy="1561381"/>
              </a:xfrm>
              <a:custGeom>
                <a:avLst/>
                <a:gdLst>
                  <a:gd name="connsiteX0" fmla="*/ 0 w 2743200"/>
                  <a:gd name="connsiteY0" fmla="*/ 1561381 h 1561381"/>
                  <a:gd name="connsiteX1" fmla="*/ 155276 w 2743200"/>
                  <a:gd name="connsiteY1" fmla="*/ 1017917 h 1561381"/>
                  <a:gd name="connsiteX2" fmla="*/ 560717 w 2743200"/>
                  <a:gd name="connsiteY2" fmla="*/ 603849 h 1561381"/>
                  <a:gd name="connsiteX3" fmla="*/ 1052423 w 2743200"/>
                  <a:gd name="connsiteY3" fmla="*/ 379562 h 1561381"/>
                  <a:gd name="connsiteX4" fmla="*/ 1975449 w 2743200"/>
                  <a:gd name="connsiteY4" fmla="*/ 138023 h 1561381"/>
                  <a:gd name="connsiteX5" fmla="*/ 2743200 w 2743200"/>
                  <a:gd name="connsiteY5" fmla="*/ 0 h 1561381"/>
                  <a:gd name="connsiteX6" fmla="*/ 2743200 w 2743200"/>
                  <a:gd name="connsiteY6" fmla="*/ 0 h 1561381"/>
                  <a:gd name="connsiteX7" fmla="*/ 2743200 w 2743200"/>
                  <a:gd name="connsiteY7" fmla="*/ 0 h 156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00" h="1561381">
                    <a:moveTo>
                      <a:pt x="0" y="1561381"/>
                    </a:moveTo>
                    <a:cubicBezTo>
                      <a:pt x="30911" y="1369443"/>
                      <a:pt x="61823" y="1177506"/>
                      <a:pt x="155276" y="1017917"/>
                    </a:cubicBezTo>
                    <a:cubicBezTo>
                      <a:pt x="248729" y="858328"/>
                      <a:pt x="411193" y="710241"/>
                      <a:pt x="560717" y="603849"/>
                    </a:cubicBezTo>
                    <a:cubicBezTo>
                      <a:pt x="710241" y="497457"/>
                      <a:pt x="816634" y="457200"/>
                      <a:pt x="1052423" y="379562"/>
                    </a:cubicBezTo>
                    <a:cubicBezTo>
                      <a:pt x="1288212" y="301924"/>
                      <a:pt x="1693653" y="201283"/>
                      <a:pt x="1975449" y="138023"/>
                    </a:cubicBezTo>
                    <a:cubicBezTo>
                      <a:pt x="2257245" y="74763"/>
                      <a:pt x="2743200" y="0"/>
                      <a:pt x="2743200" y="0"/>
                    </a:cubicBezTo>
                    <a:lnTo>
                      <a:pt x="2743200" y="0"/>
                    </a:lnTo>
                    <a:lnTo>
                      <a:pt x="2743200" y="0"/>
                    </a:lnTo>
                  </a:path>
                </a:pathLst>
              </a:cu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34">
                <a:extLst>
                  <a:ext uri="{FF2B5EF4-FFF2-40B4-BE49-F238E27FC236}">
                    <a16:creationId xmlns:a16="http://schemas.microsoft.com/office/drawing/2014/main" xmlns="" id="{3597C610-0EF1-42A4-AB12-4CC06AD4AC8C}"/>
                  </a:ext>
                </a:extLst>
              </p:cNvPr>
              <p:cNvSpPr/>
              <p:nvPr/>
            </p:nvSpPr>
            <p:spPr>
              <a:xfrm>
                <a:off x="6185140" y="2260121"/>
                <a:ext cx="2147977" cy="1483743"/>
              </a:xfrm>
              <a:custGeom>
                <a:avLst/>
                <a:gdLst>
                  <a:gd name="connsiteX0" fmla="*/ 0 w 2147977"/>
                  <a:gd name="connsiteY0" fmla="*/ 1483743 h 1483743"/>
                  <a:gd name="connsiteX1" fmla="*/ 69011 w 2147977"/>
                  <a:gd name="connsiteY1" fmla="*/ 1112807 h 1483743"/>
                  <a:gd name="connsiteX2" fmla="*/ 345056 w 2147977"/>
                  <a:gd name="connsiteY2" fmla="*/ 690113 h 1483743"/>
                  <a:gd name="connsiteX3" fmla="*/ 543464 w 2147977"/>
                  <a:gd name="connsiteY3" fmla="*/ 483079 h 1483743"/>
                  <a:gd name="connsiteX4" fmla="*/ 854015 w 2147977"/>
                  <a:gd name="connsiteY4" fmla="*/ 353683 h 1483743"/>
                  <a:gd name="connsiteX5" fmla="*/ 1345720 w 2147977"/>
                  <a:gd name="connsiteY5" fmla="*/ 172528 h 1483743"/>
                  <a:gd name="connsiteX6" fmla="*/ 2147977 w 2147977"/>
                  <a:gd name="connsiteY6" fmla="*/ 0 h 148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7977" h="1483743">
                    <a:moveTo>
                      <a:pt x="0" y="1483743"/>
                    </a:moveTo>
                    <a:cubicBezTo>
                      <a:pt x="5751" y="1364411"/>
                      <a:pt x="11502" y="1245079"/>
                      <a:pt x="69011" y="1112807"/>
                    </a:cubicBezTo>
                    <a:cubicBezTo>
                      <a:pt x="126520" y="980535"/>
                      <a:pt x="265980" y="795068"/>
                      <a:pt x="345056" y="690113"/>
                    </a:cubicBezTo>
                    <a:cubicBezTo>
                      <a:pt x="424132" y="585158"/>
                      <a:pt x="458638" y="539151"/>
                      <a:pt x="543464" y="483079"/>
                    </a:cubicBezTo>
                    <a:cubicBezTo>
                      <a:pt x="628291" y="427007"/>
                      <a:pt x="720306" y="405441"/>
                      <a:pt x="854015" y="353683"/>
                    </a:cubicBezTo>
                    <a:cubicBezTo>
                      <a:pt x="987724" y="301925"/>
                      <a:pt x="1130060" y="231475"/>
                      <a:pt x="1345720" y="172528"/>
                    </a:cubicBezTo>
                    <a:cubicBezTo>
                      <a:pt x="1561380" y="113581"/>
                      <a:pt x="1854678" y="56790"/>
                      <a:pt x="2147977" y="0"/>
                    </a:cubicBezTo>
                  </a:path>
                </a:pathLst>
              </a:cu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42508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133">
            <a:extLst>
              <a:ext uri="{FF2B5EF4-FFF2-40B4-BE49-F238E27FC236}">
                <a16:creationId xmlns:a16="http://schemas.microsoft.com/office/drawing/2014/main" xmlns="" id="{E257DE96-FC42-4C5F-83B3-BC315765F1BE}"/>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33" name="직사각형 133">
            <a:extLst>
              <a:ext uri="{FF2B5EF4-FFF2-40B4-BE49-F238E27FC236}">
                <a16:creationId xmlns:a16="http://schemas.microsoft.com/office/drawing/2014/main" xmlns="" id="{C6EEFBBC-016C-403A-BE1B-9EFAF4FB6DB4}"/>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a16="http://schemas.microsoft.com/office/drawing/2014/main" xmlns="" id="{B94CE9EB-6BD1-4B7B-AA3B-7F7676B4CCD4}"/>
              </a:ext>
            </a:extLst>
          </p:cNvPr>
          <p:cNvGrpSpPr/>
          <p:nvPr/>
        </p:nvGrpSpPr>
        <p:grpSpPr>
          <a:xfrm>
            <a:off x="1054112" y="3870028"/>
            <a:ext cx="7817305" cy="2174185"/>
            <a:chOff x="1054112" y="3870028"/>
            <a:chExt cx="7817305" cy="2174185"/>
          </a:xfrm>
        </p:grpSpPr>
        <p:sp>
          <p:nvSpPr>
            <p:cNvPr id="34" name="직사각형 33">
              <a:extLst>
                <a:ext uri="{FF2B5EF4-FFF2-40B4-BE49-F238E27FC236}">
                  <a16:creationId xmlns:a16="http://schemas.microsoft.com/office/drawing/2014/main" xmlns="" id="{9D696C8C-D759-49A3-82E4-0A4DCD0750C1}"/>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35" name="직사각형 34">
              <a:extLst>
                <a:ext uri="{FF2B5EF4-FFF2-40B4-BE49-F238E27FC236}">
                  <a16:creationId xmlns:a16="http://schemas.microsoft.com/office/drawing/2014/main" xmlns="" id="{699AA51F-7522-4810-9107-B8839132EC13}"/>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2.7. Natural Logarithms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3060329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2.7. </a:t>
              </a:r>
              <a:r>
                <a:rPr lang="en-US" altLang="ko-KR" dirty="0">
                  <a:solidFill>
                    <a:schemeClr val="bg1"/>
                  </a:solidFill>
                  <a:latin typeface="SamsungSharpSans-Medium" pitchFamily="2" charset="0"/>
                  <a:cs typeface="SamsungSharpSans-Medium" pitchFamily="2" charset="0"/>
                </a:rPr>
                <a:t>Natural Logarithms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36" name="직사각형 35">
            <a:extLst>
              <a:ext uri="{FF2B5EF4-FFF2-40B4-BE49-F238E27FC236}">
                <a16:creationId xmlns:a16="http://schemas.microsoft.com/office/drawing/2014/main" xmlns="" id="{DCB67F23-CA98-4EE2-9718-F1E34613D577}"/>
              </a:ext>
            </a:extLst>
          </p:cNvPr>
          <p:cNvSpPr/>
          <p:nvPr/>
        </p:nvSpPr>
        <p:spPr>
          <a:xfrm>
            <a:off x="702940" y="2204864"/>
            <a:ext cx="8632825" cy="879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p:txBody>
      </p:sp>
      <p:grpSp>
        <p:nvGrpSpPr>
          <p:cNvPr id="2" name="그룹 1">
            <a:extLst>
              <a:ext uri="{FF2B5EF4-FFF2-40B4-BE49-F238E27FC236}">
                <a16:creationId xmlns:a16="http://schemas.microsoft.com/office/drawing/2014/main" xmlns="" id="{A4346D91-8E42-4FCE-8C1B-8302E38F9AF8}"/>
              </a:ext>
            </a:extLst>
          </p:cNvPr>
          <p:cNvGrpSpPr/>
          <p:nvPr/>
        </p:nvGrpSpPr>
        <p:grpSpPr>
          <a:xfrm>
            <a:off x="918963" y="3182729"/>
            <a:ext cx="3222495" cy="3054583"/>
            <a:chOff x="637467" y="2345934"/>
            <a:chExt cx="3345254" cy="3170945"/>
          </a:xfrm>
        </p:grpSpPr>
        <p:sp>
          <p:nvSpPr>
            <p:cNvPr id="35" name="모서리가 둥근 직사각형 4">
              <a:extLst>
                <a:ext uri="{FF2B5EF4-FFF2-40B4-BE49-F238E27FC236}">
                  <a16:creationId xmlns:a16="http://schemas.microsoft.com/office/drawing/2014/main" xmlns="" id="{F05FDF9B-C453-4D96-B062-85C31CBAB564}"/>
                </a:ext>
              </a:extLst>
            </p:cNvPr>
            <p:cNvSpPr/>
            <p:nvPr/>
          </p:nvSpPr>
          <p:spPr>
            <a:xfrm>
              <a:off x="637467" y="2345934"/>
              <a:ext cx="3345254" cy="31709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7" name="그림 36" descr="íì¼:f(x)=(1+x)^(1/x).png">
              <a:extLst>
                <a:ext uri="{FF2B5EF4-FFF2-40B4-BE49-F238E27FC236}">
                  <a16:creationId xmlns:a16="http://schemas.microsoft.com/office/drawing/2014/main" xmlns="" id="{910614D6-839D-42F6-BA90-F5D6325F3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893" y="2491624"/>
              <a:ext cx="2911582" cy="291158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3" name="표 42">
            <a:extLst>
              <a:ext uri="{FF2B5EF4-FFF2-40B4-BE49-F238E27FC236}">
                <a16:creationId xmlns:a16="http://schemas.microsoft.com/office/drawing/2014/main" xmlns="" id="{1211B3E2-7910-46F8-B92A-89A9EFA0DE1D}"/>
              </a:ext>
            </a:extLst>
          </p:cNvPr>
          <p:cNvGraphicFramePr>
            <a:graphicFrameLocks noGrp="1"/>
          </p:cNvGraphicFramePr>
          <p:nvPr>
            <p:extLst>
              <p:ext uri="{D42A27DB-BD31-4B8C-83A1-F6EECF244321}">
                <p14:modId xmlns:p14="http://schemas.microsoft.com/office/powerpoint/2010/main" val="1104612261"/>
              </p:ext>
            </p:extLst>
          </p:nvPr>
        </p:nvGraphicFramePr>
        <p:xfrm>
          <a:off x="4964833" y="1552656"/>
          <a:ext cx="4451075" cy="4728120"/>
        </p:xfrm>
        <a:graphic>
          <a:graphicData uri="http://schemas.openxmlformats.org/drawingml/2006/table">
            <a:tbl>
              <a:tblPr>
                <a:tableStyleId>{5C22544A-7EE6-4342-B048-85BDC9FD1C3A}</a:tableStyleId>
              </a:tblPr>
              <a:tblGrid>
                <a:gridCol w="998264">
                  <a:extLst>
                    <a:ext uri="{9D8B030D-6E8A-4147-A177-3AD203B41FA5}">
                      <a16:colId xmlns:a16="http://schemas.microsoft.com/office/drawing/2014/main" xmlns="" val="3498937118"/>
                    </a:ext>
                  </a:extLst>
                </a:gridCol>
                <a:gridCol w="998264">
                  <a:extLst>
                    <a:ext uri="{9D8B030D-6E8A-4147-A177-3AD203B41FA5}">
                      <a16:colId xmlns:a16="http://schemas.microsoft.com/office/drawing/2014/main" xmlns="" val="1168284861"/>
                    </a:ext>
                  </a:extLst>
                </a:gridCol>
                <a:gridCol w="458019">
                  <a:extLst>
                    <a:ext uri="{9D8B030D-6E8A-4147-A177-3AD203B41FA5}">
                      <a16:colId xmlns:a16="http://schemas.microsoft.com/office/drawing/2014/main" xmlns="" val="565957547"/>
                    </a:ext>
                  </a:extLst>
                </a:gridCol>
                <a:gridCol w="998264">
                  <a:extLst>
                    <a:ext uri="{9D8B030D-6E8A-4147-A177-3AD203B41FA5}">
                      <a16:colId xmlns:a16="http://schemas.microsoft.com/office/drawing/2014/main" xmlns="" val="2168575289"/>
                    </a:ext>
                  </a:extLst>
                </a:gridCol>
                <a:gridCol w="998264">
                  <a:extLst>
                    <a:ext uri="{9D8B030D-6E8A-4147-A177-3AD203B41FA5}">
                      <a16:colId xmlns:a16="http://schemas.microsoft.com/office/drawing/2014/main" xmlns="" val="1877050823"/>
                    </a:ext>
                  </a:extLst>
                </a:gridCol>
              </a:tblGrid>
              <a:tr h="157604">
                <a:tc>
                  <a:txBody>
                    <a:bodyPr/>
                    <a:lstStyle/>
                    <a:p>
                      <a:pPr algn="ctr" fontAlgn="ctr"/>
                      <a:r>
                        <a:rPr lang="en-US" sz="900" u="none" strike="noStrike" dirty="0">
                          <a:effectLst/>
                          <a:latin typeface="SamsungOne 400" panose="020B0503030303020204" pitchFamily="34" charset="0"/>
                          <a:ea typeface="SamsungOne 400" panose="020B0503030303020204" pitchFamily="34" charset="0"/>
                        </a:rPr>
                        <a:t>x</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ctr"/>
                      <a:r>
                        <a:rPr lang="en-US" sz="900" u="none" strike="noStrike" dirty="0">
                          <a:effectLst/>
                          <a:latin typeface="SamsungOne 400" panose="020B0503030303020204" pitchFamily="34" charset="0"/>
                          <a:ea typeface="SamsungOne 400" panose="020B0503030303020204" pitchFamily="34" charset="0"/>
                        </a:rPr>
                        <a:t>(1+x)^(1/x)</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noFill/>
                  </a:tcPr>
                </a:tc>
                <a:tc>
                  <a:txBody>
                    <a:bodyPr/>
                    <a:lstStyle/>
                    <a:p>
                      <a:pPr algn="ctr" fontAlgn="ctr"/>
                      <a:r>
                        <a:rPr lang="en-US" sz="900" u="none" strike="noStrike" dirty="0">
                          <a:effectLst/>
                          <a:latin typeface="SamsungOne 400" panose="020B0503030303020204" pitchFamily="34" charset="0"/>
                          <a:ea typeface="SamsungOne 400" panose="020B0503030303020204" pitchFamily="34" charset="0"/>
                        </a:rPr>
                        <a:t>x</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ctr"/>
                      <a:r>
                        <a:rPr lang="en-US" sz="900" u="none" strike="noStrike" dirty="0">
                          <a:effectLst/>
                          <a:latin typeface="SamsungOne 400" panose="020B0503030303020204" pitchFamily="34" charset="0"/>
                          <a:ea typeface="SamsungOne 400" panose="020B0503030303020204" pitchFamily="34" charset="0"/>
                        </a:rPr>
                        <a:t>(1+x)^(1/x)</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250614950"/>
                  </a:ext>
                </a:extLst>
              </a:tr>
              <a:tr h="157604">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2.70481383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0.0001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2.71814593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46410211"/>
                  </a:ext>
                </a:extLst>
              </a:tr>
              <a:tr h="157604">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0.0099</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2.7049473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2.7181595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38065279"/>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2.70508079</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2.71817311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71553804"/>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2.70521431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2.71818669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44810130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2.70534785</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2.71820028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765977386"/>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2.70548142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2.71821387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06018445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2.70561501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2.71822746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2888607"/>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2.70574863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2.71824106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90065508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2.70588227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2.71825465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384991977"/>
                  </a:ext>
                </a:extLst>
              </a:tr>
              <a:tr h="157604">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0.0091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2.70601593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solidFill>
                            <a:srgbClr val="FF0000"/>
                          </a:solidFill>
                          <a:effectLst/>
                          <a:latin typeface="SamsungOne 400" panose="020B0503030303020204" pitchFamily="34" charset="0"/>
                          <a:ea typeface="SamsungOne 400" panose="020B0503030303020204" pitchFamily="34" charset="0"/>
                        </a:rPr>
                        <a:t>2.71826824</a:t>
                      </a:r>
                      <a:endParaRPr lang="en-US" altLang="ko-KR" sz="900" b="0" i="0" u="none" strike="noStrike" dirty="0">
                        <a:solidFill>
                          <a:srgbClr val="FF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457528789"/>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2.70614962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900" b="0" u="none" strike="noStrike" dirty="0">
                          <a:effectLst/>
                          <a:latin typeface="SamsungOne 400" panose="020B0503030303020204" pitchFamily="34" charset="0"/>
                          <a:ea typeface="SamsungOne 400" panose="020B0503030303020204" pitchFamily="34" charset="0"/>
                        </a:rPr>
                        <a:t>#DIV/0!</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51515184"/>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2.70628333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-1.E-05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solidFill>
                            <a:srgbClr val="FF0000"/>
                          </a:solidFill>
                          <a:effectLst/>
                          <a:latin typeface="SamsungOne 400" panose="020B0503030303020204" pitchFamily="34" charset="0"/>
                          <a:ea typeface="SamsungOne 400" panose="020B0503030303020204" pitchFamily="34" charset="0"/>
                        </a:rPr>
                        <a:t>2.71829542</a:t>
                      </a:r>
                      <a:endParaRPr lang="en-US" altLang="ko-KR" sz="900" b="0" i="0" u="none" strike="noStrike" dirty="0">
                        <a:solidFill>
                          <a:srgbClr val="FF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88821395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2.70641707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-2.E-05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2.71830901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55178043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2.70655083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-3.E-05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2.71832260</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22528498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2.70668461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-4.E-05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2.71833620</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91188107"/>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2.70681842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-5.E-05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2.71834979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25589274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2.70695225</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-6.E-05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2.71836338</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040909101"/>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2.70708611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-7.E-05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2.71837697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68962623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2.70722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-8.E-05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2.71839057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618745596"/>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2.70735390</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-9.E-05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2.71840416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914599603"/>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2.70748783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2.71841776</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3479286"/>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2.70762179</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2.71843135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431639761"/>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2.70775577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2.71844494</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04659338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2.70788977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2.71845854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89777446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2.70802380</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2.71847213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618566917"/>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2.70815785</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2.71848573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9832882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2.70829193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2.71849932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4895691"/>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2.70842603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2.71851292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458179407"/>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2.70856016</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-0.0002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2.71852651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37521436"/>
                  </a:ext>
                </a:extLst>
              </a:tr>
            </a:tbl>
          </a:graphicData>
        </a:graphic>
      </p:graphicFrame>
      <p:sp>
        <p:nvSpPr>
          <p:cNvPr id="44" name="직사각형 43">
            <a:extLst>
              <a:ext uri="{FF2B5EF4-FFF2-40B4-BE49-F238E27FC236}">
                <a16:creationId xmlns:a16="http://schemas.microsoft.com/office/drawing/2014/main" xmlns="" id="{ACAC95CB-4CC0-42EC-AEB7-390D2F02308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Euler’s Constant?</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xmlns="" id="{BA04A834-964F-4431-9967-816B2AC9F3A8}"/>
                  </a:ext>
                </a:extLst>
              </p:cNvPr>
              <p:cNvSpPr/>
              <p:nvPr/>
            </p:nvSpPr>
            <p:spPr>
              <a:xfrm>
                <a:off x="719878" y="2284291"/>
                <a:ext cx="4087518"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defRPr/>
                </a:pPr>
                <a14:m>
                  <m:oMath xmlns:m="http://schemas.openxmlformats.org/officeDocument/2006/math">
                    <m:r>
                      <m:rPr>
                        <m:sty m:val="p"/>
                      </m:r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e</m:t>
                    </m:r>
                    <m: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also called the base of the natural logarithm and is an irrational constant expressed as 2.7182818284…. For our sake, let us consider that it is an irrational number with an approximate value of 2.7182.</a:t>
                </a:r>
              </a:p>
            </p:txBody>
          </p:sp>
        </mc:Choice>
        <mc:Fallback xmlns="">
          <p:sp>
            <p:nvSpPr>
              <p:cNvPr id="47" name="직사각형 46">
                <a:extLst>
                  <a:ext uri="{FF2B5EF4-FFF2-40B4-BE49-F238E27FC236}">
                    <a16:creationId xmlns="" xmlns:a16="http://schemas.microsoft.com/office/drawing/2014/main" xmlns:a14="http://schemas.microsoft.com/office/drawing/2010/main" id="{BA04A834-964F-4431-9967-816B2AC9F3A8}"/>
                  </a:ext>
                </a:extLst>
              </p:cNvPr>
              <p:cNvSpPr>
                <a:spLocks noRot="1" noChangeAspect="1" noMove="1" noResize="1" noEditPoints="1" noAdjustHandles="1" noChangeArrowheads="1" noChangeShapeType="1" noTextEdit="1"/>
              </p:cNvSpPr>
              <p:nvPr/>
            </p:nvSpPr>
            <p:spPr>
              <a:xfrm>
                <a:off x="719878" y="2284291"/>
                <a:ext cx="4087518" cy="800219"/>
              </a:xfrm>
              <a:prstGeom prst="rect">
                <a:avLst/>
              </a:prstGeom>
              <a:blipFill rotWithShape="0">
                <a:blip r:embed="rId4"/>
                <a:stretch>
                  <a:fillRect/>
                </a:stretch>
              </a:blipFill>
              <a:ln>
                <a:noFill/>
              </a:ln>
            </p:spPr>
            <p:txBody>
              <a:bodyPr/>
              <a:lstStyle/>
              <a:p>
                <a:r>
                  <a:rPr lang="ko-KR" altLang="en-US">
                    <a:noFill/>
                  </a:rPr>
                  <a:t> </a:t>
                </a:r>
              </a:p>
            </p:txBody>
          </p:sp>
        </mc:Fallback>
      </mc:AlternateContent>
      <p:grpSp>
        <p:nvGrpSpPr>
          <p:cNvPr id="48" name="그룹 47">
            <a:extLst>
              <a:ext uri="{FF2B5EF4-FFF2-40B4-BE49-F238E27FC236}">
                <a16:creationId xmlns:a16="http://schemas.microsoft.com/office/drawing/2014/main" xmlns="" id="{A27A7F21-7B66-44DC-8BC0-7BED604D178B}"/>
              </a:ext>
            </a:extLst>
          </p:cNvPr>
          <p:cNvGrpSpPr/>
          <p:nvPr/>
        </p:nvGrpSpPr>
        <p:grpSpPr>
          <a:xfrm>
            <a:off x="559816" y="1971606"/>
            <a:ext cx="4371904" cy="215444"/>
            <a:chOff x="559817" y="2136914"/>
            <a:chExt cx="4371904" cy="215444"/>
          </a:xfrm>
        </p:grpSpPr>
        <p:sp>
          <p:nvSpPr>
            <p:cNvPr id="49" name="직사각형 48">
              <a:extLst>
                <a:ext uri="{FF2B5EF4-FFF2-40B4-BE49-F238E27FC236}">
                  <a16:creationId xmlns:a16="http://schemas.microsoft.com/office/drawing/2014/main" xmlns="" id="{69B68113-F8E9-4BCD-AEFF-18B4C1672BBD}"/>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50" name="직사각형 49">
              <a:extLst>
                <a:ext uri="{FF2B5EF4-FFF2-40B4-BE49-F238E27FC236}">
                  <a16:creationId xmlns:a16="http://schemas.microsoft.com/office/drawing/2014/main" xmlns="" id="{1E0303F9-D07D-4F68-96D1-CB738530C71F}"/>
                </a:ext>
              </a:extLst>
            </p:cNvPr>
            <p:cNvSpPr/>
            <p:nvPr/>
          </p:nvSpPr>
          <p:spPr>
            <a:xfrm>
              <a:off x="712183" y="2136914"/>
              <a:ext cx="421953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Euler’s Constant</a:t>
              </a:r>
            </a:p>
          </p:txBody>
        </p:sp>
      </p:grpSp>
    </p:spTree>
    <p:extLst>
      <p:ext uri="{BB962C8B-B14F-4D97-AF65-F5344CB8AC3E}">
        <p14:creationId xmlns:p14="http://schemas.microsoft.com/office/powerpoint/2010/main" val="363051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68164"/>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Natural Logarithms</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D8BF98C4-B566-4812-B5F0-560CFBA969E7}"/>
                  </a:ext>
                </a:extLst>
              </p:cNvPr>
              <p:cNvSpPr/>
              <p:nvPr/>
            </p:nvSpPr>
            <p:spPr>
              <a:xfrm>
                <a:off x="702940" y="2276872"/>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log of the number represented by the symbol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𝑒</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“natural logarithm.”</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natural logarithm of a certain number x is represented as </a:t>
                </a:r>
                <a14:m>
                  <m:oMath xmlns:m="http://schemas.openxmlformats.org/officeDocument/2006/math">
                    <m:func>
                      <m:func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ln</m:t>
                        </m:r>
                      </m:fNa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e>
                    </m:func>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13" name="직사각형 12">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276872"/>
                <a:ext cx="8632825" cy="596812"/>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2.7. </a:t>
              </a:r>
              <a:r>
                <a:rPr lang="en-US" altLang="ko-KR" dirty="0">
                  <a:solidFill>
                    <a:schemeClr val="bg1"/>
                  </a:solidFill>
                  <a:latin typeface="SamsungSharpSans-Medium" pitchFamily="2" charset="0"/>
                  <a:cs typeface="SamsungSharpSans-Medium" pitchFamily="2" charset="0"/>
                </a:rPr>
                <a:t>Natural Logarithms</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9" name="직사각형 8">
            <a:extLst>
              <a:ext uri="{FF2B5EF4-FFF2-40B4-BE49-F238E27FC236}">
                <a16:creationId xmlns:a16="http://schemas.microsoft.com/office/drawing/2014/main" xmlns="" id="{19584D4F-A508-40CD-A1B2-39A19EF7EC4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are Natural Logarithms?</a:t>
            </a:r>
          </a:p>
        </p:txBody>
      </p:sp>
    </p:spTree>
    <p:extLst>
      <p:ext uri="{BB962C8B-B14F-4D97-AF65-F5344CB8AC3E}">
        <p14:creationId xmlns:p14="http://schemas.microsoft.com/office/powerpoint/2010/main" val="1909545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xmlns="" id="{5E5B9EFE-70BF-94F1-7C41-B61085F14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82" y="2122342"/>
            <a:ext cx="7600601" cy="4186977"/>
          </a:xfrm>
          <a:prstGeom prst="rect">
            <a:avLst/>
          </a:prstGeom>
        </p:spPr>
      </p:pic>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Anaconda</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hlinkClick r:id="rId4"/>
              </a:rPr>
              <a:t>www.anaconda.com</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pic>
        <p:nvPicPr>
          <p:cNvPr id="5" name="그림 4" descr="라인, 그래픽, 폰트, 상징이(가) 표시된 사진&#10;&#10;자동 생성된 설명">
            <a:extLst>
              <a:ext uri="{FF2B5EF4-FFF2-40B4-BE49-F238E27FC236}">
                <a16:creationId xmlns:a16="http://schemas.microsoft.com/office/drawing/2014/main" xmlns="" id="{F218C4C5-9009-DB31-2D76-BB4A9920E9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49637" y="4807205"/>
            <a:ext cx="299703" cy="299703"/>
          </a:xfrm>
          <a:prstGeom prst="rect">
            <a:avLst/>
          </a:prstGeom>
        </p:spPr>
      </p:pic>
    </p:spTree>
    <p:extLst>
      <p:ext uri="{BB962C8B-B14F-4D97-AF65-F5344CB8AC3E}">
        <p14:creationId xmlns:p14="http://schemas.microsoft.com/office/powerpoint/2010/main" val="4173196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68164"/>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b="0" dirty="0">
                      <a:solidFill>
                        <a:prstClr val="black">
                          <a:lumMod val="85000"/>
                          <a:lumOff val="15000"/>
                        </a:prstClr>
                      </a:solidFill>
                      <a:latin typeface="SamsungOne 400" panose="020B0503030303020204" pitchFamily="34" charset="0"/>
                      <a:ea typeface="SamsungOne 400" panose="020B0503030303020204" pitchFamily="34" charset="0"/>
                    </a:rPr>
                    <a:t>Natural log is a log that has a base of </a:t>
                  </a:r>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𝑒</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29" name="직사각형 28">
                  <a:extLst>
                    <a:ext uri="{FF2B5EF4-FFF2-40B4-BE49-F238E27FC236}">
                      <a16:creationId xmlns="" xmlns:a16="http://schemas.microsoft.com/office/drawing/2014/main" xmlns:a14="http://schemas.microsoft.com/office/drawing/2010/main" id="{97EC28A6-DD84-4FEF-84BE-A8DBE1B0A7E9}"/>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rotWithShape="0">
                  <a:blip r:embed="rId3"/>
                  <a:stretch>
                    <a:fillRect b="-2857"/>
                  </a:stretch>
                </a:blipFill>
                <a:ln>
                  <a:noFill/>
                </a:ln>
              </p:spPr>
              <p:txBody>
                <a:bodyPr/>
                <a:lstStyle/>
                <a:p>
                  <a:r>
                    <a:rPr lang="ko-KR" altLang="en-US">
                      <a:noFill/>
                    </a:rPr>
                    <a:t> </a:t>
                  </a:r>
                </a:p>
              </p:txBody>
            </p:sp>
          </mc:Fallback>
        </mc:AlternateContent>
      </p:grpSp>
      <p:sp>
        <p:nvSpPr>
          <p:cNvPr id="13" name="직사각형 12">
            <a:extLst>
              <a:ext uri="{FF2B5EF4-FFF2-40B4-BE49-F238E27FC236}">
                <a16:creationId xmlns:a16="http://schemas.microsoft.com/office/drawing/2014/main" xmlns="" id="{D8BF98C4-B566-4812-B5F0-560CFBA969E7}"/>
              </a:ext>
            </a:extLst>
          </p:cNvPr>
          <p:cNvSpPr/>
          <p:nvPr/>
        </p:nvSpPr>
        <p:spPr>
          <a:xfrm>
            <a:off x="702940" y="2276872"/>
            <a:ext cx="8632825" cy="1370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2.7. </a:t>
              </a:r>
              <a:r>
                <a:rPr lang="en-US" altLang="ko-KR" dirty="0">
                  <a:solidFill>
                    <a:schemeClr val="bg1"/>
                  </a:solidFill>
                  <a:latin typeface="SamsungSharpSans-Medium" pitchFamily="2" charset="0"/>
                  <a:cs typeface="SamsungSharpSans-Medium" pitchFamily="2" charset="0"/>
                </a:rPr>
                <a:t>Natural Logarithms</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71555A95-9234-42C5-8733-2812A99DEBE7}"/>
                  </a:ext>
                </a:extLst>
              </p:cNvPr>
              <p:cNvSpPr/>
              <p:nvPr/>
            </p:nvSpPr>
            <p:spPr>
              <a:xfrm>
                <a:off x="702940" y="2276872"/>
                <a:ext cx="8632825"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b="0" dirty="0">
                    <a:solidFill>
                      <a:prstClr val="black">
                        <a:lumMod val="85000"/>
                        <a:lumOff val="15000"/>
                      </a:prstClr>
                    </a:solidFill>
                    <a:latin typeface="SamsungOne 400" panose="020B0503030303020204" pitchFamily="34" charset="0"/>
                    <a:ea typeface="SamsungOne 400" panose="020B0503030303020204" pitchFamily="34" charset="0"/>
                  </a:rPr>
                  <a:t>Natural logarithms, logs with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𝑒</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its base, are used in many fields.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By its definition, a log function can have multiple bases. But in general, </a:t>
                </a:r>
                <a14:m>
                  <m:oMath xmlns:m="http://schemas.openxmlformats.org/officeDocument/2006/math">
                    <m:func>
                      <m:funcPr>
                        <m:ctrlPr>
                          <a:rPr lang="en-US" altLang="ko-KR" sz="1300" i="1" dirty="0" smtClean="0">
                            <a:solidFill>
                              <a:prstClr val="black">
                                <a:lumMod val="85000"/>
                                <a:lumOff val="15000"/>
                              </a:prstClr>
                            </a:solidFill>
                            <a:latin typeface="Cambria Math" panose="02040503050406030204" pitchFamily="18" charset="0"/>
                          </a:rPr>
                        </m:ctrlPr>
                      </m:funcPr>
                      <m:fName>
                        <m:r>
                          <m:rPr>
                            <m:sty m:val="p"/>
                          </m:rPr>
                          <a:rPr lang="en-US" altLang="ko-KR" sz="1300" dirty="0" err="1" smtClean="0">
                            <a:solidFill>
                              <a:prstClr val="black">
                                <a:lumMod val="85000"/>
                                <a:lumOff val="15000"/>
                              </a:prstClr>
                            </a:solidFill>
                            <a:latin typeface="Cambria Math" panose="02040503050406030204" pitchFamily="18" charset="0"/>
                          </a:rPr>
                          <m:t>log</m:t>
                        </m:r>
                      </m:fName>
                      <m:e>
                        <m:r>
                          <a:rPr lang="en-US" altLang="ko-KR" sz="1300" i="1" dirty="0" err="1" smtClean="0">
                            <a:solidFill>
                              <a:prstClr val="black">
                                <a:lumMod val="85000"/>
                                <a:lumOff val="15000"/>
                              </a:prstClr>
                            </a:solidFill>
                            <a:latin typeface="Cambria Math" panose="02040503050406030204" pitchFamily="18" charset="0"/>
                          </a:rPr>
                          <m:t>𝑥</m:t>
                        </m:r>
                      </m:e>
                    </m:func>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that does not have a separate base signifies a natural logarithm. However, due to the confusion with common logarithms, it is now marked as ln</a:t>
                </a:r>
                <a14:m>
                  <m:oMath xmlns:m="http://schemas.openxmlformats.org/officeDocument/2006/math">
                    <m:r>
                      <a:rPr lang="en-US" altLang="ko-KR" sz="1300" b="0" i="0" dirty="0" smtClean="0">
                        <a:solidFill>
                          <a:prstClr val="black">
                            <a:lumMod val="85000"/>
                            <a:lumOff val="15000"/>
                          </a:prstClr>
                        </a:solidFill>
                        <a:latin typeface="Cambria Math" panose="02040503050406030204" pitchFamily="18" charset="0"/>
                      </a:rPr>
                      <m:t> </m:t>
                    </m:r>
                    <m:r>
                      <a:rPr lang="en-US" altLang="ko-KR" sz="1300" i="1" dirty="0" err="1">
                        <a:solidFill>
                          <a:prstClr val="black">
                            <a:lumMod val="85000"/>
                            <a:lumOff val="15000"/>
                          </a:prstClr>
                        </a:solidFill>
                        <a:latin typeface="Cambria Math" panose="02040503050406030204" pitchFamily="18" charset="0"/>
                      </a:rPr>
                      <m:t>𝑥</m:t>
                    </m:r>
                    <m:r>
                      <a:rPr lang="en-US" altLang="ko-KR" sz="1300" b="0" i="1" dirty="0" smtClean="0">
                        <a:solidFill>
                          <a:prstClr val="black">
                            <a:lumMod val="85000"/>
                            <a:lumOff val="15000"/>
                          </a:prstClr>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0" name="직사각형 9">
                <a:extLst>
                  <a:ext uri="{FF2B5EF4-FFF2-40B4-BE49-F238E27FC236}">
                    <a16:creationId xmlns="" xmlns:a16="http://schemas.microsoft.com/office/drawing/2014/main" xmlns:a14="http://schemas.microsoft.com/office/drawing/2010/main" id="{71555A95-9234-42C5-8733-2812A99DEBE7}"/>
                  </a:ext>
                </a:extLst>
              </p:cNvPr>
              <p:cNvSpPr>
                <a:spLocks noRot="1" noChangeAspect="1" noMove="1" noResize="1" noEditPoints="1" noAdjustHandles="1" noChangeArrowheads="1" noChangeShapeType="1" noTextEdit="1"/>
              </p:cNvSpPr>
              <p:nvPr/>
            </p:nvSpPr>
            <p:spPr>
              <a:xfrm>
                <a:off x="702940" y="2276872"/>
                <a:ext cx="8632825" cy="796867"/>
              </a:xfrm>
              <a:prstGeom prst="rect">
                <a:avLst/>
              </a:prstGeom>
              <a:blipFill rotWithShape="0">
                <a:blip r:embed="rId4"/>
                <a:stretch>
                  <a:fillRect/>
                </a:stretch>
              </a:blipFill>
              <a:ln>
                <a:noFill/>
              </a:ln>
            </p:spPr>
            <p:txBody>
              <a:bodyPr/>
              <a:lstStyle/>
              <a:p>
                <a:r>
                  <a:rPr lang="ko-KR" altLang="en-US">
                    <a:noFill/>
                  </a:rPr>
                  <a:t> </a:t>
                </a:r>
              </a:p>
            </p:txBody>
          </p:sp>
        </mc:Fallback>
      </mc:AlternateContent>
      <p:sp>
        <p:nvSpPr>
          <p:cNvPr id="14" name="직사각형 13">
            <a:extLst>
              <a:ext uri="{FF2B5EF4-FFF2-40B4-BE49-F238E27FC236}">
                <a16:creationId xmlns:a16="http://schemas.microsoft.com/office/drawing/2014/main" xmlns="" id="{08ED7BCA-8150-4B42-A43E-9B4DC57CF1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The Euler’s Constant is the Base of Natural Log</a:t>
            </a:r>
          </a:p>
        </p:txBody>
      </p:sp>
    </p:spTree>
    <p:extLst>
      <p:ext uri="{BB962C8B-B14F-4D97-AF65-F5344CB8AC3E}">
        <p14:creationId xmlns:p14="http://schemas.microsoft.com/office/powerpoint/2010/main" val="37809649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16832"/>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Common Logarithms</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D8BF98C4-B566-4812-B5F0-560CFBA969E7}"/>
                  </a:ext>
                </a:extLst>
              </p:cNvPr>
              <p:cNvSpPr/>
              <p:nvPr/>
            </p:nvSpPr>
            <p:spPr>
              <a:xfrm>
                <a:off x="702940" y="2225540"/>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logarithm is the number of powers that are multiplied by the base to obtain a certain positive number. For example, the logarithm of 100, whose base is 10, is 2 or </a:t>
                </a:r>
                <a14:m>
                  <m:oMath xmlns:m="http://schemas.openxmlformats.org/officeDocument/2006/math">
                    <m:sSub>
                      <m:sSub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10</m:t>
                        </m:r>
                      </m:sub>
                    </m:s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100=2</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This is because</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p>
                      <m:sSupPr>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10</m:t>
                        </m:r>
                      </m:e>
                      <m:sup>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=100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common logarithm is a positive value using 10 as its base and is expressed as log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225540"/>
                <a:ext cx="8632825" cy="745571"/>
              </a:xfrm>
              <a:prstGeom prst="rect">
                <a:avLst/>
              </a:prstGeom>
              <a:blipFill>
                <a:blip r:embed="rId3"/>
                <a:stretch>
                  <a:fillRect/>
                </a:stretch>
              </a:blipFill>
              <a:ln>
                <a:noFill/>
              </a:ln>
            </p:spPr>
            <p:txBody>
              <a:bodyPr/>
              <a:lstStyle/>
              <a:p>
                <a:r>
                  <a:rPr lang="en-US">
                    <a:noFill/>
                  </a:rPr>
                  <a:t> </a:t>
                </a:r>
              </a:p>
            </p:txBody>
          </p:sp>
        </mc:Fallback>
      </mc:AlternateContent>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2.7. </a:t>
              </a:r>
              <a:r>
                <a:rPr lang="en-US" altLang="ko-KR" dirty="0">
                  <a:solidFill>
                    <a:schemeClr val="bg1"/>
                  </a:solidFill>
                  <a:latin typeface="SamsungSharpSans-Medium" pitchFamily="2" charset="0"/>
                  <a:cs typeface="SamsungSharpSans-Medium" pitchFamily="2" charset="0"/>
                </a:rPr>
                <a:t>Natural Logarithms</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4" name="직사각형 13">
            <a:extLst>
              <a:ext uri="{FF2B5EF4-FFF2-40B4-BE49-F238E27FC236}">
                <a16:creationId xmlns:a16="http://schemas.microsoft.com/office/drawing/2014/main" xmlns="" id="{116098E2-2A22-480F-8487-0BA0EC6C93DB}"/>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are Common Logarithms?</a:t>
            </a:r>
          </a:p>
        </p:txBody>
      </p:sp>
    </p:spTree>
    <p:extLst>
      <p:ext uri="{BB962C8B-B14F-4D97-AF65-F5344CB8AC3E}">
        <p14:creationId xmlns:p14="http://schemas.microsoft.com/office/powerpoint/2010/main" val="3840796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a16="http://schemas.microsoft.com/office/drawing/2014/main" xmlns="" id="{8AB72FC2-3C52-4701-A03E-79E426FAA592}"/>
              </a:ext>
            </a:extLst>
          </p:cNvPr>
          <p:cNvGrpSpPr/>
          <p:nvPr/>
        </p:nvGrpSpPr>
        <p:grpSpPr>
          <a:xfrm>
            <a:off x="1054112" y="3870028"/>
            <a:ext cx="7817305" cy="2174185"/>
            <a:chOff x="1054112" y="3870028"/>
            <a:chExt cx="7817305" cy="2174185"/>
          </a:xfrm>
        </p:grpSpPr>
        <p:sp>
          <p:nvSpPr>
            <p:cNvPr id="41" name="직사각형 40">
              <a:extLst>
                <a:ext uri="{FF2B5EF4-FFF2-40B4-BE49-F238E27FC236}">
                  <a16:creationId xmlns:a16="http://schemas.microsoft.com/office/drawing/2014/main" xmlns="" id="{4A81A22E-5412-4C8F-AB7C-43480FC4F27B}"/>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43" name="직사각형 42">
              <a:extLst>
                <a:ext uri="{FF2B5EF4-FFF2-40B4-BE49-F238E27FC236}">
                  <a16:creationId xmlns:a16="http://schemas.microsoft.com/office/drawing/2014/main" xmlns="" id="{5D7EE2BB-6B78-446D-AD94-4C48CFB96E6D}"/>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2.8. Sigmoid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42854207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xmlns="" id="{D29418C4-40A1-40FF-8CFF-C0C8F182E03B}"/>
              </a:ext>
            </a:extLst>
          </p:cNvPr>
          <p:cNvSpPr/>
          <p:nvPr/>
        </p:nvSpPr>
        <p:spPr>
          <a:xfrm>
            <a:off x="3655268" y="3114916"/>
            <a:ext cx="2664252" cy="8272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44438"/>
            <a:ext cx="8783192" cy="430887"/>
            <a:chOff x="559817" y="2136914"/>
            <a:chExt cx="8783192" cy="430887"/>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sigmoid function has the entire real number as a domain, and the return value generally increases monotonically but can also decrease monotonically. </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2.8. Sigmoid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702940" y="2438304"/>
                <a:ext cx="8632825" cy="1926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return value (y-axis) of the sigmoid function often ranges from 0 to 1.</a:t>
                </a:r>
              </a:p>
              <a:p>
                <a:pPr>
                  <a:spcAft>
                    <a:spcPts val="400"/>
                  </a:spcAft>
                  <a:buClr>
                    <a:srgbClr val="193EB0"/>
                  </a:buCl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the logistic function below is defined by the following formula.</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𝑆</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den>
                      </m:f>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num>
                        <m:den>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den>
                      </m:f>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Alternatively, it may range from -1 to 1.</a:t>
                </a:r>
              </a:p>
            </p:txBody>
          </p:sp>
        </mc:Choice>
        <mc:Fallback xmlns="">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438304"/>
                <a:ext cx="8632825" cy="1926535"/>
              </a:xfrm>
              <a:prstGeom prst="rect">
                <a:avLst/>
              </a:prstGeom>
              <a:blipFill>
                <a:blip r:embed="rId3"/>
                <a:stretch>
                  <a:fillRect/>
                </a:stretch>
              </a:blipFill>
              <a:ln>
                <a:noFill/>
              </a:ln>
            </p:spPr>
            <p:txBody>
              <a:bodyPr/>
              <a:lstStyle/>
              <a:p>
                <a:r>
                  <a:rPr lang="en-US">
                    <a:noFill/>
                  </a:rPr>
                  <a:t> </a:t>
                </a:r>
              </a:p>
            </p:txBody>
          </p:sp>
        </mc:Fallback>
      </mc:AlternateContent>
      <p:sp>
        <p:nvSpPr>
          <p:cNvPr id="10" name="직사각형 9">
            <a:extLst>
              <a:ext uri="{FF2B5EF4-FFF2-40B4-BE49-F238E27FC236}">
                <a16:creationId xmlns:a16="http://schemas.microsoft.com/office/drawing/2014/main" xmlns="" id="{08654BC8-804F-4DD2-A888-E5DC4A9C05F5}"/>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Sigmoid Functions</a:t>
            </a:r>
          </a:p>
        </p:txBody>
      </p:sp>
      <p:grpSp>
        <p:nvGrpSpPr>
          <p:cNvPr id="17" name="그룹 16">
            <a:extLst>
              <a:ext uri="{FF2B5EF4-FFF2-40B4-BE49-F238E27FC236}">
                <a16:creationId xmlns:a16="http://schemas.microsoft.com/office/drawing/2014/main" xmlns="" id="{E4BBF4AA-B6E7-45C1-9016-607138B041FF}"/>
              </a:ext>
            </a:extLst>
          </p:cNvPr>
          <p:cNvGrpSpPr/>
          <p:nvPr/>
        </p:nvGrpSpPr>
        <p:grpSpPr>
          <a:xfrm>
            <a:off x="3431887" y="4322602"/>
            <a:ext cx="3191416" cy="2085398"/>
            <a:chOff x="4208268" y="3993586"/>
            <a:chExt cx="3191416" cy="2085398"/>
          </a:xfrm>
        </p:grpSpPr>
        <p:grpSp>
          <p:nvGrpSpPr>
            <p:cNvPr id="19" name="그룹 18">
              <a:extLst>
                <a:ext uri="{FF2B5EF4-FFF2-40B4-BE49-F238E27FC236}">
                  <a16:creationId xmlns:a16="http://schemas.microsoft.com/office/drawing/2014/main" xmlns="" id="{DAC63459-62D3-4220-955A-425F46883E16}"/>
                </a:ext>
              </a:extLst>
            </p:cNvPr>
            <p:cNvGrpSpPr/>
            <p:nvPr/>
          </p:nvGrpSpPr>
          <p:grpSpPr>
            <a:xfrm>
              <a:off x="4374432" y="4111398"/>
              <a:ext cx="2732457" cy="1693866"/>
              <a:chOff x="4374432" y="4111398"/>
              <a:chExt cx="2732457" cy="1693866"/>
            </a:xfrm>
          </p:grpSpPr>
          <p:cxnSp>
            <p:nvCxnSpPr>
              <p:cNvPr id="40" name="직선 연결선 39">
                <a:extLst>
                  <a:ext uri="{FF2B5EF4-FFF2-40B4-BE49-F238E27FC236}">
                    <a16:creationId xmlns:a16="http://schemas.microsoft.com/office/drawing/2014/main" xmlns="" id="{9650B9C0-0CD1-4722-8970-EBCD587484C2}"/>
                  </a:ext>
                </a:extLst>
              </p:cNvPr>
              <p:cNvCxnSpPr/>
              <p:nvPr/>
            </p:nvCxnSpPr>
            <p:spPr>
              <a:xfrm>
                <a:off x="4374432"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xmlns="" id="{BBEE7E64-A1E7-4583-BDB1-2438987AC06F}"/>
                  </a:ext>
                </a:extLst>
              </p:cNvPr>
              <p:cNvCxnSpPr/>
              <p:nvPr/>
            </p:nvCxnSpPr>
            <p:spPr>
              <a:xfrm>
                <a:off x="4835544"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82AA287E-E0C3-469A-8C43-FDECC62B9E83}"/>
                  </a:ext>
                </a:extLst>
              </p:cNvPr>
              <p:cNvCxnSpPr/>
              <p:nvPr/>
            </p:nvCxnSpPr>
            <p:spPr>
              <a:xfrm>
                <a:off x="5289227"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098E3295-449F-4421-83DC-FD8B7741E95D}"/>
                  </a:ext>
                </a:extLst>
              </p:cNvPr>
              <p:cNvCxnSpPr/>
              <p:nvPr/>
            </p:nvCxnSpPr>
            <p:spPr>
              <a:xfrm>
                <a:off x="6197812"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242E301C-F293-4BE3-9700-63F1AB9ECDFE}"/>
                  </a:ext>
                </a:extLst>
              </p:cNvPr>
              <p:cNvCxnSpPr/>
              <p:nvPr/>
            </p:nvCxnSpPr>
            <p:spPr>
              <a:xfrm>
                <a:off x="6644401"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xmlns="" id="{77D79424-0DC2-4ACD-ABF4-D3747D7BFE22}"/>
                  </a:ext>
                </a:extLst>
              </p:cNvPr>
              <p:cNvCxnSpPr/>
              <p:nvPr/>
            </p:nvCxnSpPr>
            <p:spPr>
              <a:xfrm>
                <a:off x="7106889"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1738E65B-3559-41FA-8F7B-375D5B5EA721}"/>
                  </a:ext>
                </a:extLst>
              </p:cNvPr>
              <p:cNvCxnSpPr/>
              <p:nvPr/>
            </p:nvCxnSpPr>
            <p:spPr>
              <a:xfrm>
                <a:off x="4374432" y="4950693"/>
                <a:ext cx="272928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5488AD03-8293-4B7F-BDC1-68FC8D5469AB}"/>
                  </a:ext>
                </a:extLst>
              </p:cNvPr>
              <p:cNvCxnSpPr/>
              <p:nvPr/>
            </p:nvCxnSpPr>
            <p:spPr>
              <a:xfrm>
                <a:off x="4374432" y="4113853"/>
                <a:ext cx="272928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직선 연결선 19">
              <a:extLst>
                <a:ext uri="{FF2B5EF4-FFF2-40B4-BE49-F238E27FC236}">
                  <a16:creationId xmlns:a16="http://schemas.microsoft.com/office/drawing/2014/main" xmlns="" id="{8FD75624-0675-41A9-BC62-12661AD66074}"/>
                </a:ext>
              </a:extLst>
            </p:cNvPr>
            <p:cNvCxnSpPr>
              <a:cxnSpLocks/>
            </p:cNvCxnSpPr>
            <p:nvPr/>
          </p:nvCxnSpPr>
          <p:spPr>
            <a:xfrm>
              <a:off x="4374432" y="5805264"/>
              <a:ext cx="27372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xmlns="" id="{4F57B3DB-F638-469C-BF3F-78AA752CD9DD}"/>
                </a:ext>
              </a:extLst>
            </p:cNvPr>
            <p:cNvCxnSpPr/>
            <p:nvPr/>
          </p:nvCxnSpPr>
          <p:spPr>
            <a:xfrm>
              <a:off x="5743500" y="4101872"/>
              <a:ext cx="0" cy="17033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xmlns="" id="{379E50B4-0E22-449D-98E3-0207C4D60720}"/>
                </a:ext>
              </a:extLst>
            </p:cNvPr>
            <p:cNvCxnSpPr/>
            <p:nvPr/>
          </p:nvCxnSpPr>
          <p:spPr>
            <a:xfrm flipH="1">
              <a:off x="5671492" y="4111398"/>
              <a:ext cx="7200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xmlns="" id="{42C691E2-4194-4479-BB5F-A4F00D1DCA7D}"/>
                </a:ext>
              </a:extLst>
            </p:cNvPr>
            <p:cNvCxnSpPr/>
            <p:nvPr/>
          </p:nvCxnSpPr>
          <p:spPr>
            <a:xfrm flipH="1">
              <a:off x="5671492" y="4950693"/>
              <a:ext cx="7200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그룹 23">
              <a:extLst>
                <a:ext uri="{FF2B5EF4-FFF2-40B4-BE49-F238E27FC236}">
                  <a16:creationId xmlns:a16="http://schemas.microsoft.com/office/drawing/2014/main" xmlns="" id="{B26DCD66-9FA7-46BE-9879-6CD9B008BEBD}"/>
                </a:ext>
              </a:extLst>
            </p:cNvPr>
            <p:cNvGrpSpPr/>
            <p:nvPr/>
          </p:nvGrpSpPr>
          <p:grpSpPr>
            <a:xfrm>
              <a:off x="4383324" y="5697252"/>
              <a:ext cx="905903" cy="108012"/>
              <a:chOff x="4383324" y="5697252"/>
              <a:chExt cx="905903" cy="108012"/>
            </a:xfrm>
          </p:grpSpPr>
          <p:cxnSp>
            <p:nvCxnSpPr>
              <p:cNvPr id="37" name="직선 연결선 36">
                <a:extLst>
                  <a:ext uri="{FF2B5EF4-FFF2-40B4-BE49-F238E27FC236}">
                    <a16:creationId xmlns:a16="http://schemas.microsoft.com/office/drawing/2014/main" xmlns="" id="{1517E868-EF6C-4F83-9116-CFE46305CADE}"/>
                  </a:ext>
                </a:extLst>
              </p:cNvPr>
              <p:cNvCxnSpPr>
                <a:cxnSpLocks/>
              </p:cNvCxnSpPr>
              <p:nvPr/>
            </p:nvCxnSpPr>
            <p:spPr>
              <a:xfrm flipV="1">
                <a:off x="4383324"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xmlns="" id="{BD07A593-6FA6-4EC4-AF26-9D6543E2DE07}"/>
                  </a:ext>
                </a:extLst>
              </p:cNvPr>
              <p:cNvCxnSpPr>
                <a:cxnSpLocks/>
              </p:cNvCxnSpPr>
              <p:nvPr/>
            </p:nvCxnSpPr>
            <p:spPr>
              <a:xfrm flipV="1">
                <a:off x="4829913"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xmlns="" id="{3C463244-3DFE-4472-BD13-F2B53FF548FE}"/>
                  </a:ext>
                </a:extLst>
              </p:cNvPr>
              <p:cNvCxnSpPr>
                <a:cxnSpLocks/>
              </p:cNvCxnSpPr>
              <p:nvPr/>
            </p:nvCxnSpPr>
            <p:spPr>
              <a:xfrm flipV="1">
                <a:off x="5289227"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그룹 24">
              <a:extLst>
                <a:ext uri="{FF2B5EF4-FFF2-40B4-BE49-F238E27FC236}">
                  <a16:creationId xmlns:a16="http://schemas.microsoft.com/office/drawing/2014/main" xmlns="" id="{142C0006-B2F3-4C3C-A0EC-E14AA64B9B83}"/>
                </a:ext>
              </a:extLst>
            </p:cNvPr>
            <p:cNvGrpSpPr/>
            <p:nvPr/>
          </p:nvGrpSpPr>
          <p:grpSpPr>
            <a:xfrm>
              <a:off x="6197812" y="5697252"/>
              <a:ext cx="905903" cy="108012"/>
              <a:chOff x="4383324" y="5697252"/>
              <a:chExt cx="905903" cy="108012"/>
            </a:xfrm>
          </p:grpSpPr>
          <p:cxnSp>
            <p:nvCxnSpPr>
              <p:cNvPr id="34" name="직선 연결선 33">
                <a:extLst>
                  <a:ext uri="{FF2B5EF4-FFF2-40B4-BE49-F238E27FC236}">
                    <a16:creationId xmlns:a16="http://schemas.microsoft.com/office/drawing/2014/main" xmlns="" id="{9BA56F4D-2CCF-4458-A983-EC2C08DC4E05}"/>
                  </a:ext>
                </a:extLst>
              </p:cNvPr>
              <p:cNvCxnSpPr>
                <a:cxnSpLocks/>
              </p:cNvCxnSpPr>
              <p:nvPr/>
            </p:nvCxnSpPr>
            <p:spPr>
              <a:xfrm flipV="1">
                <a:off x="4383324"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54E46D18-4C33-47AB-B7B9-738ECA83B893}"/>
                  </a:ext>
                </a:extLst>
              </p:cNvPr>
              <p:cNvCxnSpPr>
                <a:cxnSpLocks/>
              </p:cNvCxnSpPr>
              <p:nvPr/>
            </p:nvCxnSpPr>
            <p:spPr>
              <a:xfrm flipV="1">
                <a:off x="4829913"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2725D385-3164-43CF-B1EE-7AA5148F52C6}"/>
                  </a:ext>
                </a:extLst>
              </p:cNvPr>
              <p:cNvCxnSpPr>
                <a:cxnSpLocks/>
              </p:cNvCxnSpPr>
              <p:nvPr/>
            </p:nvCxnSpPr>
            <p:spPr>
              <a:xfrm flipV="1">
                <a:off x="5289227"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자유형: 도형 25">
              <a:extLst>
                <a:ext uri="{FF2B5EF4-FFF2-40B4-BE49-F238E27FC236}">
                  <a16:creationId xmlns:a16="http://schemas.microsoft.com/office/drawing/2014/main" xmlns="" id="{C999B455-0A84-48E7-BBB4-66F8185579D2}"/>
                </a:ext>
              </a:extLst>
            </p:cNvPr>
            <p:cNvSpPr/>
            <p:nvPr/>
          </p:nvSpPr>
          <p:spPr>
            <a:xfrm>
              <a:off x="4395788" y="4114800"/>
              <a:ext cx="2705100" cy="1679314"/>
            </a:xfrm>
            <a:custGeom>
              <a:avLst/>
              <a:gdLst>
                <a:gd name="connsiteX0" fmla="*/ 0 w 2705100"/>
                <a:gd name="connsiteY0" fmla="*/ 1671638 h 1679314"/>
                <a:gd name="connsiteX1" fmla="*/ 438150 w 2705100"/>
                <a:gd name="connsiteY1" fmla="*/ 1657350 h 1679314"/>
                <a:gd name="connsiteX2" fmla="*/ 909637 w 2705100"/>
                <a:gd name="connsiteY2" fmla="*/ 1485900 h 1679314"/>
                <a:gd name="connsiteX3" fmla="*/ 1162050 w 2705100"/>
                <a:gd name="connsiteY3" fmla="*/ 1157288 h 1679314"/>
                <a:gd name="connsiteX4" fmla="*/ 1338262 w 2705100"/>
                <a:gd name="connsiteY4" fmla="*/ 833438 h 1679314"/>
                <a:gd name="connsiteX5" fmla="*/ 1557337 w 2705100"/>
                <a:gd name="connsiteY5" fmla="*/ 452438 h 1679314"/>
                <a:gd name="connsiteX6" fmla="*/ 1819275 w 2705100"/>
                <a:gd name="connsiteY6" fmla="*/ 171450 h 1679314"/>
                <a:gd name="connsiteX7" fmla="*/ 2224087 w 2705100"/>
                <a:gd name="connsiteY7" fmla="*/ 28575 h 1679314"/>
                <a:gd name="connsiteX8" fmla="*/ 2705100 w 2705100"/>
                <a:gd name="connsiteY8" fmla="*/ 0 h 167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5100" h="1679314">
                  <a:moveTo>
                    <a:pt x="0" y="1671638"/>
                  </a:moveTo>
                  <a:cubicBezTo>
                    <a:pt x="143272" y="1679972"/>
                    <a:pt x="286544" y="1688306"/>
                    <a:pt x="438150" y="1657350"/>
                  </a:cubicBezTo>
                  <a:cubicBezTo>
                    <a:pt x="589756" y="1626394"/>
                    <a:pt x="788987" y="1569244"/>
                    <a:pt x="909637" y="1485900"/>
                  </a:cubicBezTo>
                  <a:cubicBezTo>
                    <a:pt x="1030287" y="1402556"/>
                    <a:pt x="1090613" y="1266032"/>
                    <a:pt x="1162050" y="1157288"/>
                  </a:cubicBezTo>
                  <a:cubicBezTo>
                    <a:pt x="1233487" y="1048544"/>
                    <a:pt x="1272381" y="950913"/>
                    <a:pt x="1338262" y="833438"/>
                  </a:cubicBezTo>
                  <a:cubicBezTo>
                    <a:pt x="1404143" y="715963"/>
                    <a:pt x="1477168" y="562769"/>
                    <a:pt x="1557337" y="452438"/>
                  </a:cubicBezTo>
                  <a:cubicBezTo>
                    <a:pt x="1637506" y="342107"/>
                    <a:pt x="1708150" y="242094"/>
                    <a:pt x="1819275" y="171450"/>
                  </a:cubicBezTo>
                  <a:cubicBezTo>
                    <a:pt x="1930400" y="100806"/>
                    <a:pt x="2076450" y="57150"/>
                    <a:pt x="2224087" y="28575"/>
                  </a:cubicBezTo>
                  <a:cubicBezTo>
                    <a:pt x="2371725" y="0"/>
                    <a:pt x="2538412" y="0"/>
                    <a:pt x="2705100" y="0"/>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xmlns="" id="{CA2ED051-15A3-4201-A339-0BF8ADEE9188}"/>
                </a:ext>
              </a:extLst>
            </p:cNvPr>
            <p:cNvSpPr txBox="1"/>
            <p:nvPr/>
          </p:nvSpPr>
          <p:spPr>
            <a:xfrm>
              <a:off x="5465343" y="3993586"/>
              <a:ext cx="256802" cy="292388"/>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rPr>
                <a:t>1</a:t>
              </a:r>
              <a:endParaRPr lang="ko-KR" altLang="en-US" sz="1300" dirty="0">
                <a:solidFill>
                  <a:prstClr val="black">
                    <a:lumMod val="85000"/>
                    <a:lumOff val="15000"/>
                  </a:prstClr>
                </a:solidFill>
                <a:latin typeface="SamsungOne 400" panose="020B0503030303020204" pitchFamily="34" charset="0"/>
              </a:endParaRPr>
            </a:p>
          </p:txBody>
        </p:sp>
        <p:sp>
          <p:nvSpPr>
            <p:cNvPr id="31" name="TextBox 30">
              <a:extLst>
                <a:ext uri="{FF2B5EF4-FFF2-40B4-BE49-F238E27FC236}">
                  <a16:creationId xmlns:a16="http://schemas.microsoft.com/office/drawing/2014/main" xmlns="" id="{51F98E79-2D79-46FA-B583-14D36D92E144}"/>
                </a:ext>
              </a:extLst>
            </p:cNvPr>
            <p:cNvSpPr txBox="1"/>
            <p:nvPr/>
          </p:nvSpPr>
          <p:spPr>
            <a:xfrm>
              <a:off x="5311452" y="4807374"/>
              <a:ext cx="415498" cy="292388"/>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rPr>
                <a:t>0.5</a:t>
              </a:r>
              <a:endParaRPr lang="ko-KR" altLang="en-US" sz="1300" dirty="0">
                <a:solidFill>
                  <a:prstClr val="black">
                    <a:lumMod val="85000"/>
                    <a:lumOff val="15000"/>
                  </a:prstClr>
                </a:solidFill>
                <a:latin typeface="SamsungOne 400" panose="020B0503030303020204" pitchFamily="34" charset="0"/>
              </a:endParaRPr>
            </a:p>
          </p:txBody>
        </p:sp>
        <p:sp>
          <p:nvSpPr>
            <p:cNvPr id="32" name="TextBox 31">
              <a:extLst>
                <a:ext uri="{FF2B5EF4-FFF2-40B4-BE49-F238E27FC236}">
                  <a16:creationId xmlns:a16="http://schemas.microsoft.com/office/drawing/2014/main" xmlns="" id="{345D354C-E9AD-4185-9019-0511691B55AA}"/>
                </a:ext>
              </a:extLst>
            </p:cNvPr>
            <p:cNvSpPr txBox="1"/>
            <p:nvPr/>
          </p:nvSpPr>
          <p:spPr>
            <a:xfrm>
              <a:off x="4208268" y="5786596"/>
              <a:ext cx="3191416" cy="292388"/>
            </a:xfrm>
            <a:prstGeom prst="rect">
              <a:avLst/>
            </a:prstGeom>
            <a:noFill/>
          </p:spPr>
          <p:txBody>
            <a:bodyPr wrap="square" rtlCol="0">
              <a:spAutoFit/>
            </a:bodyPr>
            <a:lstStyle/>
            <a:p>
              <a:r>
                <a:rPr lang="en-US" altLang="ko-KR" sz="1300" dirty="0">
                  <a:solidFill>
                    <a:prstClr val="black">
                      <a:lumMod val="85000"/>
                      <a:lumOff val="15000"/>
                    </a:prstClr>
                  </a:solidFill>
                  <a:latin typeface="SamsungOne 400" panose="020B0503030303020204" pitchFamily="34" charset="0"/>
                </a:rPr>
                <a:t>-6        -4         -2        0          2           4          6</a:t>
              </a:r>
              <a:endParaRPr lang="ko-KR" altLang="en-US" sz="1300" dirty="0">
                <a:solidFill>
                  <a:prstClr val="black">
                    <a:lumMod val="85000"/>
                    <a:lumOff val="15000"/>
                  </a:prstClr>
                </a:solidFill>
                <a:latin typeface="SamsungOne 400" panose="020B0503030303020204" pitchFamily="34" charset="0"/>
              </a:endParaRPr>
            </a:p>
          </p:txBody>
        </p:sp>
        <p:sp>
          <p:nvSpPr>
            <p:cNvPr id="33" name="TextBox 32">
              <a:extLst>
                <a:ext uri="{FF2B5EF4-FFF2-40B4-BE49-F238E27FC236}">
                  <a16:creationId xmlns:a16="http://schemas.microsoft.com/office/drawing/2014/main" xmlns="" id="{A4F75ACF-FF33-46B8-BE26-537189D4A269}"/>
                </a:ext>
              </a:extLst>
            </p:cNvPr>
            <p:cNvSpPr txBox="1"/>
            <p:nvPr/>
          </p:nvSpPr>
          <p:spPr>
            <a:xfrm>
              <a:off x="5476336" y="5545338"/>
              <a:ext cx="285656" cy="292388"/>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rPr>
                <a:t>0</a:t>
              </a:r>
              <a:endParaRPr lang="ko-KR" altLang="en-US" sz="1300" dirty="0">
                <a:solidFill>
                  <a:prstClr val="black">
                    <a:lumMod val="85000"/>
                    <a:lumOff val="15000"/>
                  </a:prstClr>
                </a:solidFill>
                <a:latin typeface="SamsungOne 400" panose="020B0503030303020204" pitchFamily="34" charset="0"/>
              </a:endParaRPr>
            </a:p>
          </p:txBody>
        </p:sp>
      </p:grpSp>
      <p:sp>
        <p:nvSpPr>
          <p:cNvPr id="48" name="TextBox 47">
            <a:extLst>
              <a:ext uri="{FF2B5EF4-FFF2-40B4-BE49-F238E27FC236}">
                <a16:creationId xmlns:a16="http://schemas.microsoft.com/office/drawing/2014/main" xmlns="" id="{3FE26EBC-6519-40AB-8EC8-9D2865A0EA53}"/>
              </a:ext>
            </a:extLst>
          </p:cNvPr>
          <p:cNvSpPr txBox="1"/>
          <p:nvPr/>
        </p:nvSpPr>
        <p:spPr>
          <a:xfrm>
            <a:off x="2176465" y="4685711"/>
            <a:ext cx="1555433"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Logistic Curve</a:t>
            </a:r>
            <a:endParaRPr lang="ko-KR" altLang="en-US" sz="1300" dirty="0">
              <a:solidFill>
                <a:prstClr val="black">
                  <a:lumMod val="85000"/>
                  <a:lumOff val="15000"/>
                </a:prstClr>
              </a:solidFill>
              <a:latin typeface="SamsungOne 400" panose="020B0503030303020204" pitchFamily="34" charset="0"/>
            </a:endParaRPr>
          </a:p>
        </p:txBody>
      </p:sp>
    </p:spTree>
    <p:extLst>
      <p:ext uri="{BB962C8B-B14F-4D97-AF65-F5344CB8AC3E}">
        <p14:creationId xmlns:p14="http://schemas.microsoft.com/office/powerpoint/2010/main" val="10107456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It can also be created through Excel.</a:t>
              </a:r>
              <a:endParaRPr lang="ko-KR" altLang="en-US" sz="1400" dirty="0">
                <a:solidFill>
                  <a:prstClr val="black">
                    <a:lumMod val="85000"/>
                    <a:lumOff val="15000"/>
                  </a:prstClr>
                </a:solidFill>
                <a:latin typeface="SamsungOne 400" panose="020B0503030303020204" pitchFamily="34" charset="0"/>
              </a:endParaRP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702940" y="1772816"/>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sigmoid function is a function that is commonly seen in the field of artificial intelligence.</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When a is 1, it is called a standard sigmoid function.</a:t>
            </a:r>
          </a:p>
        </p:txBody>
      </p:sp>
      <p:grpSp>
        <p:nvGrpSpPr>
          <p:cNvPr id="16" name="그룹 1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2.8. Sigmoid Functions</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a16="http://schemas.microsoft.com/office/drawing/2014/main" xmlns="" id="{A7F56D63-A1B7-422F-A8A4-BF8BEDEC241F}"/>
              </a:ext>
            </a:extLst>
          </p:cNvPr>
          <p:cNvSpPr/>
          <p:nvPr/>
        </p:nvSpPr>
        <p:spPr>
          <a:xfrm>
            <a:off x="702940" y="2510156"/>
            <a:ext cx="1690189" cy="7748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2" name="차트 11">
            <a:extLst>
              <a:ext uri="{FF2B5EF4-FFF2-40B4-BE49-F238E27FC236}">
                <a16:creationId xmlns:a16="http://schemas.microsoft.com/office/drawing/2014/main" xmlns="" id="{37AD1FDD-36C7-484D-9584-ADA77EEECE67}"/>
              </a:ext>
            </a:extLst>
          </p:cNvPr>
          <p:cNvGraphicFramePr>
            <a:graphicFrameLocks/>
          </p:cNvGraphicFramePr>
          <p:nvPr>
            <p:extLst>
              <p:ext uri="{D42A27DB-BD31-4B8C-83A1-F6EECF244321}">
                <p14:modId xmlns:p14="http://schemas.microsoft.com/office/powerpoint/2010/main" val="3758195409"/>
              </p:ext>
            </p:extLst>
          </p:nvPr>
        </p:nvGraphicFramePr>
        <p:xfrm>
          <a:off x="4410844" y="2346733"/>
          <a:ext cx="5077072" cy="30462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표 12">
            <a:extLst>
              <a:ext uri="{FF2B5EF4-FFF2-40B4-BE49-F238E27FC236}">
                <a16:creationId xmlns:a16="http://schemas.microsoft.com/office/drawing/2014/main" xmlns="" id="{B165CFCB-4647-4621-B8B7-34D98BDBF7BC}"/>
              </a:ext>
            </a:extLst>
          </p:cNvPr>
          <p:cNvGraphicFramePr>
            <a:graphicFrameLocks noGrp="1"/>
          </p:cNvGraphicFramePr>
          <p:nvPr>
            <p:extLst>
              <p:ext uri="{D42A27DB-BD31-4B8C-83A1-F6EECF244321}">
                <p14:modId xmlns:p14="http://schemas.microsoft.com/office/powerpoint/2010/main" val="2188580031"/>
              </p:ext>
            </p:extLst>
          </p:nvPr>
        </p:nvGraphicFramePr>
        <p:xfrm>
          <a:off x="2520888" y="2420888"/>
          <a:ext cx="1817948" cy="3799158"/>
        </p:xfrm>
        <a:graphic>
          <a:graphicData uri="http://schemas.openxmlformats.org/drawingml/2006/table">
            <a:tbl>
              <a:tblPr>
                <a:tableStyleId>{5C22544A-7EE6-4342-B048-85BDC9FD1C3A}</a:tableStyleId>
              </a:tblPr>
              <a:tblGrid>
                <a:gridCol w="696235">
                  <a:extLst>
                    <a:ext uri="{9D8B030D-6E8A-4147-A177-3AD203B41FA5}">
                      <a16:colId xmlns:a16="http://schemas.microsoft.com/office/drawing/2014/main" xmlns="" val="3183006472"/>
                    </a:ext>
                  </a:extLst>
                </a:gridCol>
                <a:gridCol w="1121713">
                  <a:extLst>
                    <a:ext uri="{9D8B030D-6E8A-4147-A177-3AD203B41FA5}">
                      <a16:colId xmlns:a16="http://schemas.microsoft.com/office/drawing/2014/main" xmlns="" val="4153747858"/>
                    </a:ext>
                  </a:extLst>
                </a:gridCol>
              </a:tblGrid>
              <a:tr h="172689">
                <a:tc>
                  <a:txBody>
                    <a:bodyPr/>
                    <a:lstStyle/>
                    <a:p>
                      <a:pPr algn="ctr" fontAlgn="ctr"/>
                      <a:r>
                        <a:rPr lang="en-US" sz="1000" u="none" strike="noStrike" dirty="0">
                          <a:effectLst/>
                          <a:latin typeface="SamsungOne 400" panose="020B0503030303020204" pitchFamily="34" charset="0"/>
                          <a:ea typeface="SamsungOne 400" panose="020B0503030303020204" pitchFamily="34" charset="0"/>
                        </a:rPr>
                        <a:t>x</a:t>
                      </a:r>
                      <a:endParaRPr lang="en-US" sz="1000" b="0" i="0" u="none" strike="noStrike" dirty="0">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000" u="none" strike="noStrike" dirty="0">
                          <a:effectLst/>
                          <a:latin typeface="SamsungOne 400" panose="020B0503030303020204" pitchFamily="34" charset="0"/>
                          <a:ea typeface="SamsungOne 400" panose="020B0503030303020204" pitchFamily="34" charset="0"/>
                        </a:rPr>
                        <a:t>y</a:t>
                      </a:r>
                      <a:endParaRPr lang="en-US" sz="1000" b="0" i="0" u="none" strike="noStrike" dirty="0">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3994296521"/>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3.72008E-44</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907931446"/>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-0.9</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8.19401E-40</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717212099"/>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-0.8</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1.80485E-35</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742075053"/>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-0.7</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3.97545E-31</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255901371"/>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-0.6</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8.75651E-27</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207899597"/>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-0.5</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1.92875E-22</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244711629"/>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-0.4</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4.24835E-18</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784914959"/>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-0.3</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9.35762E-14</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301232272"/>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-0.2</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2.06115E-09</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105828266"/>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-0.1</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4.53979E-05</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201732286"/>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0.5</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75748654"/>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0.1</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0.999954602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97989457"/>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0.2</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0.999999998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719142958"/>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0.3</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019808892"/>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0.4</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602827150"/>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0.5</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853177798"/>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0.6</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dirty="0">
                          <a:effectLst/>
                          <a:latin typeface="SamsungOne 400" panose="020B0503030303020204" pitchFamily="34" charset="0"/>
                          <a:ea typeface="SamsungOne 400" panose="020B0503030303020204" pitchFamily="34" charset="0"/>
                        </a:rPr>
                        <a:t>1 </a:t>
                      </a:r>
                      <a:endParaRPr lang="en-US" altLang="ko-KR" sz="1000" b="0" i="0" u="none" strike="noStrike" dirty="0">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691774496"/>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0.7</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823266778"/>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0.8</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70756672"/>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0.9</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660338318"/>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dirty="0">
                          <a:effectLst/>
                          <a:latin typeface="SamsungOne 400" panose="020B0503030303020204" pitchFamily="34" charset="0"/>
                          <a:ea typeface="SamsungOne 400" panose="020B0503030303020204" pitchFamily="34" charset="0"/>
                        </a:rPr>
                        <a:t>1 </a:t>
                      </a:r>
                      <a:endParaRPr lang="en-US" altLang="ko-KR" sz="1000" b="0" i="0" u="none" strike="noStrike" dirty="0">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043693857"/>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09C18608-30A6-4904-A6AB-0B12A311C682}"/>
                  </a:ext>
                </a:extLst>
              </p:cNvPr>
              <p:cNvSpPr txBox="1"/>
              <p:nvPr/>
            </p:nvSpPr>
            <p:spPr>
              <a:xfrm>
                <a:off x="913973" y="2656678"/>
                <a:ext cx="1270797" cy="5062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600" i="1" smtClean="0">
                              <a:latin typeface="Cambria Math" panose="02040503050406030204" pitchFamily="18" charset="0"/>
                            </a:rPr>
                          </m:ctrlPr>
                        </m:fPr>
                        <m:num>
                          <m:r>
                            <a:rPr lang="en-US" altLang="ko-KR" sz="1600" b="0" i="1" smtClean="0">
                              <a:latin typeface="Cambria Math" panose="02040503050406030204" pitchFamily="18" charset="0"/>
                            </a:rPr>
                            <m:t>1</m:t>
                          </m:r>
                        </m:num>
                        <m:den>
                          <m:r>
                            <a:rPr lang="en-US" altLang="ko-KR" sz="1600" b="0" i="1" smtClean="0">
                              <a:latin typeface="Cambria Math" panose="02040503050406030204" pitchFamily="18" charset="0"/>
                            </a:rPr>
                            <m:t>1+</m:t>
                          </m:r>
                          <m:r>
                            <m:rPr>
                              <m:sty m:val="p"/>
                            </m:rPr>
                            <a:rPr lang="en-US" altLang="ko-KR" sz="1600" b="0" i="0" smtClean="0">
                              <a:latin typeface="Cambria Math" panose="02040503050406030204" pitchFamily="18" charset="0"/>
                            </a:rPr>
                            <m:t>exp</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𝑎𝑥</m:t>
                          </m:r>
                          <m:r>
                            <a:rPr lang="en-US" altLang="ko-KR" sz="1600" b="0" i="1" smtClean="0">
                              <a:latin typeface="Cambria Math" panose="02040503050406030204" pitchFamily="18" charset="0"/>
                            </a:rPr>
                            <m:t>)</m:t>
                          </m:r>
                        </m:den>
                      </m:f>
                    </m:oMath>
                  </m:oMathPara>
                </a14:m>
                <a:endParaRPr lang="ko-KR" altLang="en-US" dirty="0"/>
              </a:p>
            </p:txBody>
          </p:sp>
        </mc:Choice>
        <mc:Fallback xmlns="">
          <p:sp>
            <p:nvSpPr>
              <p:cNvPr id="15" name="TextBox 14">
                <a:extLst>
                  <a:ext uri="{FF2B5EF4-FFF2-40B4-BE49-F238E27FC236}">
                    <a16:creationId xmlns:a16="http://schemas.microsoft.com/office/drawing/2014/main" id="{09C18608-30A6-4904-A6AB-0B12A311C682}"/>
                  </a:ext>
                </a:extLst>
              </p:cNvPr>
              <p:cNvSpPr txBox="1">
                <a:spLocks noRot="1" noChangeAspect="1" noMove="1" noResize="1" noEditPoints="1" noAdjustHandles="1" noChangeArrowheads="1" noChangeShapeType="1" noTextEdit="1"/>
              </p:cNvSpPr>
              <p:nvPr/>
            </p:nvSpPr>
            <p:spPr>
              <a:xfrm>
                <a:off x="913973" y="2656678"/>
                <a:ext cx="1270797" cy="506292"/>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073811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a16="http://schemas.microsoft.com/office/drawing/2014/main" xmlns="" id="{E1B77F79-FE5C-43F0-91CD-23499B8BDDED}"/>
              </a:ext>
            </a:extLst>
          </p:cNvPr>
          <p:cNvGrpSpPr/>
          <p:nvPr/>
        </p:nvGrpSpPr>
        <p:grpSpPr>
          <a:xfrm>
            <a:off x="1054112" y="3870028"/>
            <a:ext cx="7817305" cy="2174185"/>
            <a:chOff x="1054112" y="3870028"/>
            <a:chExt cx="7817305" cy="2174185"/>
          </a:xfrm>
        </p:grpSpPr>
        <p:sp>
          <p:nvSpPr>
            <p:cNvPr id="31" name="직사각형 30">
              <a:extLst>
                <a:ext uri="{FF2B5EF4-FFF2-40B4-BE49-F238E27FC236}">
                  <a16:creationId xmlns:a16="http://schemas.microsoft.com/office/drawing/2014/main" xmlns="" id="{A0D6CD32-4EAA-427C-9CEA-5A9FF40A534E}"/>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32" name="직사각형 31">
              <a:extLst>
                <a:ext uri="{FF2B5EF4-FFF2-40B4-BE49-F238E27FC236}">
                  <a16:creationId xmlns:a16="http://schemas.microsoft.com/office/drawing/2014/main" xmlns="" id="{E0F147EE-CA08-47AE-848B-8203E68E1C24}"/>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2.9. Trigonometric Functions</a:t>
              </a:r>
            </a:p>
          </p:txBody>
        </p:sp>
      </p:grpSp>
    </p:spTree>
    <p:extLst>
      <p:ext uri="{BB962C8B-B14F-4D97-AF65-F5344CB8AC3E}">
        <p14:creationId xmlns:p14="http://schemas.microsoft.com/office/powerpoint/2010/main" val="20609635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430887"/>
            <a:chOff x="559817" y="2136914"/>
            <a:chExt cx="8783192" cy="430887"/>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trigonometric function refers to a function whose value varies depending on the size of the angle, or in other words, a function whose size is a variable. </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2.9. Trigonometric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702941" y="3963604"/>
            <a:ext cx="4998528"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trigonometric function is defined using a point (x, y) on a circle with the radius r.</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2" name="TextBox 1"/>
              <p:cNvSpPr txBox="1"/>
              <p:nvPr/>
            </p:nvSpPr>
            <p:spPr>
              <a:xfrm>
                <a:off x="1106475" y="2489574"/>
                <a:ext cx="3789816" cy="600135"/>
              </a:xfrm>
              <a:prstGeom prst="rect">
                <a:avLst/>
              </a:prstGeom>
              <a:solidFill>
                <a:schemeClr val="bg1">
                  <a:lumMod val="95000"/>
                </a:schemeClr>
              </a:solidFill>
            </p:spPr>
            <p:txBody>
              <a:bodyPr wrap="none" lIns="0" tIns="0" rIns="0" bIns="0" rtlCol="0" anchor="ctr">
                <a:noAutofit/>
              </a:bodyPr>
              <a:lstStyle/>
              <a:p>
                <a:pPr algn="ctr"/>
                <a14:m>
                  <m:oMathPara xmlns:m="http://schemas.openxmlformats.org/officeDocument/2006/math">
                    <m:oMathParaPr>
                      <m:jc m:val="centerGroup"/>
                    </m:oMathParaPr>
                    <m:oMath xmlns:m="http://schemas.openxmlformats.org/officeDocument/2006/math">
                      <m:func>
                        <m:funcPr>
                          <m:ctrlPr>
                            <a:rPr lang="en-US" sz="1600" i="1" smtClean="0">
                              <a:latin typeface="Cambria Math" panose="02040503050406030204" pitchFamily="18" charset="0"/>
                            </a:rPr>
                          </m:ctrlPr>
                        </m:funcPr>
                        <m:fName>
                          <m:r>
                            <m:rPr>
                              <m:sty m:val="p"/>
                            </m:rPr>
                            <a:rPr lang="en-US" sz="1600" i="0" smtClean="0">
                              <a:latin typeface="Cambria Math" panose="02040503050406030204" pitchFamily="18" charset="0"/>
                            </a:rPr>
                            <m:t>sin</m:t>
                          </m:r>
                        </m:fName>
                        <m:e>
                          <m:r>
                            <a:rPr lang="en-US" sz="160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𝑦</m:t>
                          </m:r>
                        </m:num>
                        <m:den>
                          <m:r>
                            <a:rPr lang="en-US" sz="1600" b="0" i="1" smtClean="0">
                              <a:latin typeface="Cambria Math" panose="02040503050406030204" pitchFamily="18" charset="0"/>
                            </a:rPr>
                            <m:t>𝑟</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cos</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𝑥</m:t>
                          </m:r>
                        </m:num>
                        <m:den>
                          <m:r>
                            <a:rPr lang="en-US" sz="1600" b="0" i="1" smtClean="0">
                              <a:latin typeface="Cambria Math" panose="02040503050406030204" pitchFamily="18" charset="0"/>
                            </a:rPr>
                            <m:t>𝑟</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tan</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𝑦</m:t>
                          </m:r>
                        </m:num>
                        <m:den>
                          <m:r>
                            <a:rPr lang="en-US" sz="1600" b="0" i="1" smtClean="0">
                              <a:latin typeface="Cambria Math" panose="02040503050406030204" pitchFamily="18" charset="0"/>
                            </a:rPr>
                            <m:t>𝑥</m:t>
                          </m:r>
                        </m:den>
                      </m:f>
                    </m:oMath>
                  </m:oMathPara>
                </a14:m>
                <a:endParaRPr lang="en-US" sz="1600" dirty="0"/>
              </a:p>
            </p:txBody>
          </p:sp>
        </mc:Choice>
        <mc:Fallback xmlns="">
          <p:sp>
            <p:nvSpPr>
              <p:cNvPr id="2" name="TextBox 1"/>
              <p:cNvSpPr txBox="1">
                <a:spLocks noRot="1" noChangeAspect="1" noMove="1" noResize="1" noEditPoints="1" noAdjustHandles="1" noChangeArrowheads="1" noChangeShapeType="1" noTextEdit="1"/>
              </p:cNvSpPr>
              <p:nvPr/>
            </p:nvSpPr>
            <p:spPr>
              <a:xfrm>
                <a:off x="1106475" y="2489574"/>
                <a:ext cx="3789816" cy="60013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108085" y="3168685"/>
                <a:ext cx="3770574" cy="691046"/>
              </a:xfrm>
              <a:prstGeom prst="rect">
                <a:avLst/>
              </a:prstGeom>
              <a:solidFill>
                <a:schemeClr val="bg1">
                  <a:lumMod val="95000"/>
                </a:schemeClr>
              </a:solidFill>
            </p:spPr>
            <p:txBody>
              <a:bodyPr wrap="none" lIns="0" tIns="0" rIns="0" bIns="0" rtlCol="0" anchor="ctr">
                <a:noAutofit/>
              </a:bodyPr>
              <a:lstStyle/>
              <a:p>
                <a:pPr algn="ct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csc</m:t>
                          </m:r>
                        </m:fName>
                        <m:e>
                          <m:r>
                            <a:rPr lang="en-US" altLang="ko-KR" sz="1600" i="1">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𝑟</m:t>
                          </m:r>
                        </m:num>
                        <m:den>
                          <m:r>
                            <a:rPr lang="en-US" sz="1600" b="0" i="1" smtClean="0">
                              <a:latin typeface="Cambria Math" panose="02040503050406030204" pitchFamily="18" charset="0"/>
                            </a:rPr>
                            <m:t>𝑦</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sec</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𝑟</m:t>
                          </m:r>
                        </m:num>
                        <m:den>
                          <m:r>
                            <a:rPr lang="en-US" sz="1600" b="0" i="1" smtClean="0">
                              <a:latin typeface="Cambria Math" panose="02040503050406030204" pitchFamily="18" charset="0"/>
                            </a:rPr>
                            <m:t>𝑥</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cot</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𝑥</m:t>
                          </m:r>
                        </m:num>
                        <m:den>
                          <m:r>
                            <a:rPr lang="en-US" sz="1600" b="0" i="1" smtClean="0">
                              <a:latin typeface="Cambria Math" panose="02040503050406030204" pitchFamily="18" charset="0"/>
                            </a:rPr>
                            <m:t>𝑦</m:t>
                          </m:r>
                        </m:den>
                      </m:f>
                    </m:oMath>
                  </m:oMathPara>
                </a14:m>
                <a:endParaRPr lang="en-US" sz="1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108085" y="3168685"/>
                <a:ext cx="3770574" cy="691046"/>
              </a:xfrm>
              <a:prstGeom prst="rect">
                <a:avLst/>
              </a:prstGeom>
              <a:blipFill>
                <a:blip r:embed="rId4"/>
                <a:stretch>
                  <a:fillRect/>
                </a:stretch>
              </a:blipFill>
            </p:spPr>
            <p:txBody>
              <a:bodyPr/>
              <a:lstStyle/>
              <a:p>
                <a:r>
                  <a:rPr lang="ko-KR" altLang="en-US">
                    <a:noFill/>
                  </a:rPr>
                  <a:t> </a:t>
                </a:r>
              </a:p>
            </p:txBody>
          </p:sp>
        </mc:Fallback>
      </mc:AlternateContent>
      <p:sp>
        <p:nvSpPr>
          <p:cNvPr id="17" name="직사각형 16">
            <a:extLst>
              <a:ext uri="{FF2B5EF4-FFF2-40B4-BE49-F238E27FC236}">
                <a16:creationId xmlns:a16="http://schemas.microsoft.com/office/drawing/2014/main" xmlns="" id="{A878980F-8DF9-4E7B-B599-AF346038A7B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are Trigonometric Functions?</a:t>
            </a:r>
          </a:p>
        </p:txBody>
      </p:sp>
      <p:grpSp>
        <p:nvGrpSpPr>
          <p:cNvPr id="19" name="그룹 18">
            <a:extLst>
              <a:ext uri="{FF2B5EF4-FFF2-40B4-BE49-F238E27FC236}">
                <a16:creationId xmlns:a16="http://schemas.microsoft.com/office/drawing/2014/main" xmlns="" id="{1CBE6AA4-158D-471C-9BD8-86C592DE4BD2}"/>
              </a:ext>
            </a:extLst>
          </p:cNvPr>
          <p:cNvGrpSpPr/>
          <p:nvPr/>
        </p:nvGrpSpPr>
        <p:grpSpPr>
          <a:xfrm>
            <a:off x="5714506" y="2472798"/>
            <a:ext cx="3615975" cy="3151118"/>
            <a:chOff x="5718966" y="3161702"/>
            <a:chExt cx="3615975" cy="3151118"/>
          </a:xfrm>
        </p:grpSpPr>
        <p:grpSp>
          <p:nvGrpSpPr>
            <p:cNvPr id="20" name="그룹 19">
              <a:extLst>
                <a:ext uri="{FF2B5EF4-FFF2-40B4-BE49-F238E27FC236}">
                  <a16:creationId xmlns:a16="http://schemas.microsoft.com/office/drawing/2014/main" xmlns="" id="{60319386-56FE-4693-A621-34697037B554}"/>
                </a:ext>
              </a:extLst>
            </p:cNvPr>
            <p:cNvGrpSpPr/>
            <p:nvPr/>
          </p:nvGrpSpPr>
          <p:grpSpPr>
            <a:xfrm>
              <a:off x="6126218" y="3380538"/>
              <a:ext cx="2818137" cy="2812034"/>
              <a:chOff x="6126218" y="3126566"/>
              <a:chExt cx="2818137" cy="2812034"/>
            </a:xfrm>
          </p:grpSpPr>
          <p:sp>
            <p:nvSpPr>
              <p:cNvPr id="23" name="타원 22">
                <a:extLst>
                  <a:ext uri="{FF2B5EF4-FFF2-40B4-BE49-F238E27FC236}">
                    <a16:creationId xmlns:a16="http://schemas.microsoft.com/office/drawing/2014/main" xmlns="" id="{EED64CA8-CAF5-4A38-B79C-0B4714FD5F20}"/>
                  </a:ext>
                </a:extLst>
              </p:cNvPr>
              <p:cNvSpPr/>
              <p:nvPr/>
            </p:nvSpPr>
            <p:spPr>
              <a:xfrm>
                <a:off x="6590344" y="3754616"/>
                <a:ext cx="1872208" cy="191143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 name="직선 화살표 연결선 23">
                <a:extLst>
                  <a:ext uri="{FF2B5EF4-FFF2-40B4-BE49-F238E27FC236}">
                    <a16:creationId xmlns:a16="http://schemas.microsoft.com/office/drawing/2014/main" xmlns="" id="{5D20AB0D-BB2B-4CF6-979A-1A4EDD56C8FE}"/>
                  </a:ext>
                </a:extLst>
              </p:cNvPr>
              <p:cNvCxnSpPr>
                <a:cxnSpLocks/>
              </p:cNvCxnSpPr>
              <p:nvPr/>
            </p:nvCxnSpPr>
            <p:spPr>
              <a:xfrm flipV="1">
                <a:off x="7526448" y="3299238"/>
                <a:ext cx="0" cy="2578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E78A73B3-3BBC-4D5C-B83F-C725B42E4ACF}"/>
                      </a:ext>
                    </a:extLst>
                  </p:cNvPr>
                  <p:cNvSpPr txBox="1"/>
                  <p:nvPr/>
                </p:nvSpPr>
                <p:spPr>
                  <a:xfrm>
                    <a:off x="7523244" y="3126566"/>
                    <a:ext cx="317331"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2" name="TextBox 21">
                    <a:extLst>
                      <a:ext uri="{FF2B5EF4-FFF2-40B4-BE49-F238E27FC236}">
                        <a16:creationId xmlns:a16="http://schemas.microsoft.com/office/drawing/2014/main" id="{9F3CCE67-BFDB-4114-A972-89A28FE06289}"/>
                      </a:ext>
                    </a:extLst>
                  </p:cNvPr>
                  <p:cNvSpPr txBox="1">
                    <a:spLocks noRot="1" noChangeAspect="1" noMove="1" noResize="1" noEditPoints="1" noAdjustHandles="1" noChangeArrowheads="1" noChangeShapeType="1" noTextEdit="1"/>
                  </p:cNvSpPr>
                  <p:nvPr/>
                </p:nvSpPr>
                <p:spPr>
                  <a:xfrm>
                    <a:off x="7523244" y="3126566"/>
                    <a:ext cx="317331" cy="2923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xmlns="" id="{7C00E353-8065-44C9-B3AB-2A8D6F9B4F77}"/>
                      </a:ext>
                    </a:extLst>
                  </p:cNvPr>
                  <p:cNvSpPr txBox="1"/>
                  <p:nvPr/>
                </p:nvSpPr>
                <p:spPr>
                  <a:xfrm>
                    <a:off x="7523244" y="5646212"/>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3" name="TextBox 22">
                    <a:extLst>
                      <a:ext uri="{FF2B5EF4-FFF2-40B4-BE49-F238E27FC236}">
                        <a16:creationId xmlns:a16="http://schemas.microsoft.com/office/drawing/2014/main" id="{5BE83562-BA89-4EB1-BA8F-737A5E5A7771}"/>
                      </a:ext>
                    </a:extLst>
                  </p:cNvPr>
                  <p:cNvSpPr txBox="1">
                    <a:spLocks noRot="1" noChangeAspect="1" noMove="1" noResize="1" noEditPoints="1" noAdjustHandles="1" noChangeArrowheads="1" noChangeShapeType="1" noTextEdit="1"/>
                  </p:cNvSpPr>
                  <p:nvPr/>
                </p:nvSpPr>
                <p:spPr>
                  <a:xfrm>
                    <a:off x="7523244" y="5646212"/>
                    <a:ext cx="428772" cy="2923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51648A5A-3C39-48A3-9A19-1AFA834445E4}"/>
                      </a:ext>
                    </a:extLst>
                  </p:cNvPr>
                  <p:cNvSpPr txBox="1"/>
                  <p:nvPr/>
                </p:nvSpPr>
                <p:spPr>
                  <a:xfrm>
                    <a:off x="6126218" y="4753239"/>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4" name="TextBox 23">
                    <a:extLst>
                      <a:ext uri="{FF2B5EF4-FFF2-40B4-BE49-F238E27FC236}">
                        <a16:creationId xmlns:a16="http://schemas.microsoft.com/office/drawing/2014/main" id="{844D7FD9-58C2-4D54-8B39-82A11D8613C3}"/>
                      </a:ext>
                    </a:extLst>
                  </p:cNvPr>
                  <p:cNvSpPr txBox="1">
                    <a:spLocks noRot="1" noChangeAspect="1" noMove="1" noResize="1" noEditPoints="1" noAdjustHandles="1" noChangeArrowheads="1" noChangeShapeType="1" noTextEdit="1"/>
                  </p:cNvSpPr>
                  <p:nvPr/>
                </p:nvSpPr>
                <p:spPr>
                  <a:xfrm>
                    <a:off x="6126218" y="4753239"/>
                    <a:ext cx="428772" cy="2923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23CA5015-1761-4A5C-BA52-79992D7D232B}"/>
                      </a:ext>
                    </a:extLst>
                  </p:cNvPr>
                  <p:cNvSpPr txBox="1"/>
                  <p:nvPr/>
                </p:nvSpPr>
                <p:spPr>
                  <a:xfrm>
                    <a:off x="8515583" y="4753239"/>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5" name="TextBox 24">
                    <a:extLst>
                      <a:ext uri="{FF2B5EF4-FFF2-40B4-BE49-F238E27FC236}">
                        <a16:creationId xmlns:a16="http://schemas.microsoft.com/office/drawing/2014/main" id="{5D442744-DD41-4DC5-B2A3-1A402A62FC89}"/>
                      </a:ext>
                    </a:extLst>
                  </p:cNvPr>
                  <p:cNvSpPr txBox="1">
                    <a:spLocks noRot="1" noChangeAspect="1" noMove="1" noResize="1" noEditPoints="1" noAdjustHandles="1" noChangeArrowheads="1" noChangeShapeType="1" noTextEdit="1"/>
                  </p:cNvSpPr>
                  <p:nvPr/>
                </p:nvSpPr>
                <p:spPr>
                  <a:xfrm>
                    <a:off x="8515583" y="4753239"/>
                    <a:ext cx="428772" cy="2923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D5BBD15B-2F51-4F12-9F66-5051476FA07F}"/>
                      </a:ext>
                    </a:extLst>
                  </p:cNvPr>
                  <p:cNvSpPr txBox="1"/>
                  <p:nvPr/>
                </p:nvSpPr>
                <p:spPr>
                  <a:xfrm>
                    <a:off x="7240848" y="4622062"/>
                    <a:ext cx="314509"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0</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0" name="TextBox 29">
                    <a:extLst>
                      <a:ext uri="{FF2B5EF4-FFF2-40B4-BE49-F238E27FC236}">
                        <a16:creationId xmlns:a16="http://schemas.microsoft.com/office/drawing/2014/main" id="{FD12E5C6-D29F-43E7-90AA-D2BCF2EF6D32}"/>
                      </a:ext>
                    </a:extLst>
                  </p:cNvPr>
                  <p:cNvSpPr txBox="1">
                    <a:spLocks noRot="1" noChangeAspect="1" noMove="1" noResize="1" noEditPoints="1" noAdjustHandles="1" noChangeArrowheads="1" noChangeShapeType="1" noTextEdit="1"/>
                  </p:cNvSpPr>
                  <p:nvPr/>
                </p:nvSpPr>
                <p:spPr>
                  <a:xfrm>
                    <a:off x="7240848" y="4622062"/>
                    <a:ext cx="314509" cy="2923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52CD173C-73DA-48D3-A5DC-8ACC5A0D0878}"/>
                      </a:ext>
                    </a:extLst>
                  </p:cNvPr>
                  <p:cNvSpPr txBox="1"/>
                  <p:nvPr/>
                </p:nvSpPr>
                <p:spPr>
                  <a:xfrm>
                    <a:off x="7848440" y="4714069"/>
                    <a:ext cx="314509"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𝑥</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1" name="TextBox 30">
                    <a:extLst>
                      <a:ext uri="{FF2B5EF4-FFF2-40B4-BE49-F238E27FC236}">
                        <a16:creationId xmlns:a16="http://schemas.microsoft.com/office/drawing/2014/main" id="{98DE123A-9969-4267-ACCA-15A03C0D0456}"/>
                      </a:ext>
                    </a:extLst>
                  </p:cNvPr>
                  <p:cNvSpPr txBox="1">
                    <a:spLocks noRot="1" noChangeAspect="1" noMove="1" noResize="1" noEditPoints="1" noAdjustHandles="1" noChangeArrowheads="1" noChangeShapeType="1" noTextEdit="1"/>
                  </p:cNvSpPr>
                  <p:nvPr/>
                </p:nvSpPr>
                <p:spPr>
                  <a:xfrm>
                    <a:off x="7848440" y="4714069"/>
                    <a:ext cx="314509" cy="292388"/>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ACE1CF9F-53FB-4EE2-948A-2646D391025F}"/>
                      </a:ext>
                    </a:extLst>
                  </p:cNvPr>
                  <p:cNvSpPr txBox="1"/>
                  <p:nvPr/>
                </p:nvSpPr>
                <p:spPr>
                  <a:xfrm>
                    <a:off x="7696828" y="4388453"/>
                    <a:ext cx="320985"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ko-KR" altLang="en-US" sz="1300" b="0" i="1" dirty="0" smtClean="0">
                              <a:solidFill>
                                <a:prstClr val="black">
                                  <a:lumMod val="85000"/>
                                  <a:lumOff val="15000"/>
                                </a:prstClr>
                              </a:solidFill>
                              <a:latin typeface="Cambria Math" panose="02040503050406030204" pitchFamily="18" charset="0"/>
                            </a:rPr>
                            <m:t>𝜃</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2" name="TextBox 31">
                    <a:extLst>
                      <a:ext uri="{FF2B5EF4-FFF2-40B4-BE49-F238E27FC236}">
                        <a16:creationId xmlns:a16="http://schemas.microsoft.com/office/drawing/2014/main" id="{447DF1ED-7838-4C14-AF2C-1749BA0654F9}"/>
                      </a:ext>
                    </a:extLst>
                  </p:cNvPr>
                  <p:cNvSpPr txBox="1">
                    <a:spLocks noRot="1" noChangeAspect="1" noMove="1" noResize="1" noEditPoints="1" noAdjustHandles="1" noChangeArrowheads="1" noChangeShapeType="1" noTextEdit="1"/>
                  </p:cNvSpPr>
                  <p:nvPr/>
                </p:nvSpPr>
                <p:spPr>
                  <a:xfrm>
                    <a:off x="7696828" y="4388453"/>
                    <a:ext cx="320985" cy="292388"/>
                  </a:xfrm>
                  <a:prstGeom prst="rect">
                    <a:avLst/>
                  </a:prstGeom>
                  <a:blipFill>
                    <a:blip r:embed="rId12"/>
                    <a:stretch>
                      <a:fillRect/>
                    </a:stretch>
                  </a:blipFill>
                </p:spPr>
                <p:txBody>
                  <a:bodyPr/>
                  <a:lstStyle/>
                  <a:p>
                    <a:r>
                      <a:rPr lang="ko-KR" altLang="en-US">
                        <a:noFill/>
                      </a:rPr>
                      <a:t> </a:t>
                    </a:r>
                  </a:p>
                </p:txBody>
              </p:sp>
            </mc:Fallback>
          </mc:AlternateContent>
          <p:sp>
            <p:nvSpPr>
              <p:cNvPr id="35" name="자유형: 도형 34">
                <a:extLst>
                  <a:ext uri="{FF2B5EF4-FFF2-40B4-BE49-F238E27FC236}">
                    <a16:creationId xmlns:a16="http://schemas.microsoft.com/office/drawing/2014/main" xmlns="" id="{D206CBF9-1C8D-459A-9FF8-A0EF481AE6C1}"/>
                  </a:ext>
                </a:extLst>
              </p:cNvPr>
              <p:cNvSpPr/>
              <p:nvPr/>
            </p:nvSpPr>
            <p:spPr>
              <a:xfrm>
                <a:off x="7539487" y="3925019"/>
                <a:ext cx="431321" cy="741872"/>
              </a:xfrm>
              <a:custGeom>
                <a:avLst/>
                <a:gdLst>
                  <a:gd name="connsiteX0" fmla="*/ 0 w 431321"/>
                  <a:gd name="connsiteY0" fmla="*/ 741872 h 741872"/>
                  <a:gd name="connsiteX1" fmla="*/ 103517 w 431321"/>
                  <a:gd name="connsiteY1" fmla="*/ 345056 h 741872"/>
                  <a:gd name="connsiteX2" fmla="*/ 319177 w 431321"/>
                  <a:gd name="connsiteY2" fmla="*/ 77638 h 741872"/>
                  <a:gd name="connsiteX3" fmla="*/ 431321 w 431321"/>
                  <a:gd name="connsiteY3" fmla="*/ 0 h 741872"/>
                </a:gdLst>
                <a:ahLst/>
                <a:cxnLst>
                  <a:cxn ang="0">
                    <a:pos x="connsiteX0" y="connsiteY0"/>
                  </a:cxn>
                  <a:cxn ang="0">
                    <a:pos x="connsiteX1" y="connsiteY1"/>
                  </a:cxn>
                  <a:cxn ang="0">
                    <a:pos x="connsiteX2" y="connsiteY2"/>
                  </a:cxn>
                  <a:cxn ang="0">
                    <a:pos x="connsiteX3" y="connsiteY3"/>
                  </a:cxn>
                </a:cxnLst>
                <a:rect l="l" t="t" r="r" b="b"/>
                <a:pathLst>
                  <a:path w="431321" h="741872">
                    <a:moveTo>
                      <a:pt x="0" y="741872"/>
                    </a:moveTo>
                    <a:cubicBezTo>
                      <a:pt x="25160" y="598817"/>
                      <a:pt x="50321" y="455762"/>
                      <a:pt x="103517" y="345056"/>
                    </a:cubicBezTo>
                    <a:cubicBezTo>
                      <a:pt x="156713" y="234350"/>
                      <a:pt x="264543" y="135147"/>
                      <a:pt x="319177" y="77638"/>
                    </a:cubicBezTo>
                    <a:cubicBezTo>
                      <a:pt x="373811" y="20129"/>
                      <a:pt x="402566" y="10064"/>
                      <a:pt x="431321"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EFE49158-C2A8-4F74-9AAA-077697CBF09D}"/>
                      </a:ext>
                    </a:extLst>
                  </p:cNvPr>
                  <p:cNvSpPr txBox="1"/>
                  <p:nvPr/>
                </p:nvSpPr>
                <p:spPr>
                  <a:xfrm>
                    <a:off x="7640652" y="4053998"/>
                    <a:ext cx="119072" cy="200055"/>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3" name="TextBox 32">
                    <a:extLst>
                      <a:ext uri="{FF2B5EF4-FFF2-40B4-BE49-F238E27FC236}">
                        <a16:creationId xmlns:a16="http://schemas.microsoft.com/office/drawing/2014/main" id="{1F39CAC6-DDA1-4DB9-9C3B-DAB57EC48953}"/>
                      </a:ext>
                    </a:extLst>
                  </p:cNvPr>
                  <p:cNvSpPr txBox="1">
                    <a:spLocks noRot="1" noChangeAspect="1" noMove="1" noResize="1" noEditPoints="1" noAdjustHandles="1" noChangeArrowheads="1" noChangeShapeType="1" noTextEdit="1"/>
                  </p:cNvSpPr>
                  <p:nvPr/>
                </p:nvSpPr>
                <p:spPr>
                  <a:xfrm>
                    <a:off x="7640652" y="4053998"/>
                    <a:ext cx="119072" cy="200055"/>
                  </a:xfrm>
                  <a:prstGeom prst="rect">
                    <a:avLst/>
                  </a:prstGeom>
                  <a:blipFill>
                    <a:blip r:embed="rId13"/>
                    <a:stretch>
                      <a:fillRect l="-20000" r="-15000"/>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xmlns="" id="{BA57B8C5-3836-43D2-AC2C-56BB7A004D6D}"/>
                  </a:ext>
                </a:extLst>
              </p:cNvPr>
              <p:cNvCxnSpPr/>
              <p:nvPr/>
            </p:nvCxnSpPr>
            <p:spPr>
              <a:xfrm flipH="1" flipV="1">
                <a:off x="7681909" y="4534647"/>
                <a:ext cx="73238" cy="146194"/>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954922DD-5B25-49C3-86DA-B2166C7CA851}"/>
                      </a:ext>
                    </a:extLst>
                  </p:cNvPr>
                  <p:cNvSpPr txBox="1"/>
                  <p:nvPr/>
                </p:nvSpPr>
                <p:spPr>
                  <a:xfrm>
                    <a:off x="7551113" y="3471690"/>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4" name="TextBox 33">
                    <a:extLst>
                      <a:ext uri="{FF2B5EF4-FFF2-40B4-BE49-F238E27FC236}">
                        <a16:creationId xmlns:a16="http://schemas.microsoft.com/office/drawing/2014/main" id="{E670702C-75B9-480A-9FE8-6E7A7EE1209F}"/>
                      </a:ext>
                    </a:extLst>
                  </p:cNvPr>
                  <p:cNvSpPr txBox="1">
                    <a:spLocks noRot="1" noChangeAspect="1" noMove="1" noResize="1" noEditPoints="1" noAdjustHandles="1" noChangeArrowheads="1" noChangeShapeType="1" noTextEdit="1"/>
                  </p:cNvSpPr>
                  <p:nvPr/>
                </p:nvSpPr>
                <p:spPr>
                  <a:xfrm>
                    <a:off x="7551113" y="3471690"/>
                    <a:ext cx="428772" cy="292388"/>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2B10F12E-68B1-4806-B443-86E1133472A4}"/>
                      </a:ext>
                    </a:extLst>
                  </p:cNvPr>
                  <p:cNvSpPr txBox="1"/>
                  <p:nvPr/>
                </p:nvSpPr>
                <p:spPr>
                  <a:xfrm>
                    <a:off x="8148358" y="3773099"/>
                    <a:ext cx="609847"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𝑥</m:t>
                          </m:r>
                          <m:r>
                            <a:rPr lang="en-US" altLang="ko-KR" sz="1300" b="0" i="1" dirty="0" smtClean="0">
                              <a:solidFill>
                                <a:prstClr val="black">
                                  <a:lumMod val="85000"/>
                                  <a:lumOff val="15000"/>
                                </a:prstClr>
                              </a:solidFill>
                              <a:latin typeface="Cambria Math" panose="02040503050406030204" pitchFamily="18" charset="0"/>
                            </a:rPr>
                            <m:t>, </m:t>
                          </m:r>
                          <m:r>
                            <a:rPr lang="en-US" altLang="ko-KR" sz="1300" b="0" i="1" dirty="0" smtClean="0">
                              <a:solidFill>
                                <a:prstClr val="black">
                                  <a:lumMod val="85000"/>
                                  <a:lumOff val="15000"/>
                                </a:prstClr>
                              </a:solidFill>
                              <a:latin typeface="Cambria Math" panose="02040503050406030204" pitchFamily="18" charset="0"/>
                            </a:rPr>
                            <m:t>𝑦</m:t>
                          </m:r>
                          <m:r>
                            <a:rPr lang="en-US" altLang="ko-KR" sz="1300" b="0" i="1" dirty="0" smtClean="0">
                              <a:solidFill>
                                <a:prstClr val="black">
                                  <a:lumMod val="85000"/>
                                  <a:lumOff val="15000"/>
                                </a:prstClr>
                              </a:solidFill>
                              <a:latin typeface="Cambria Math" panose="02040503050406030204" pitchFamily="18" charset="0"/>
                            </a:rPr>
                            <m:t>)</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5" name="TextBox 34">
                    <a:extLst>
                      <a:ext uri="{FF2B5EF4-FFF2-40B4-BE49-F238E27FC236}">
                        <a16:creationId xmlns:a16="http://schemas.microsoft.com/office/drawing/2014/main" id="{9F1BB3ED-2D34-48B7-96ED-465BAA29E96A}"/>
                      </a:ext>
                    </a:extLst>
                  </p:cNvPr>
                  <p:cNvSpPr txBox="1">
                    <a:spLocks noRot="1" noChangeAspect="1" noMove="1" noResize="1" noEditPoints="1" noAdjustHandles="1" noChangeArrowheads="1" noChangeShapeType="1" noTextEdit="1"/>
                  </p:cNvSpPr>
                  <p:nvPr/>
                </p:nvSpPr>
                <p:spPr>
                  <a:xfrm>
                    <a:off x="8148358" y="3773099"/>
                    <a:ext cx="609847" cy="292388"/>
                  </a:xfrm>
                  <a:prstGeom prst="rect">
                    <a:avLst/>
                  </a:prstGeom>
                  <a:blipFill>
                    <a:blip r:embed="rId15"/>
                    <a:stretch>
                      <a:fillRect b="-625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xmlns="" id="{CF1DE51D-0360-47FF-939D-E754ABD3C942}"/>
                  </a:ext>
                </a:extLst>
              </p:cNvPr>
              <p:cNvSpPr/>
              <p:nvPr/>
            </p:nvSpPr>
            <p:spPr>
              <a:xfrm>
                <a:off x="7946622" y="3857081"/>
                <a:ext cx="142382" cy="142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연결선 40">
                <a:extLst>
                  <a:ext uri="{FF2B5EF4-FFF2-40B4-BE49-F238E27FC236}">
                    <a16:creationId xmlns:a16="http://schemas.microsoft.com/office/drawing/2014/main" xmlns="" id="{659998AB-2E36-44B6-A29C-8221C6D528FE}"/>
                  </a:ext>
                </a:extLst>
              </p:cNvPr>
              <p:cNvCxnSpPr/>
              <p:nvPr/>
            </p:nvCxnSpPr>
            <p:spPr>
              <a:xfrm flipV="1">
                <a:off x="7551113" y="3999463"/>
                <a:ext cx="428772" cy="6813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71FB3783-0F03-4E4E-B2CE-35BEE9A0D030}"/>
                  </a:ext>
                </a:extLst>
              </p:cNvPr>
              <p:cNvCxnSpPr/>
              <p:nvPr/>
            </p:nvCxnSpPr>
            <p:spPr>
              <a:xfrm flipV="1">
                <a:off x="8017813" y="3999463"/>
                <a:ext cx="0" cy="68137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E38D4F40-BB68-4966-B063-948023B594D1}"/>
                  </a:ext>
                </a:extLst>
              </p:cNvPr>
              <p:cNvCxnSpPr>
                <a:cxnSpLocks/>
                <a:endCxn id="40" idx="2"/>
              </p:cNvCxnSpPr>
              <p:nvPr/>
            </p:nvCxnSpPr>
            <p:spPr>
              <a:xfrm>
                <a:off x="7513410" y="3914636"/>
                <a:ext cx="433212" cy="1363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xmlns="" id="{C861AB47-B5CC-4121-965F-3B4848DF6600}"/>
                  </a:ext>
                </a:extLst>
              </p:cNvPr>
              <p:cNvCxnSpPr>
                <a:cxnSpLocks/>
              </p:cNvCxnSpPr>
              <p:nvPr/>
            </p:nvCxnSpPr>
            <p:spPr>
              <a:xfrm>
                <a:off x="6175548" y="4710336"/>
                <a:ext cx="27511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xmlns="" id="{CDD526DB-3E8D-432D-AF88-122D2ACD6457}"/>
                      </a:ext>
                    </a:extLst>
                  </p:cNvPr>
                  <p:cNvSpPr txBox="1"/>
                  <p:nvPr/>
                </p:nvSpPr>
                <p:spPr>
                  <a:xfrm>
                    <a:off x="7180751" y="3810328"/>
                    <a:ext cx="317331"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50" name="TextBox 49">
                    <a:extLst>
                      <a:ext uri="{FF2B5EF4-FFF2-40B4-BE49-F238E27FC236}">
                        <a16:creationId xmlns:a16="http://schemas.microsoft.com/office/drawing/2014/main" id="{44D7600E-97A6-4471-91FC-F67695B9D1B3}"/>
                      </a:ext>
                    </a:extLst>
                  </p:cNvPr>
                  <p:cNvSpPr txBox="1">
                    <a:spLocks noRot="1" noChangeAspect="1" noMove="1" noResize="1" noEditPoints="1" noAdjustHandles="1" noChangeArrowheads="1" noChangeShapeType="1" noTextEdit="1"/>
                  </p:cNvSpPr>
                  <p:nvPr/>
                </p:nvSpPr>
                <p:spPr>
                  <a:xfrm>
                    <a:off x="7180751" y="3810328"/>
                    <a:ext cx="317331" cy="2923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xmlns="" id="{747D0910-4577-4D56-BFAC-8B369882D70C}"/>
                      </a:ext>
                    </a:extLst>
                  </p:cNvPr>
                  <p:cNvSpPr txBox="1"/>
                  <p:nvPr/>
                </p:nvSpPr>
                <p:spPr>
                  <a:xfrm>
                    <a:off x="8545278" y="4414740"/>
                    <a:ext cx="314509"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𝑥</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51" name="TextBox 50">
                    <a:extLst>
                      <a:ext uri="{FF2B5EF4-FFF2-40B4-BE49-F238E27FC236}">
                        <a16:creationId xmlns:a16="http://schemas.microsoft.com/office/drawing/2014/main" id="{D1C32E6C-5559-4837-BFBE-B835D3082158}"/>
                      </a:ext>
                    </a:extLst>
                  </p:cNvPr>
                  <p:cNvSpPr txBox="1">
                    <a:spLocks noRot="1" noChangeAspect="1" noMove="1" noResize="1" noEditPoints="1" noAdjustHandles="1" noChangeArrowheads="1" noChangeShapeType="1" noTextEdit="1"/>
                  </p:cNvSpPr>
                  <p:nvPr/>
                </p:nvSpPr>
                <p:spPr>
                  <a:xfrm>
                    <a:off x="8545278" y="4414740"/>
                    <a:ext cx="314509" cy="292388"/>
                  </a:xfrm>
                  <a:prstGeom prst="rect">
                    <a:avLst/>
                  </a:prstGeom>
                  <a:blipFill>
                    <a:blip r:embed="rId16"/>
                    <a:stretch>
                      <a:fillRect/>
                    </a:stretch>
                  </a:blipFill>
                </p:spPr>
                <p:txBody>
                  <a:bodyPr/>
                  <a:lstStyle/>
                  <a:p>
                    <a:r>
                      <a:rPr lang="ko-KR" altLang="en-US">
                        <a:noFill/>
                      </a:rPr>
                      <a:t> </a:t>
                    </a:r>
                  </a:p>
                </p:txBody>
              </p:sp>
            </mc:Fallback>
          </mc:AlternateContent>
        </p:grpSp>
        <p:sp>
          <p:nvSpPr>
            <p:cNvPr id="21" name="직사각형 20">
              <a:extLst>
                <a:ext uri="{FF2B5EF4-FFF2-40B4-BE49-F238E27FC236}">
                  <a16:creationId xmlns:a16="http://schemas.microsoft.com/office/drawing/2014/main" xmlns="" id="{A3B1D05A-4DC2-4E1B-90ED-4AC3DE5FC04E}"/>
                </a:ext>
              </a:extLst>
            </p:cNvPr>
            <p:cNvSpPr/>
            <p:nvPr/>
          </p:nvSpPr>
          <p:spPr>
            <a:xfrm>
              <a:off x="5718966" y="3161702"/>
              <a:ext cx="3615975" cy="2712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300" b="1" dirty="0">
                  <a:solidFill>
                    <a:schemeClr val="bg1"/>
                  </a:solidFill>
                  <a:latin typeface="SamsungOne 400" panose="020B0503030303020204" pitchFamily="34" charset="0"/>
                </a:rPr>
                <a:t>Definition of a Trigonometric Function</a:t>
              </a:r>
              <a:endParaRPr lang="ko-KR" altLang="en-US" sz="1300" b="1" dirty="0">
                <a:solidFill>
                  <a:schemeClr val="bg1"/>
                </a:solidFill>
                <a:latin typeface="SamsungOne 400" panose="020B0503030303020204" pitchFamily="34" charset="0"/>
              </a:endParaRPr>
            </a:p>
          </p:txBody>
        </p:sp>
        <p:sp>
          <p:nvSpPr>
            <p:cNvPr id="22" name="직사각형 21">
              <a:extLst>
                <a:ext uri="{FF2B5EF4-FFF2-40B4-BE49-F238E27FC236}">
                  <a16:creationId xmlns:a16="http://schemas.microsoft.com/office/drawing/2014/main" xmlns="" id="{495A41B0-86C5-408C-A223-49399D1C4B0A}"/>
                </a:ext>
              </a:extLst>
            </p:cNvPr>
            <p:cNvSpPr/>
            <p:nvPr/>
          </p:nvSpPr>
          <p:spPr>
            <a:xfrm>
              <a:off x="5718966" y="3161702"/>
              <a:ext cx="3615975" cy="3151118"/>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29947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xmlns="" id="{21F48B00-F572-4B02-979F-5F368197495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Graph of Trigonometric Functions</a:t>
            </a:r>
          </a:p>
        </p:txBody>
      </p:sp>
      <p:grpSp>
        <p:nvGrpSpPr>
          <p:cNvPr id="13" name="그룹 12">
            <a:extLst>
              <a:ext uri="{FF2B5EF4-FFF2-40B4-BE49-F238E27FC236}">
                <a16:creationId xmlns:a16="http://schemas.microsoft.com/office/drawing/2014/main" xmlns="" id="{F44A2A54-3AFC-40AB-BE69-3A8E888A8698}"/>
              </a:ext>
            </a:extLst>
          </p:cNvPr>
          <p:cNvGrpSpPr/>
          <p:nvPr/>
        </p:nvGrpSpPr>
        <p:grpSpPr>
          <a:xfrm>
            <a:off x="559817" y="1902381"/>
            <a:ext cx="8783192" cy="219484"/>
            <a:chOff x="559817" y="2136914"/>
            <a:chExt cx="8783192" cy="219484"/>
          </a:xfrm>
        </p:grpSpPr>
        <p:sp>
          <p:nvSpPr>
            <p:cNvPr id="15" name="직사각형 14">
              <a:extLst>
                <a:ext uri="{FF2B5EF4-FFF2-40B4-BE49-F238E27FC236}">
                  <a16:creationId xmlns:a16="http://schemas.microsoft.com/office/drawing/2014/main" xmlns="" id="{58A16476-4224-452E-B563-AD72C1DFD3D5}"/>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xmlns="" id="{C330326F-0814-432C-845C-A7753B77FB55}"/>
                    </a:ext>
                  </a:extLst>
                </p:cNvPr>
                <p:cNvSpPr/>
                <p:nvPr/>
              </p:nvSpPr>
              <p:spPr>
                <a:xfrm>
                  <a:off x="712182" y="2136914"/>
                  <a:ext cx="8630827" cy="219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Graphs of </a:t>
                  </a:r>
                  <a14:m>
                    <m:oMath xmlns:m="http://schemas.openxmlformats.org/officeDocument/2006/math">
                      <m:r>
                        <a:rPr lang="en-US" altLang="ko-KR" sz="1400">
                          <a:solidFill>
                            <a:prstClr val="black">
                              <a:lumMod val="85000"/>
                              <a:lumOff val="15000"/>
                            </a:prstClr>
                          </a:solidFill>
                          <a:latin typeface="Cambria Math" panose="02040503050406030204" pitchFamily="18" charset="0"/>
                        </a:rPr>
                        <m:t>𝑦</m:t>
                      </m:r>
                      <m:r>
                        <a:rPr lang="en-US" altLang="ko-KR" sz="1400">
                          <a:solidFill>
                            <a:prstClr val="black">
                              <a:lumMod val="85000"/>
                              <a:lumOff val="15000"/>
                            </a:prstClr>
                          </a:solidFill>
                          <a:latin typeface="Cambria Math" panose="02040503050406030204" pitchFamily="18" charset="0"/>
                        </a:rPr>
                        <m:t>=</m:t>
                      </m:r>
                      <m:func>
                        <m:funcPr>
                          <m:ctrlPr>
                            <a:rPr lang="en-US" altLang="ko-KR" sz="1400" i="1">
                              <a:solidFill>
                                <a:prstClr val="black">
                                  <a:lumMod val="85000"/>
                                  <a:lumOff val="15000"/>
                                </a:prstClr>
                              </a:solidFill>
                              <a:latin typeface="Cambria Math" panose="02040503050406030204" pitchFamily="18" charset="0"/>
                            </a:rPr>
                          </m:ctrlPr>
                        </m:funcPr>
                        <m:fName>
                          <m:r>
                            <m:rPr>
                              <m:sty m:val="p"/>
                            </m:rPr>
                            <a:rPr lang="en-US" altLang="ko-KR" sz="1400">
                              <a:solidFill>
                                <a:prstClr val="black">
                                  <a:lumMod val="85000"/>
                                  <a:lumOff val="15000"/>
                                </a:prstClr>
                              </a:solidFill>
                              <a:latin typeface="Cambria Math" panose="02040503050406030204" pitchFamily="18" charset="0"/>
                            </a:rPr>
                            <m:t>sin</m:t>
                          </m:r>
                        </m:fName>
                        <m:e>
                          <m:r>
                            <a:rPr lang="en-US" altLang="ko-KR" sz="1400">
                              <a:solidFill>
                                <a:prstClr val="black">
                                  <a:lumMod val="85000"/>
                                  <a:lumOff val="15000"/>
                                </a:prstClr>
                              </a:solidFill>
                              <a:latin typeface="Cambria Math" panose="02040503050406030204" pitchFamily="18" charset="0"/>
                            </a:rPr>
                            <m:t>𝑥</m:t>
                          </m:r>
                        </m:e>
                      </m:func>
                      <m:r>
                        <a:rPr lang="en-US" altLang="ko-KR" sz="140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and </a:t>
                  </a:r>
                  <a14:m>
                    <m:oMath xmlns:m="http://schemas.openxmlformats.org/officeDocument/2006/math">
                      <m:r>
                        <a:rPr lang="en-US" altLang="ko-KR" sz="1400" dirty="0">
                          <a:solidFill>
                            <a:prstClr val="black">
                              <a:lumMod val="85000"/>
                              <a:lumOff val="15000"/>
                            </a:prstClr>
                          </a:solidFill>
                          <a:latin typeface="Cambria Math" panose="02040503050406030204" pitchFamily="18" charset="0"/>
                        </a:rPr>
                        <m:t>𝑦</m:t>
                      </m:r>
                      <m:r>
                        <a:rPr lang="en-US" altLang="ko-KR" sz="1400" dirty="0">
                          <a:solidFill>
                            <a:prstClr val="black">
                              <a:lumMod val="85000"/>
                              <a:lumOff val="15000"/>
                            </a:prstClr>
                          </a:solidFill>
                          <a:latin typeface="Cambria Math" panose="02040503050406030204" pitchFamily="18" charset="0"/>
                        </a:rPr>
                        <m:t>=</m:t>
                      </m:r>
                      <m:func>
                        <m:funcPr>
                          <m:ctrlPr>
                            <a:rPr lang="en-US" altLang="ko-KR" sz="1400" i="1" dirty="0">
                              <a:solidFill>
                                <a:prstClr val="black">
                                  <a:lumMod val="85000"/>
                                  <a:lumOff val="15000"/>
                                </a:prstClr>
                              </a:solidFill>
                              <a:latin typeface="Cambria Math" panose="02040503050406030204" pitchFamily="18" charset="0"/>
                            </a:rPr>
                          </m:ctrlPr>
                        </m:funcPr>
                        <m:fName>
                          <m:r>
                            <m:rPr>
                              <m:sty m:val="p"/>
                            </m:rPr>
                            <a:rPr lang="en-US" altLang="ko-KR" sz="1400" dirty="0">
                              <a:solidFill>
                                <a:prstClr val="black">
                                  <a:lumMod val="85000"/>
                                  <a:lumOff val="15000"/>
                                </a:prstClr>
                              </a:solidFill>
                              <a:latin typeface="Cambria Math" panose="02040503050406030204" pitchFamily="18" charset="0"/>
                            </a:rPr>
                            <m:t>cos</m:t>
                          </m:r>
                        </m:fName>
                        <m:e>
                          <m:r>
                            <a:rPr lang="en-US" altLang="ko-KR" sz="1400" dirty="0">
                              <a:solidFill>
                                <a:prstClr val="black">
                                  <a:lumMod val="85000"/>
                                  <a:lumOff val="15000"/>
                                </a:prstClr>
                              </a:solidFill>
                              <a:latin typeface="Cambria Math" panose="02040503050406030204" pitchFamily="18" charset="0"/>
                            </a:rPr>
                            <m:t>𝑥</m:t>
                          </m:r>
                        </m:e>
                      </m:func>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19" name="직사각형 18">
                  <a:extLst>
                    <a:ext uri="{FF2B5EF4-FFF2-40B4-BE49-F238E27FC236}">
                      <a16:creationId xmlns="" xmlns:a16="http://schemas.microsoft.com/office/drawing/2014/main" xmlns:a14="http://schemas.microsoft.com/office/drawing/2010/main" id="{C330326F-0814-432C-845C-A7753B77FB55}"/>
                    </a:ext>
                  </a:extLst>
                </p:cNvPr>
                <p:cNvSpPr>
                  <a:spLocks noRot="1" noChangeAspect="1" noMove="1" noResize="1" noEditPoints="1" noAdjustHandles="1" noChangeArrowheads="1" noChangeShapeType="1" noTextEdit="1"/>
                </p:cNvSpPr>
                <p:nvPr/>
              </p:nvSpPr>
              <p:spPr>
                <a:xfrm>
                  <a:off x="712182" y="2136914"/>
                  <a:ext cx="8630827" cy="219484"/>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grpSp>
        <p:nvGrpSpPr>
          <p:cNvPr id="20" name="그룹 19">
            <a:extLst>
              <a:ext uri="{FF2B5EF4-FFF2-40B4-BE49-F238E27FC236}">
                <a16:creationId xmlns:a16="http://schemas.microsoft.com/office/drawing/2014/main" xmlns="" id="{852E9E24-6B46-4ED7-BB81-E1FB525A278E}"/>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xmlns="" id="{FED1A34D-2563-4514-AD44-7632197E0D08}"/>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2.9. Trigonometric Functions</a:t>
              </a:r>
              <a:endParaRPr lang="ko-KR" altLang="en-US" dirty="0">
                <a:solidFill>
                  <a:schemeClr val="bg1"/>
                </a:solidFill>
                <a:latin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xmlns="" id="{097A6C62-5490-414C-ADF8-B51C60915A23}"/>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09" name="그룹 208">
            <a:extLst>
              <a:ext uri="{FF2B5EF4-FFF2-40B4-BE49-F238E27FC236}">
                <a16:creationId xmlns:a16="http://schemas.microsoft.com/office/drawing/2014/main" xmlns="" id="{E7C0BEEF-0E40-4D17-A546-73043D851EB4}"/>
              </a:ext>
            </a:extLst>
          </p:cNvPr>
          <p:cNvGrpSpPr/>
          <p:nvPr/>
        </p:nvGrpSpPr>
        <p:grpSpPr>
          <a:xfrm>
            <a:off x="726182" y="2265408"/>
            <a:ext cx="8409560" cy="4037048"/>
            <a:chOff x="1038225" y="2284458"/>
            <a:chExt cx="8409560" cy="4037048"/>
          </a:xfrm>
        </p:grpSpPr>
        <p:grpSp>
          <p:nvGrpSpPr>
            <p:cNvPr id="17" name="그룹 16">
              <a:extLst>
                <a:ext uri="{FF2B5EF4-FFF2-40B4-BE49-F238E27FC236}">
                  <a16:creationId xmlns:a16="http://schemas.microsoft.com/office/drawing/2014/main" xmlns="" id="{88E169F8-2ABB-49CE-8827-AF78ACD9F70C}"/>
                </a:ext>
              </a:extLst>
            </p:cNvPr>
            <p:cNvGrpSpPr/>
            <p:nvPr/>
          </p:nvGrpSpPr>
          <p:grpSpPr>
            <a:xfrm>
              <a:off x="1038225" y="2284458"/>
              <a:ext cx="8409560" cy="4037048"/>
              <a:chOff x="358276" y="2284458"/>
              <a:chExt cx="8409560" cy="4037048"/>
            </a:xfrm>
          </p:grpSpPr>
          <p:sp>
            <p:nvSpPr>
              <p:cNvPr id="18" name="모서리가 둥근 직사각형 4">
                <a:extLst>
                  <a:ext uri="{FF2B5EF4-FFF2-40B4-BE49-F238E27FC236}">
                    <a16:creationId xmlns:a16="http://schemas.microsoft.com/office/drawing/2014/main" xmlns="" id="{7F1D00F1-BA88-49D6-9CEB-6846A5386BE6}"/>
                  </a:ext>
                </a:extLst>
              </p:cNvPr>
              <p:cNvSpPr/>
              <p:nvPr/>
            </p:nvSpPr>
            <p:spPr>
              <a:xfrm>
                <a:off x="358276" y="2289058"/>
                <a:ext cx="8409560" cy="40324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3" name="그림 22">
                <a:extLst>
                  <a:ext uri="{FF2B5EF4-FFF2-40B4-BE49-F238E27FC236}">
                    <a16:creationId xmlns:a16="http://schemas.microsoft.com/office/drawing/2014/main" xmlns="" id="{2B743865-AF71-4A75-9164-A06C78F1A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028" y="2612334"/>
                <a:ext cx="6993912" cy="1494185"/>
              </a:xfrm>
              <a:prstGeom prst="rect">
                <a:avLst/>
              </a:prstGeom>
            </p:spPr>
          </p:pic>
          <p:cxnSp>
            <p:nvCxnSpPr>
              <p:cNvPr id="24" name="직선 화살표 연결선 23">
                <a:extLst>
                  <a:ext uri="{FF2B5EF4-FFF2-40B4-BE49-F238E27FC236}">
                    <a16:creationId xmlns:a16="http://schemas.microsoft.com/office/drawing/2014/main" xmlns="" id="{628D3E47-FCEB-4466-A95B-0AC42D997901}"/>
                  </a:ext>
                </a:extLst>
              </p:cNvPr>
              <p:cNvCxnSpPr/>
              <p:nvPr/>
            </p:nvCxnSpPr>
            <p:spPr>
              <a:xfrm flipV="1">
                <a:off x="1743439" y="2433074"/>
                <a:ext cx="0" cy="1773108"/>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xmlns="" id="{0E5C972B-D0F8-4F58-8755-65BAE27A61B1}"/>
                  </a:ext>
                </a:extLst>
              </p:cNvPr>
              <p:cNvCxnSpPr/>
              <p:nvPr/>
            </p:nvCxnSpPr>
            <p:spPr>
              <a:xfrm>
                <a:off x="2304923"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xmlns="" id="{3763DF62-66F2-447B-8E24-2B26DB076896}"/>
                  </a:ext>
                </a:extLst>
              </p:cNvPr>
              <p:cNvCxnSpPr/>
              <p:nvPr/>
            </p:nvCxnSpPr>
            <p:spPr>
              <a:xfrm>
                <a:off x="2566897"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xmlns="" id="{A0AE519A-9452-411D-BFE8-1DD5DFEB3735}"/>
                  </a:ext>
                </a:extLst>
              </p:cNvPr>
              <p:cNvCxnSpPr/>
              <p:nvPr/>
            </p:nvCxnSpPr>
            <p:spPr>
              <a:xfrm>
                <a:off x="2836549"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xmlns="" id="{C9BEC8C9-838B-4147-AFB6-5B7FAF95C626}"/>
                  </a:ext>
                </a:extLst>
              </p:cNvPr>
              <p:cNvCxnSpPr/>
              <p:nvPr/>
            </p:nvCxnSpPr>
            <p:spPr>
              <a:xfrm>
                <a:off x="3907479"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xmlns="" id="{FDE8C928-6822-452D-9933-214508749699}"/>
                  </a:ext>
                </a:extLst>
              </p:cNvPr>
              <p:cNvCxnSpPr/>
              <p:nvPr/>
            </p:nvCxnSpPr>
            <p:spPr>
              <a:xfrm>
                <a:off x="4174048"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xmlns="" id="{83B4185D-0ED7-4BF1-B44F-9E62977B68EF}"/>
                  </a:ext>
                </a:extLst>
              </p:cNvPr>
              <p:cNvCxnSpPr/>
              <p:nvPr/>
            </p:nvCxnSpPr>
            <p:spPr>
              <a:xfrm>
                <a:off x="4439105"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xmlns="" id="{D153B2F9-F9D3-4139-88D2-0E3A19EBB99B}"/>
                  </a:ext>
                </a:extLst>
              </p:cNvPr>
              <p:cNvCxnSpPr/>
              <p:nvPr/>
            </p:nvCxnSpPr>
            <p:spPr>
              <a:xfrm>
                <a:off x="5533010"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xmlns="" id="{6E3E313F-A6EF-4CF7-801F-AC38F919B75F}"/>
                  </a:ext>
                </a:extLst>
              </p:cNvPr>
              <p:cNvCxnSpPr/>
              <p:nvPr/>
            </p:nvCxnSpPr>
            <p:spPr>
              <a:xfrm>
                <a:off x="5799579"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xmlns="" id="{8C08AFEA-A281-4DD0-A2B5-1AE68A8EC792}"/>
                  </a:ext>
                </a:extLst>
              </p:cNvPr>
              <p:cNvCxnSpPr/>
              <p:nvPr/>
            </p:nvCxnSpPr>
            <p:spPr>
              <a:xfrm>
                <a:off x="6064636"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xmlns="" id="{2355ED7B-488D-4863-815E-FC2869F87AD2}"/>
                  </a:ext>
                </a:extLst>
              </p:cNvPr>
              <p:cNvCxnSpPr/>
              <p:nvPr/>
            </p:nvCxnSpPr>
            <p:spPr>
              <a:xfrm>
                <a:off x="7140161"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0C6C02D4-69E2-4CB0-9AD7-5CC4D8C75D9A}"/>
                  </a:ext>
                </a:extLst>
              </p:cNvPr>
              <p:cNvCxnSpPr/>
              <p:nvPr/>
            </p:nvCxnSpPr>
            <p:spPr>
              <a:xfrm>
                <a:off x="7406730"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1EF554C3-62EE-4EE4-B0C1-66743DEB74A2}"/>
                  </a:ext>
                </a:extLst>
              </p:cNvPr>
              <p:cNvCxnSpPr/>
              <p:nvPr/>
            </p:nvCxnSpPr>
            <p:spPr>
              <a:xfrm>
                <a:off x="7671787"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xmlns="" id="{6306DB76-B859-4041-A734-BC526A90EF58}"/>
                  </a:ext>
                </a:extLst>
              </p:cNvPr>
              <p:cNvCxnSpPr/>
              <p:nvPr/>
            </p:nvCxnSpPr>
            <p:spPr>
              <a:xfrm>
                <a:off x="3368175" y="2538391"/>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xmlns="" id="{9DBB6D6B-B439-4651-999C-D6F9835BE65F}"/>
                  </a:ext>
                </a:extLst>
              </p:cNvPr>
              <p:cNvCxnSpPr/>
              <p:nvPr/>
            </p:nvCxnSpPr>
            <p:spPr>
              <a:xfrm>
                <a:off x="4975326" y="2538391"/>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xmlns="" id="{8FE2A9D7-BF8F-48F5-890A-7E80072C26EE}"/>
                  </a:ext>
                </a:extLst>
              </p:cNvPr>
              <p:cNvCxnSpPr/>
              <p:nvPr/>
            </p:nvCxnSpPr>
            <p:spPr>
              <a:xfrm>
                <a:off x="6599345" y="2538391"/>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xmlns="" id="{CB158C94-D219-4C64-AD99-6E049E5C0D19}"/>
                  </a:ext>
                </a:extLst>
              </p:cNvPr>
              <p:cNvCxnSpPr/>
              <p:nvPr/>
            </p:nvCxnSpPr>
            <p:spPr>
              <a:xfrm>
                <a:off x="8209579" y="2538391"/>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xmlns="" id="{117199C3-1E47-4C23-BAA6-685E9A8DBBFA}"/>
                  </a:ext>
                </a:extLst>
              </p:cNvPr>
              <p:cNvCxnSpPr/>
              <p:nvPr/>
            </p:nvCxnSpPr>
            <p:spPr>
              <a:xfrm>
                <a:off x="1617008" y="2619589"/>
                <a:ext cx="2088232"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F84D049F-165C-41B4-BD68-F1BAF3350059}"/>
                  </a:ext>
                </a:extLst>
              </p:cNvPr>
              <p:cNvCxnSpPr/>
              <p:nvPr/>
            </p:nvCxnSpPr>
            <p:spPr>
              <a:xfrm>
                <a:off x="1617008" y="2723762"/>
                <a:ext cx="2419404"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764AB849-8848-491B-823D-DF31AE19077C}"/>
                  </a:ext>
                </a:extLst>
              </p:cNvPr>
              <p:cNvCxnSpPr/>
              <p:nvPr/>
            </p:nvCxnSpPr>
            <p:spPr>
              <a:xfrm>
                <a:off x="1617008" y="2844803"/>
                <a:ext cx="2736304"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A5D46E7A-59AC-44CD-AF5B-6484E4EFFD0E}"/>
                  </a:ext>
                </a:extLst>
              </p:cNvPr>
              <p:cNvCxnSpPr/>
              <p:nvPr/>
            </p:nvCxnSpPr>
            <p:spPr>
              <a:xfrm>
                <a:off x="1617008" y="2993414"/>
                <a:ext cx="3240360"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xmlns="" id="{738E6099-62FA-432F-89B2-B5D87C61FFB8}"/>
                  </a:ext>
                </a:extLst>
              </p:cNvPr>
              <p:cNvCxnSpPr/>
              <p:nvPr/>
            </p:nvCxnSpPr>
            <p:spPr>
              <a:xfrm>
                <a:off x="1617008" y="3718089"/>
                <a:ext cx="6264696"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2141EA58-2FB7-45B5-91A8-FA5024ADD7A1}"/>
                  </a:ext>
                </a:extLst>
              </p:cNvPr>
              <p:cNvCxnSpPr/>
              <p:nvPr/>
            </p:nvCxnSpPr>
            <p:spPr>
              <a:xfrm>
                <a:off x="1617008" y="3871295"/>
                <a:ext cx="5904656"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D28264D7-F335-4B93-9AEB-3B591E0D591A}"/>
                  </a:ext>
                </a:extLst>
              </p:cNvPr>
              <p:cNvCxnSpPr/>
              <p:nvPr/>
            </p:nvCxnSpPr>
            <p:spPr>
              <a:xfrm>
                <a:off x="1617008" y="3987741"/>
                <a:ext cx="5616624"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BAF3DFAA-B2B8-4ECC-82E5-E1AABA40C9EF}"/>
                  </a:ext>
                </a:extLst>
              </p:cNvPr>
              <p:cNvCxnSpPr/>
              <p:nvPr/>
            </p:nvCxnSpPr>
            <p:spPr>
              <a:xfrm>
                <a:off x="1617008" y="4091914"/>
                <a:ext cx="5328592"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xmlns="" id="{1AE0DCDC-8941-4872-BF70-149E16820B47}"/>
                  </a:ext>
                </a:extLst>
              </p:cNvPr>
              <p:cNvCxnSpPr>
                <a:stCxn id="23" idx="1"/>
                <a:endCxn id="23" idx="3"/>
              </p:cNvCxnSpPr>
              <p:nvPr/>
            </p:nvCxnSpPr>
            <p:spPr>
              <a:xfrm>
                <a:off x="1495028" y="3359427"/>
                <a:ext cx="6993912"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타원 49">
                <a:extLst>
                  <a:ext uri="{FF2B5EF4-FFF2-40B4-BE49-F238E27FC236}">
                    <a16:creationId xmlns:a16="http://schemas.microsoft.com/office/drawing/2014/main" xmlns="" id="{8B0F46AC-2DF6-4A7D-BC72-BA84AB699CC3}"/>
                  </a:ext>
                </a:extLst>
              </p:cNvPr>
              <p:cNvSpPr/>
              <p:nvPr/>
            </p:nvSpPr>
            <p:spPr>
              <a:xfrm>
                <a:off x="1703012" y="3313080"/>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a:extLst>
                  <a:ext uri="{FF2B5EF4-FFF2-40B4-BE49-F238E27FC236}">
                    <a16:creationId xmlns:a16="http://schemas.microsoft.com/office/drawing/2014/main" xmlns="" id="{25AD1664-65C0-452F-8EED-7F331D7887F0}"/>
                  </a:ext>
                </a:extLst>
              </p:cNvPr>
              <p:cNvSpPr/>
              <p:nvPr/>
            </p:nvSpPr>
            <p:spPr>
              <a:xfrm>
                <a:off x="2259125" y="294651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a:extLst>
                  <a:ext uri="{FF2B5EF4-FFF2-40B4-BE49-F238E27FC236}">
                    <a16:creationId xmlns:a16="http://schemas.microsoft.com/office/drawing/2014/main" xmlns="" id="{96B8C34B-D0D3-44E3-8C70-7E88F364629E}"/>
                  </a:ext>
                </a:extLst>
              </p:cNvPr>
              <p:cNvSpPr/>
              <p:nvPr/>
            </p:nvSpPr>
            <p:spPr>
              <a:xfrm>
                <a:off x="2520629" y="2800504"/>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a:extLst>
                  <a:ext uri="{FF2B5EF4-FFF2-40B4-BE49-F238E27FC236}">
                    <a16:creationId xmlns:a16="http://schemas.microsoft.com/office/drawing/2014/main" xmlns="" id="{30F98D75-6065-4B7F-A930-F86341E9A604}"/>
                  </a:ext>
                </a:extLst>
              </p:cNvPr>
              <p:cNvSpPr/>
              <p:nvPr/>
            </p:nvSpPr>
            <p:spPr>
              <a:xfrm>
                <a:off x="2792130" y="268548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xmlns="" id="{523C04D1-F7B2-4BB4-90F7-B637376E2CBB}"/>
                  </a:ext>
                </a:extLst>
              </p:cNvPr>
              <p:cNvSpPr/>
              <p:nvPr/>
            </p:nvSpPr>
            <p:spPr>
              <a:xfrm>
                <a:off x="3326393" y="2573511"/>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a:extLst>
                  <a:ext uri="{FF2B5EF4-FFF2-40B4-BE49-F238E27FC236}">
                    <a16:creationId xmlns:a16="http://schemas.microsoft.com/office/drawing/2014/main" xmlns="" id="{04CD14D3-0DE3-4309-83E8-1353C8ED425C}"/>
                  </a:ext>
                </a:extLst>
              </p:cNvPr>
              <p:cNvSpPr/>
              <p:nvPr/>
            </p:nvSpPr>
            <p:spPr>
              <a:xfrm>
                <a:off x="3862860" y="267934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타원 55">
                <a:extLst>
                  <a:ext uri="{FF2B5EF4-FFF2-40B4-BE49-F238E27FC236}">
                    <a16:creationId xmlns:a16="http://schemas.microsoft.com/office/drawing/2014/main" xmlns="" id="{960EDE33-523A-4D69-BE37-502928E871F5}"/>
                  </a:ext>
                </a:extLst>
              </p:cNvPr>
              <p:cNvSpPr/>
              <p:nvPr/>
            </p:nvSpPr>
            <p:spPr>
              <a:xfrm>
                <a:off x="4127002" y="2800595"/>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a:extLst>
                  <a:ext uri="{FF2B5EF4-FFF2-40B4-BE49-F238E27FC236}">
                    <a16:creationId xmlns:a16="http://schemas.microsoft.com/office/drawing/2014/main" xmlns="" id="{B9F442C5-F4B8-44C5-A9C2-17FB0FF82834}"/>
                  </a:ext>
                </a:extLst>
              </p:cNvPr>
              <p:cNvSpPr/>
              <p:nvPr/>
            </p:nvSpPr>
            <p:spPr>
              <a:xfrm>
                <a:off x="4390578" y="2942531"/>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a16="http://schemas.microsoft.com/office/drawing/2014/main" xmlns="" id="{05B0E1EC-9DF6-4685-8163-DD610BD3A20A}"/>
                  </a:ext>
                </a:extLst>
              </p:cNvPr>
              <p:cNvSpPr/>
              <p:nvPr/>
            </p:nvSpPr>
            <p:spPr>
              <a:xfrm>
                <a:off x="4933544" y="3308499"/>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a:extLst>
                  <a:ext uri="{FF2B5EF4-FFF2-40B4-BE49-F238E27FC236}">
                    <a16:creationId xmlns:a16="http://schemas.microsoft.com/office/drawing/2014/main" xmlns="" id="{5E9CAE4B-C10F-4C0A-B0F9-0359F5CD325D}"/>
                  </a:ext>
                </a:extLst>
              </p:cNvPr>
              <p:cNvSpPr/>
              <p:nvPr/>
            </p:nvSpPr>
            <p:spPr>
              <a:xfrm>
                <a:off x="5484170" y="3669002"/>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xmlns="" id="{AA08ED35-C109-4EB5-A8C4-0C260458ADBB}"/>
                  </a:ext>
                </a:extLst>
              </p:cNvPr>
              <p:cNvSpPr/>
              <p:nvPr/>
            </p:nvSpPr>
            <p:spPr>
              <a:xfrm>
                <a:off x="5751506" y="381941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xmlns="" id="{6659E989-0110-47C7-AA6A-86E3AE4AA277}"/>
                  </a:ext>
                </a:extLst>
              </p:cNvPr>
              <p:cNvSpPr/>
              <p:nvPr/>
            </p:nvSpPr>
            <p:spPr>
              <a:xfrm>
                <a:off x="6023474" y="393821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a:extLst>
                  <a:ext uri="{FF2B5EF4-FFF2-40B4-BE49-F238E27FC236}">
                    <a16:creationId xmlns:a16="http://schemas.microsoft.com/office/drawing/2014/main" xmlns="" id="{CAEDD978-578E-4567-A7B1-AE7D5AB64B0D}"/>
                  </a:ext>
                </a:extLst>
              </p:cNvPr>
              <p:cNvSpPr/>
              <p:nvPr/>
            </p:nvSpPr>
            <p:spPr>
              <a:xfrm>
                <a:off x="6555100" y="405339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xmlns="" id="{F7E91A12-C35C-434C-94FE-F967C518EAA7}"/>
                  </a:ext>
                </a:extLst>
              </p:cNvPr>
              <p:cNvSpPr/>
              <p:nvPr/>
            </p:nvSpPr>
            <p:spPr>
              <a:xfrm>
                <a:off x="7084009" y="394105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a:extLst>
                  <a:ext uri="{FF2B5EF4-FFF2-40B4-BE49-F238E27FC236}">
                    <a16:creationId xmlns:a16="http://schemas.microsoft.com/office/drawing/2014/main" xmlns="" id="{FFAFA5C1-54CE-41EB-9B85-CE2E2BAF2735}"/>
                  </a:ext>
                </a:extLst>
              </p:cNvPr>
              <p:cNvSpPr/>
              <p:nvPr/>
            </p:nvSpPr>
            <p:spPr>
              <a:xfrm>
                <a:off x="7358171" y="3813781"/>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타원 64">
                <a:extLst>
                  <a:ext uri="{FF2B5EF4-FFF2-40B4-BE49-F238E27FC236}">
                    <a16:creationId xmlns:a16="http://schemas.microsoft.com/office/drawing/2014/main" xmlns="" id="{69940DC6-0C60-4113-8960-02CB070D381E}"/>
                  </a:ext>
                </a:extLst>
              </p:cNvPr>
              <p:cNvSpPr/>
              <p:nvPr/>
            </p:nvSpPr>
            <p:spPr>
              <a:xfrm>
                <a:off x="7627368" y="367322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타원 65">
                <a:extLst>
                  <a:ext uri="{FF2B5EF4-FFF2-40B4-BE49-F238E27FC236}">
                    <a16:creationId xmlns:a16="http://schemas.microsoft.com/office/drawing/2014/main" xmlns="" id="{69494660-D882-44F1-AAEC-469C73BE1073}"/>
                  </a:ext>
                </a:extLst>
              </p:cNvPr>
              <p:cNvSpPr/>
              <p:nvPr/>
            </p:nvSpPr>
            <p:spPr>
              <a:xfrm>
                <a:off x="8163322" y="330993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타원 66">
                <a:extLst>
                  <a:ext uri="{FF2B5EF4-FFF2-40B4-BE49-F238E27FC236}">
                    <a16:creationId xmlns:a16="http://schemas.microsoft.com/office/drawing/2014/main" xmlns="" id="{B09C70E9-ECFE-4671-9E03-051BAACDFE03}"/>
                  </a:ext>
                </a:extLst>
              </p:cNvPr>
              <p:cNvSpPr/>
              <p:nvPr/>
            </p:nvSpPr>
            <p:spPr>
              <a:xfrm>
                <a:off x="2156192"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타원 67">
                <a:extLst>
                  <a:ext uri="{FF2B5EF4-FFF2-40B4-BE49-F238E27FC236}">
                    <a16:creationId xmlns:a16="http://schemas.microsoft.com/office/drawing/2014/main" xmlns="" id="{8EFA4566-9763-4B79-ADBB-8835D9AF992A}"/>
                  </a:ext>
                </a:extLst>
              </p:cNvPr>
              <p:cNvSpPr/>
              <p:nvPr/>
            </p:nvSpPr>
            <p:spPr>
              <a:xfrm>
                <a:off x="2417251"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타원 68">
                <a:extLst>
                  <a:ext uri="{FF2B5EF4-FFF2-40B4-BE49-F238E27FC236}">
                    <a16:creationId xmlns:a16="http://schemas.microsoft.com/office/drawing/2014/main" xmlns="" id="{E1087851-91DC-4E01-A1A6-8EE4BB0F55D3}"/>
                  </a:ext>
                </a:extLst>
              </p:cNvPr>
              <p:cNvSpPr/>
              <p:nvPr/>
            </p:nvSpPr>
            <p:spPr>
              <a:xfrm>
                <a:off x="2687938"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타원 69">
                <a:extLst>
                  <a:ext uri="{FF2B5EF4-FFF2-40B4-BE49-F238E27FC236}">
                    <a16:creationId xmlns:a16="http://schemas.microsoft.com/office/drawing/2014/main" xmlns="" id="{27919E32-F775-4FC0-B4FE-5850DBE130F2}"/>
                  </a:ext>
                </a:extLst>
              </p:cNvPr>
              <p:cNvSpPr/>
              <p:nvPr/>
            </p:nvSpPr>
            <p:spPr>
              <a:xfrm>
                <a:off x="3229152" y="3392619"/>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타원 70">
                <a:extLst>
                  <a:ext uri="{FF2B5EF4-FFF2-40B4-BE49-F238E27FC236}">
                    <a16:creationId xmlns:a16="http://schemas.microsoft.com/office/drawing/2014/main" xmlns="" id="{88762218-C480-4F5E-966D-62F2729C7491}"/>
                  </a:ext>
                </a:extLst>
              </p:cNvPr>
              <p:cNvSpPr/>
              <p:nvPr/>
            </p:nvSpPr>
            <p:spPr>
              <a:xfrm>
                <a:off x="3762165"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타원 71">
                <a:extLst>
                  <a:ext uri="{FF2B5EF4-FFF2-40B4-BE49-F238E27FC236}">
                    <a16:creationId xmlns:a16="http://schemas.microsoft.com/office/drawing/2014/main" xmlns="" id="{92D6AE93-1140-4A1B-AAE4-1656DB8C567C}"/>
                  </a:ext>
                </a:extLst>
              </p:cNvPr>
              <p:cNvSpPr/>
              <p:nvPr/>
            </p:nvSpPr>
            <p:spPr>
              <a:xfrm>
                <a:off x="4027503"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타원 72">
                <a:extLst>
                  <a:ext uri="{FF2B5EF4-FFF2-40B4-BE49-F238E27FC236}">
                    <a16:creationId xmlns:a16="http://schemas.microsoft.com/office/drawing/2014/main" xmlns="" id="{356B3D4E-7DA2-46FF-9120-C9950257C3AF}"/>
                  </a:ext>
                </a:extLst>
              </p:cNvPr>
              <p:cNvSpPr/>
              <p:nvPr/>
            </p:nvSpPr>
            <p:spPr>
              <a:xfrm>
                <a:off x="4303262"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타원 73">
                <a:extLst>
                  <a:ext uri="{FF2B5EF4-FFF2-40B4-BE49-F238E27FC236}">
                    <a16:creationId xmlns:a16="http://schemas.microsoft.com/office/drawing/2014/main" xmlns="" id="{FD883D5A-92D1-44CD-88BD-4313626AF0C1}"/>
                  </a:ext>
                </a:extLst>
              </p:cNvPr>
              <p:cNvSpPr/>
              <p:nvPr/>
            </p:nvSpPr>
            <p:spPr>
              <a:xfrm>
                <a:off x="4853326" y="3525645"/>
                <a:ext cx="359187"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74">
                <a:extLst>
                  <a:ext uri="{FF2B5EF4-FFF2-40B4-BE49-F238E27FC236}">
                    <a16:creationId xmlns:a16="http://schemas.microsoft.com/office/drawing/2014/main" xmlns="" id="{9510FC8D-86AA-48B2-B45A-2B2FE193F799}"/>
                  </a:ext>
                </a:extLst>
              </p:cNvPr>
              <p:cNvSpPr/>
              <p:nvPr/>
            </p:nvSpPr>
            <p:spPr>
              <a:xfrm>
                <a:off x="5388694"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타원 75">
                <a:extLst>
                  <a:ext uri="{FF2B5EF4-FFF2-40B4-BE49-F238E27FC236}">
                    <a16:creationId xmlns:a16="http://schemas.microsoft.com/office/drawing/2014/main" xmlns="" id="{F071BB6E-FD8E-4A38-BC4D-EB26A7DFD72D}"/>
                  </a:ext>
                </a:extLst>
              </p:cNvPr>
              <p:cNvSpPr/>
              <p:nvPr/>
            </p:nvSpPr>
            <p:spPr>
              <a:xfrm>
                <a:off x="5651549"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타원 76">
                <a:extLst>
                  <a:ext uri="{FF2B5EF4-FFF2-40B4-BE49-F238E27FC236}">
                    <a16:creationId xmlns:a16="http://schemas.microsoft.com/office/drawing/2014/main" xmlns="" id="{B2375C6F-A4A8-46D3-9120-77DCF8C538CC}"/>
                  </a:ext>
                </a:extLst>
              </p:cNvPr>
              <p:cNvSpPr/>
              <p:nvPr/>
            </p:nvSpPr>
            <p:spPr>
              <a:xfrm>
                <a:off x="5914430"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타원 77">
                <a:extLst>
                  <a:ext uri="{FF2B5EF4-FFF2-40B4-BE49-F238E27FC236}">
                    <a16:creationId xmlns:a16="http://schemas.microsoft.com/office/drawing/2014/main" xmlns="" id="{0938E58E-F63E-4BFD-8389-A6FDE04D9B6F}"/>
                  </a:ext>
                </a:extLst>
              </p:cNvPr>
              <p:cNvSpPr/>
              <p:nvPr/>
            </p:nvSpPr>
            <p:spPr>
              <a:xfrm>
                <a:off x="6451491" y="3392619"/>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타원 78">
                <a:extLst>
                  <a:ext uri="{FF2B5EF4-FFF2-40B4-BE49-F238E27FC236}">
                    <a16:creationId xmlns:a16="http://schemas.microsoft.com/office/drawing/2014/main" xmlns="" id="{1D1371CB-17E7-47A6-9BEC-B30D0004A8CA}"/>
                  </a:ext>
                </a:extLst>
              </p:cNvPr>
              <p:cNvSpPr/>
              <p:nvPr/>
            </p:nvSpPr>
            <p:spPr>
              <a:xfrm>
                <a:off x="6990999"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타원 79">
                <a:extLst>
                  <a:ext uri="{FF2B5EF4-FFF2-40B4-BE49-F238E27FC236}">
                    <a16:creationId xmlns:a16="http://schemas.microsoft.com/office/drawing/2014/main" xmlns="" id="{618376ED-76A0-427A-BDF9-4575AD771BF4}"/>
                  </a:ext>
                </a:extLst>
              </p:cNvPr>
              <p:cNvSpPr/>
              <p:nvPr/>
            </p:nvSpPr>
            <p:spPr>
              <a:xfrm>
                <a:off x="7257265"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타원 80">
                <a:extLst>
                  <a:ext uri="{FF2B5EF4-FFF2-40B4-BE49-F238E27FC236}">
                    <a16:creationId xmlns:a16="http://schemas.microsoft.com/office/drawing/2014/main" xmlns="" id="{98768862-BE71-47AA-9CD9-CB49AA203A96}"/>
                  </a:ext>
                </a:extLst>
              </p:cNvPr>
              <p:cNvSpPr/>
              <p:nvPr/>
            </p:nvSpPr>
            <p:spPr>
              <a:xfrm>
                <a:off x="7521868"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xmlns="" id="{3E6B986B-7EE6-4538-8E67-757CEBEE2268}"/>
                  </a:ext>
                </a:extLst>
              </p:cNvPr>
              <p:cNvSpPr/>
              <p:nvPr/>
            </p:nvSpPr>
            <p:spPr>
              <a:xfrm>
                <a:off x="8065563" y="3443107"/>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82">
                <a:extLst>
                  <a:ext uri="{FF2B5EF4-FFF2-40B4-BE49-F238E27FC236}">
                    <a16:creationId xmlns:a16="http://schemas.microsoft.com/office/drawing/2014/main" xmlns="" id="{8441F365-D458-4515-B420-DACF8B4D8406}"/>
                  </a:ext>
                </a:extLst>
              </p:cNvPr>
              <p:cNvSpPr/>
              <p:nvPr/>
            </p:nvSpPr>
            <p:spPr>
              <a:xfrm>
                <a:off x="2207406"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4" name="직사각형 83">
                <a:extLst>
                  <a:ext uri="{FF2B5EF4-FFF2-40B4-BE49-F238E27FC236}">
                    <a16:creationId xmlns:a16="http://schemas.microsoft.com/office/drawing/2014/main" xmlns="" id="{5B06EBF6-8F0C-48EE-B7CE-0C7B315CDFE0}"/>
                  </a:ext>
                </a:extLst>
              </p:cNvPr>
              <p:cNvSpPr/>
              <p:nvPr/>
            </p:nvSpPr>
            <p:spPr>
              <a:xfrm>
                <a:off x="2471804"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45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5" name="직사각형 84">
                <a:extLst>
                  <a:ext uri="{FF2B5EF4-FFF2-40B4-BE49-F238E27FC236}">
                    <a16:creationId xmlns:a16="http://schemas.microsoft.com/office/drawing/2014/main" xmlns="" id="{AD09B9AE-7E19-4D38-9D18-206148000D22}"/>
                  </a:ext>
                </a:extLst>
              </p:cNvPr>
              <p:cNvSpPr/>
              <p:nvPr/>
            </p:nvSpPr>
            <p:spPr>
              <a:xfrm>
                <a:off x="4924858" y="3485889"/>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180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6" name="직사각형 85">
                <a:extLst>
                  <a:ext uri="{FF2B5EF4-FFF2-40B4-BE49-F238E27FC236}">
                    <a16:creationId xmlns:a16="http://schemas.microsoft.com/office/drawing/2014/main" xmlns="" id="{7B978E40-9B78-4D61-8025-D7494E54BA42}"/>
                  </a:ext>
                </a:extLst>
              </p:cNvPr>
              <p:cNvSpPr/>
              <p:nvPr/>
            </p:nvSpPr>
            <p:spPr>
              <a:xfrm>
                <a:off x="2741942"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60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7" name="직사각형 86">
                <a:extLst>
                  <a:ext uri="{FF2B5EF4-FFF2-40B4-BE49-F238E27FC236}">
                    <a16:creationId xmlns:a16="http://schemas.microsoft.com/office/drawing/2014/main" xmlns="" id="{267C201A-61CD-4288-BAF4-8FDADA842240}"/>
                  </a:ext>
                </a:extLst>
              </p:cNvPr>
              <p:cNvSpPr/>
              <p:nvPr/>
            </p:nvSpPr>
            <p:spPr>
              <a:xfrm>
                <a:off x="3290665"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90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8" name="직사각형 87">
                <a:extLst>
                  <a:ext uri="{FF2B5EF4-FFF2-40B4-BE49-F238E27FC236}">
                    <a16:creationId xmlns:a16="http://schemas.microsoft.com/office/drawing/2014/main" xmlns="" id="{5EB3F4FC-5EED-4948-B0F8-A3385BE45E42}"/>
                  </a:ext>
                </a:extLst>
              </p:cNvPr>
              <p:cNvSpPr/>
              <p:nvPr/>
            </p:nvSpPr>
            <p:spPr>
              <a:xfrm>
                <a:off x="3817362"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120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9" name="직사각형 88">
                <a:extLst>
                  <a:ext uri="{FF2B5EF4-FFF2-40B4-BE49-F238E27FC236}">
                    <a16:creationId xmlns:a16="http://schemas.microsoft.com/office/drawing/2014/main" xmlns="" id="{11AD51DE-478A-49D5-B0BF-DED7B37CBF5C}"/>
                  </a:ext>
                </a:extLst>
              </p:cNvPr>
              <p:cNvSpPr/>
              <p:nvPr/>
            </p:nvSpPr>
            <p:spPr>
              <a:xfrm>
                <a:off x="4358337"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150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0" name="직사각형 89">
                <a:extLst>
                  <a:ext uri="{FF2B5EF4-FFF2-40B4-BE49-F238E27FC236}">
                    <a16:creationId xmlns:a16="http://schemas.microsoft.com/office/drawing/2014/main" xmlns="" id="{19FB494C-90CD-4A7B-B13C-C875845B6BAC}"/>
                  </a:ext>
                </a:extLst>
              </p:cNvPr>
              <p:cNvSpPr/>
              <p:nvPr/>
            </p:nvSpPr>
            <p:spPr>
              <a:xfrm>
                <a:off x="4086509"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135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1" name="직사각형 90">
                <a:extLst>
                  <a:ext uri="{FF2B5EF4-FFF2-40B4-BE49-F238E27FC236}">
                    <a16:creationId xmlns:a16="http://schemas.microsoft.com/office/drawing/2014/main" xmlns="" id="{00C876C4-7E6C-4B0C-A4FA-B242E674CA17}"/>
                  </a:ext>
                </a:extLst>
              </p:cNvPr>
              <p:cNvSpPr/>
              <p:nvPr/>
            </p:nvSpPr>
            <p:spPr>
              <a:xfrm>
                <a:off x="5433604"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210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2" name="직사각형 91">
                <a:extLst>
                  <a:ext uri="{FF2B5EF4-FFF2-40B4-BE49-F238E27FC236}">
                    <a16:creationId xmlns:a16="http://schemas.microsoft.com/office/drawing/2014/main" xmlns="" id="{6DD302D9-25D4-40CE-B8FF-9EDED656AABF}"/>
                  </a:ext>
                </a:extLst>
              </p:cNvPr>
              <p:cNvSpPr/>
              <p:nvPr/>
            </p:nvSpPr>
            <p:spPr>
              <a:xfrm>
                <a:off x="5948823" y="3350952"/>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240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3" name="직사각형 92">
                <a:extLst>
                  <a:ext uri="{FF2B5EF4-FFF2-40B4-BE49-F238E27FC236}">
                    <a16:creationId xmlns:a16="http://schemas.microsoft.com/office/drawing/2014/main" xmlns="" id="{50F0268E-E47A-455D-8C49-24BEA878A7BC}"/>
                  </a:ext>
                </a:extLst>
              </p:cNvPr>
              <p:cNvSpPr/>
              <p:nvPr/>
            </p:nvSpPr>
            <p:spPr>
              <a:xfrm>
                <a:off x="5702751"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225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4" name="직각 삼각형 93">
                <a:extLst>
                  <a:ext uri="{FF2B5EF4-FFF2-40B4-BE49-F238E27FC236}">
                    <a16:creationId xmlns:a16="http://schemas.microsoft.com/office/drawing/2014/main" xmlns="" id="{F64828D6-409E-4537-880E-52FD8835D3D7}"/>
                  </a:ext>
                </a:extLst>
              </p:cNvPr>
              <p:cNvSpPr/>
              <p:nvPr/>
            </p:nvSpPr>
            <p:spPr>
              <a:xfrm rot="13500000">
                <a:off x="8447849" y="3327994"/>
                <a:ext cx="72008" cy="72008"/>
              </a:xfrm>
              <a:prstGeom prst="rtTriangl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a:extLst>
                  <a:ext uri="{FF2B5EF4-FFF2-40B4-BE49-F238E27FC236}">
                    <a16:creationId xmlns:a16="http://schemas.microsoft.com/office/drawing/2014/main" xmlns="" id="{101E220B-E5E6-4372-8BB2-026FAA523A8C}"/>
                  </a:ext>
                </a:extLst>
              </p:cNvPr>
              <p:cNvSpPr/>
              <p:nvPr/>
            </p:nvSpPr>
            <p:spPr>
              <a:xfrm>
                <a:off x="6498796" y="3352052"/>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270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6" name="직사각형 95">
                <a:extLst>
                  <a:ext uri="{FF2B5EF4-FFF2-40B4-BE49-F238E27FC236}">
                    <a16:creationId xmlns:a16="http://schemas.microsoft.com/office/drawing/2014/main" xmlns="" id="{2F0A276D-1E31-496F-903C-690EAFF53A46}"/>
                  </a:ext>
                </a:extLst>
              </p:cNvPr>
              <p:cNvSpPr/>
              <p:nvPr/>
            </p:nvSpPr>
            <p:spPr>
              <a:xfrm>
                <a:off x="7014891" y="3350952"/>
                <a:ext cx="395456"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300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7" name="직사각형 96">
                <a:extLst>
                  <a:ext uri="{FF2B5EF4-FFF2-40B4-BE49-F238E27FC236}">
                    <a16:creationId xmlns:a16="http://schemas.microsoft.com/office/drawing/2014/main" xmlns="" id="{8BEB9308-5515-4504-9B1B-5FAF1D85D0F1}"/>
                  </a:ext>
                </a:extLst>
              </p:cNvPr>
              <p:cNvSpPr/>
              <p:nvPr/>
            </p:nvSpPr>
            <p:spPr>
              <a:xfrm>
                <a:off x="7542810" y="3350952"/>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330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8" name="직사각형 97">
                <a:extLst>
                  <a:ext uri="{FF2B5EF4-FFF2-40B4-BE49-F238E27FC236}">
                    <a16:creationId xmlns:a16="http://schemas.microsoft.com/office/drawing/2014/main" xmlns="" id="{736BC3F7-829D-4577-B9D5-D0B9B035B667}"/>
                  </a:ext>
                </a:extLst>
              </p:cNvPr>
              <p:cNvSpPr/>
              <p:nvPr/>
            </p:nvSpPr>
            <p:spPr>
              <a:xfrm>
                <a:off x="7296738"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315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9" name="직사각형 98">
                <a:extLst>
                  <a:ext uri="{FF2B5EF4-FFF2-40B4-BE49-F238E27FC236}">
                    <a16:creationId xmlns:a16="http://schemas.microsoft.com/office/drawing/2014/main" xmlns="" id="{73108B72-3024-4C1C-A625-94427274C389}"/>
                  </a:ext>
                </a:extLst>
              </p:cNvPr>
              <p:cNvSpPr/>
              <p:nvPr/>
            </p:nvSpPr>
            <p:spPr>
              <a:xfrm>
                <a:off x="8105311" y="3402419"/>
                <a:ext cx="367471"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360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00" name="직사각형 99">
                <a:extLst>
                  <a:ext uri="{FF2B5EF4-FFF2-40B4-BE49-F238E27FC236}">
                    <a16:creationId xmlns:a16="http://schemas.microsoft.com/office/drawing/2014/main" xmlns="" id="{7032E788-939F-4DAD-991E-4C83FEB22BFB}"/>
                  </a:ext>
                </a:extLst>
              </p:cNvPr>
              <p:cNvSpPr/>
              <p:nvPr/>
            </p:nvSpPr>
            <p:spPr>
              <a:xfrm>
                <a:off x="8466171" y="3325388"/>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01" name="직사각형 100">
                <a:extLst>
                  <a:ext uri="{FF2B5EF4-FFF2-40B4-BE49-F238E27FC236}">
                    <a16:creationId xmlns:a16="http://schemas.microsoft.com/office/drawing/2014/main" xmlns="" id="{92CF02A6-C6F2-49A3-816C-14335B7431C2}"/>
                  </a:ext>
                </a:extLst>
              </p:cNvPr>
              <p:cNvSpPr/>
              <p:nvPr/>
            </p:nvSpPr>
            <p:spPr>
              <a:xfrm>
                <a:off x="1823733" y="2284458"/>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02" name="직사각형 101">
                <a:extLst>
                  <a:ext uri="{FF2B5EF4-FFF2-40B4-BE49-F238E27FC236}">
                    <a16:creationId xmlns:a16="http://schemas.microsoft.com/office/drawing/2014/main" xmlns="" id="{1C7B866D-C12E-476D-B9AE-0347E9036CB3}"/>
                  </a:ext>
                </a:extLst>
              </p:cNvPr>
              <p:cNvSpPr/>
              <p:nvPr/>
            </p:nvSpPr>
            <p:spPr>
              <a:xfrm>
                <a:off x="1358772" y="3206156"/>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0</a:t>
                </a:r>
                <a:endParaRPr lang="ko-KR" altLang="en-US" sz="1000" dirty="0">
                  <a:solidFill>
                    <a:prstClr val="black">
                      <a:lumMod val="85000"/>
                      <a:lumOff val="15000"/>
                    </a:prstClr>
                  </a:solidFill>
                  <a:latin typeface="SamsungOne 400" panose="020B0503030303020204" pitchFamily="34" charset="0"/>
                </a:endParaRPr>
              </a:p>
            </p:txBody>
          </p:sp>
          <p:sp>
            <p:nvSpPr>
              <p:cNvPr id="103" name="직사각형 102">
                <a:extLst>
                  <a:ext uri="{FF2B5EF4-FFF2-40B4-BE49-F238E27FC236}">
                    <a16:creationId xmlns:a16="http://schemas.microsoft.com/office/drawing/2014/main" xmlns="" id="{B115E2D8-B779-42D2-83FE-CDDC808497D2}"/>
                  </a:ext>
                </a:extLst>
              </p:cNvPr>
              <p:cNvSpPr/>
              <p:nvPr/>
            </p:nvSpPr>
            <p:spPr>
              <a:xfrm>
                <a:off x="1541007" y="2474825"/>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1</a:t>
                </a:r>
                <a:endParaRPr lang="ko-KR" altLang="en-US" sz="10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04" name="직사각형 103">
                <a:extLst>
                  <a:ext uri="{FF2B5EF4-FFF2-40B4-BE49-F238E27FC236}">
                    <a16:creationId xmlns:a16="http://schemas.microsoft.com/office/drawing/2014/main" xmlns="" id="{1B5D6A8F-0092-4B1F-9A79-BFB8DDF3BF8D}"/>
                  </a:ext>
                </a:extLst>
              </p:cNvPr>
              <p:cNvSpPr/>
              <p:nvPr/>
            </p:nvSpPr>
            <p:spPr>
              <a:xfrm>
                <a:off x="1455222" y="3978454"/>
                <a:ext cx="294749"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-1</a:t>
                </a:r>
                <a:endParaRPr lang="ko-KR" altLang="en-US" sz="1000" dirty="0">
                  <a:solidFill>
                    <a:prstClr val="black">
                      <a:lumMod val="85000"/>
                      <a:lumOff val="15000"/>
                    </a:prstClr>
                  </a:solidFill>
                  <a:latin typeface="SamsungOne 400" panose="020B0503030303020204" pitchFamily="34" charset="0"/>
                </a:endParaRPr>
              </a:p>
            </p:txBody>
          </p:sp>
          <p:cxnSp>
            <p:nvCxnSpPr>
              <p:cNvPr id="105" name="직선 화살표 연결선 104">
                <a:extLst>
                  <a:ext uri="{FF2B5EF4-FFF2-40B4-BE49-F238E27FC236}">
                    <a16:creationId xmlns:a16="http://schemas.microsoft.com/office/drawing/2014/main" xmlns="" id="{08B5C1C6-7857-47FF-921E-5350163776AD}"/>
                  </a:ext>
                </a:extLst>
              </p:cNvPr>
              <p:cNvCxnSpPr/>
              <p:nvPr/>
            </p:nvCxnSpPr>
            <p:spPr>
              <a:xfrm flipV="1">
                <a:off x="1743439" y="4419555"/>
                <a:ext cx="0" cy="1773108"/>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xmlns="" id="{DDF4538A-F821-4241-AF37-732BF1BCED87}"/>
                  </a:ext>
                </a:extLst>
              </p:cNvPr>
              <p:cNvCxnSpPr/>
              <p:nvPr/>
            </p:nvCxnSpPr>
            <p:spPr>
              <a:xfrm>
                <a:off x="2304923"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xmlns="" id="{1439CB42-BC4E-4687-A953-545F43736737}"/>
                  </a:ext>
                </a:extLst>
              </p:cNvPr>
              <p:cNvCxnSpPr/>
              <p:nvPr/>
            </p:nvCxnSpPr>
            <p:spPr>
              <a:xfrm>
                <a:off x="2566897"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xmlns="" id="{C41901CB-F657-4211-8AD4-238AB9830375}"/>
                  </a:ext>
                </a:extLst>
              </p:cNvPr>
              <p:cNvCxnSpPr/>
              <p:nvPr/>
            </p:nvCxnSpPr>
            <p:spPr>
              <a:xfrm>
                <a:off x="2836549"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xmlns="" id="{7D1DDB80-F3B4-4EB8-85F5-95BF6772F66E}"/>
                  </a:ext>
                </a:extLst>
              </p:cNvPr>
              <p:cNvCxnSpPr/>
              <p:nvPr/>
            </p:nvCxnSpPr>
            <p:spPr>
              <a:xfrm>
                <a:off x="3907479"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xmlns="" id="{FC2A82E2-2F47-40AB-8AD8-908BB04D0909}"/>
                  </a:ext>
                </a:extLst>
              </p:cNvPr>
              <p:cNvCxnSpPr/>
              <p:nvPr/>
            </p:nvCxnSpPr>
            <p:spPr>
              <a:xfrm>
                <a:off x="4174048"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xmlns="" id="{AAAF4065-D2DF-470F-86C5-BED9385D4704}"/>
                  </a:ext>
                </a:extLst>
              </p:cNvPr>
              <p:cNvCxnSpPr/>
              <p:nvPr/>
            </p:nvCxnSpPr>
            <p:spPr>
              <a:xfrm>
                <a:off x="4439105"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xmlns="" id="{C930D1C1-76E8-474E-9C68-977F2BA241A0}"/>
                  </a:ext>
                </a:extLst>
              </p:cNvPr>
              <p:cNvCxnSpPr/>
              <p:nvPr/>
            </p:nvCxnSpPr>
            <p:spPr>
              <a:xfrm>
                <a:off x="5533010"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xmlns="" id="{B4684603-D25B-4676-8323-0924CD0EBBF0}"/>
                  </a:ext>
                </a:extLst>
              </p:cNvPr>
              <p:cNvCxnSpPr/>
              <p:nvPr/>
            </p:nvCxnSpPr>
            <p:spPr>
              <a:xfrm>
                <a:off x="5799579"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xmlns="" id="{A191B628-4F89-42C0-B320-1DB231AABAA6}"/>
                  </a:ext>
                </a:extLst>
              </p:cNvPr>
              <p:cNvCxnSpPr/>
              <p:nvPr/>
            </p:nvCxnSpPr>
            <p:spPr>
              <a:xfrm>
                <a:off x="6064636"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직선 연결선 114">
                <a:extLst>
                  <a:ext uri="{FF2B5EF4-FFF2-40B4-BE49-F238E27FC236}">
                    <a16:creationId xmlns:a16="http://schemas.microsoft.com/office/drawing/2014/main" xmlns="" id="{B95CADEB-CA4C-4FE8-B2E6-3C685312C830}"/>
                  </a:ext>
                </a:extLst>
              </p:cNvPr>
              <p:cNvCxnSpPr/>
              <p:nvPr/>
            </p:nvCxnSpPr>
            <p:spPr>
              <a:xfrm>
                <a:off x="7140161"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xmlns="" id="{E5F1DF3D-0A6D-4D24-A46B-4C5446194EF2}"/>
                  </a:ext>
                </a:extLst>
              </p:cNvPr>
              <p:cNvCxnSpPr/>
              <p:nvPr/>
            </p:nvCxnSpPr>
            <p:spPr>
              <a:xfrm>
                <a:off x="7406730"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xmlns="" id="{3DD503E0-B649-4830-AF2E-20C50EF16D30}"/>
                  </a:ext>
                </a:extLst>
              </p:cNvPr>
              <p:cNvCxnSpPr/>
              <p:nvPr/>
            </p:nvCxnSpPr>
            <p:spPr>
              <a:xfrm>
                <a:off x="7671787"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a16="http://schemas.microsoft.com/office/drawing/2014/main" xmlns="" id="{09957D5F-B0E4-468A-84EB-0F17A1CD4E74}"/>
                  </a:ext>
                </a:extLst>
              </p:cNvPr>
              <p:cNvCxnSpPr/>
              <p:nvPr/>
            </p:nvCxnSpPr>
            <p:spPr>
              <a:xfrm>
                <a:off x="3368175" y="4524872"/>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a16="http://schemas.microsoft.com/office/drawing/2014/main" xmlns="" id="{D76EB48D-E59E-450F-87DF-33E703EEE189}"/>
                  </a:ext>
                </a:extLst>
              </p:cNvPr>
              <p:cNvCxnSpPr/>
              <p:nvPr/>
            </p:nvCxnSpPr>
            <p:spPr>
              <a:xfrm>
                <a:off x="4975326" y="4524872"/>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0" name="직선 연결선 119">
                <a:extLst>
                  <a:ext uri="{FF2B5EF4-FFF2-40B4-BE49-F238E27FC236}">
                    <a16:creationId xmlns:a16="http://schemas.microsoft.com/office/drawing/2014/main" xmlns="" id="{C8018807-E1CF-414A-AD59-EDF428F592B9}"/>
                  </a:ext>
                </a:extLst>
              </p:cNvPr>
              <p:cNvCxnSpPr/>
              <p:nvPr/>
            </p:nvCxnSpPr>
            <p:spPr>
              <a:xfrm>
                <a:off x="6599345" y="4524872"/>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xmlns="" id="{1B4CCC1C-FE77-4BBA-BC06-A8FBEE8E6C72}"/>
                  </a:ext>
                </a:extLst>
              </p:cNvPr>
              <p:cNvCxnSpPr/>
              <p:nvPr/>
            </p:nvCxnSpPr>
            <p:spPr>
              <a:xfrm>
                <a:off x="8209579" y="4524872"/>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xmlns="" id="{6DBFE080-EEE2-4605-8226-2663C520A5A1}"/>
                  </a:ext>
                </a:extLst>
              </p:cNvPr>
              <p:cNvCxnSpPr>
                <a:endCxn id="186" idx="6"/>
              </p:cNvCxnSpPr>
              <p:nvPr/>
            </p:nvCxnSpPr>
            <p:spPr>
              <a:xfrm flipV="1">
                <a:off x="1623358" y="4605168"/>
                <a:ext cx="6629695" cy="902"/>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3" name="직선 연결선 122">
                <a:extLst>
                  <a:ext uri="{FF2B5EF4-FFF2-40B4-BE49-F238E27FC236}">
                    <a16:creationId xmlns:a16="http://schemas.microsoft.com/office/drawing/2014/main" xmlns="" id="{B2B3B067-FCD0-4299-A271-9952BD537C11}"/>
                  </a:ext>
                </a:extLst>
              </p:cNvPr>
              <p:cNvCxnSpPr/>
              <p:nvPr/>
            </p:nvCxnSpPr>
            <p:spPr>
              <a:xfrm>
                <a:off x="1617008" y="4710243"/>
                <a:ext cx="6264696"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xmlns="" id="{B2470552-0B44-4BD7-AE5C-EFADD60659A5}"/>
                  </a:ext>
                </a:extLst>
              </p:cNvPr>
              <p:cNvCxnSpPr/>
              <p:nvPr/>
            </p:nvCxnSpPr>
            <p:spPr>
              <a:xfrm>
                <a:off x="1617008" y="4831284"/>
                <a:ext cx="6053569"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xmlns="" id="{C1746EEF-45A6-4481-80AC-39D994C59B05}"/>
                  </a:ext>
                </a:extLst>
              </p:cNvPr>
              <p:cNvCxnSpPr/>
              <p:nvPr/>
            </p:nvCxnSpPr>
            <p:spPr>
              <a:xfrm>
                <a:off x="1617008" y="4979895"/>
                <a:ext cx="5789722"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6" name="직선 연결선 125">
                <a:extLst>
                  <a:ext uri="{FF2B5EF4-FFF2-40B4-BE49-F238E27FC236}">
                    <a16:creationId xmlns:a16="http://schemas.microsoft.com/office/drawing/2014/main" xmlns="" id="{E39D0EBA-1E56-42C8-BD76-2C67E9416AF2}"/>
                  </a:ext>
                </a:extLst>
              </p:cNvPr>
              <p:cNvCxnSpPr/>
              <p:nvPr/>
            </p:nvCxnSpPr>
            <p:spPr>
              <a:xfrm>
                <a:off x="1617008" y="5704570"/>
                <a:ext cx="4716977"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xmlns="" id="{C37BCE88-2BC4-4EA9-93B3-075D43C7D2FC}"/>
                  </a:ext>
                </a:extLst>
              </p:cNvPr>
              <p:cNvCxnSpPr/>
              <p:nvPr/>
            </p:nvCxnSpPr>
            <p:spPr>
              <a:xfrm>
                <a:off x="1617008" y="5857776"/>
                <a:ext cx="4400795"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xmlns="" id="{1D74F116-50CA-432C-92E8-1AA3409550C3}"/>
                  </a:ext>
                </a:extLst>
              </p:cNvPr>
              <p:cNvCxnSpPr/>
              <p:nvPr/>
            </p:nvCxnSpPr>
            <p:spPr>
              <a:xfrm>
                <a:off x="1617008" y="5974222"/>
                <a:ext cx="4182571"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9" name="직선 연결선 128">
                <a:extLst>
                  <a:ext uri="{FF2B5EF4-FFF2-40B4-BE49-F238E27FC236}">
                    <a16:creationId xmlns:a16="http://schemas.microsoft.com/office/drawing/2014/main" xmlns="" id="{59DD7FC5-4EE9-40DA-A996-9D25BB7D846A}"/>
                  </a:ext>
                </a:extLst>
              </p:cNvPr>
              <p:cNvCxnSpPr/>
              <p:nvPr/>
            </p:nvCxnSpPr>
            <p:spPr>
              <a:xfrm>
                <a:off x="1617008" y="6078395"/>
                <a:ext cx="3595505"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xmlns="" id="{A602CF51-E449-4FCF-9DBE-FBF64CB29C94}"/>
                  </a:ext>
                </a:extLst>
              </p:cNvPr>
              <p:cNvCxnSpPr/>
              <p:nvPr/>
            </p:nvCxnSpPr>
            <p:spPr>
              <a:xfrm>
                <a:off x="1495028" y="5345908"/>
                <a:ext cx="6993912"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131" name="타원 130">
                <a:extLst>
                  <a:ext uri="{FF2B5EF4-FFF2-40B4-BE49-F238E27FC236}">
                    <a16:creationId xmlns:a16="http://schemas.microsoft.com/office/drawing/2014/main" xmlns="" id="{1BC262B7-4B1A-45EC-9D3E-616BB9D240A1}"/>
                  </a:ext>
                </a:extLst>
              </p:cNvPr>
              <p:cNvSpPr/>
              <p:nvPr/>
            </p:nvSpPr>
            <p:spPr>
              <a:xfrm>
                <a:off x="1703012" y="454970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타원 131">
                <a:extLst>
                  <a:ext uri="{FF2B5EF4-FFF2-40B4-BE49-F238E27FC236}">
                    <a16:creationId xmlns:a16="http://schemas.microsoft.com/office/drawing/2014/main" xmlns="" id="{A8A4FA53-E2CC-4988-B86B-8E3C77DB4A3A}"/>
                  </a:ext>
                </a:extLst>
              </p:cNvPr>
              <p:cNvSpPr/>
              <p:nvPr/>
            </p:nvSpPr>
            <p:spPr>
              <a:xfrm>
                <a:off x="2259125" y="466583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타원 132">
                <a:extLst>
                  <a:ext uri="{FF2B5EF4-FFF2-40B4-BE49-F238E27FC236}">
                    <a16:creationId xmlns:a16="http://schemas.microsoft.com/office/drawing/2014/main" xmlns="" id="{1AE6C8DD-76C4-46BD-AFFE-BDC8099987D2}"/>
                  </a:ext>
                </a:extLst>
              </p:cNvPr>
              <p:cNvSpPr/>
              <p:nvPr/>
            </p:nvSpPr>
            <p:spPr>
              <a:xfrm>
                <a:off x="2520629" y="4780635"/>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타원 133">
                <a:extLst>
                  <a:ext uri="{FF2B5EF4-FFF2-40B4-BE49-F238E27FC236}">
                    <a16:creationId xmlns:a16="http://schemas.microsoft.com/office/drawing/2014/main" xmlns="" id="{93AA50B0-6AA8-4FFD-9335-EC2804407EA2}"/>
                  </a:ext>
                </a:extLst>
              </p:cNvPr>
              <p:cNvSpPr/>
              <p:nvPr/>
            </p:nvSpPr>
            <p:spPr>
              <a:xfrm>
                <a:off x="2792130" y="493799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타원 134">
                <a:extLst>
                  <a:ext uri="{FF2B5EF4-FFF2-40B4-BE49-F238E27FC236}">
                    <a16:creationId xmlns:a16="http://schemas.microsoft.com/office/drawing/2014/main" xmlns="" id="{B7697E37-31D7-453D-8EDC-92EA21DE54D2}"/>
                  </a:ext>
                </a:extLst>
              </p:cNvPr>
              <p:cNvSpPr/>
              <p:nvPr/>
            </p:nvSpPr>
            <p:spPr>
              <a:xfrm>
                <a:off x="3326393" y="529722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타원 135">
                <a:extLst>
                  <a:ext uri="{FF2B5EF4-FFF2-40B4-BE49-F238E27FC236}">
                    <a16:creationId xmlns:a16="http://schemas.microsoft.com/office/drawing/2014/main" xmlns="" id="{AA602A4D-4F2E-46DA-AB3F-8F997ED0262E}"/>
                  </a:ext>
                </a:extLst>
              </p:cNvPr>
              <p:cNvSpPr/>
              <p:nvPr/>
            </p:nvSpPr>
            <p:spPr>
              <a:xfrm>
                <a:off x="3862860" y="566226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타원 136">
                <a:extLst>
                  <a:ext uri="{FF2B5EF4-FFF2-40B4-BE49-F238E27FC236}">
                    <a16:creationId xmlns:a16="http://schemas.microsoft.com/office/drawing/2014/main" xmlns="" id="{C72434E1-73C2-4984-8427-FBDAC2163DFF}"/>
                  </a:ext>
                </a:extLst>
              </p:cNvPr>
              <p:cNvSpPr/>
              <p:nvPr/>
            </p:nvSpPr>
            <p:spPr>
              <a:xfrm>
                <a:off x="4127002" y="580444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타원 137">
                <a:extLst>
                  <a:ext uri="{FF2B5EF4-FFF2-40B4-BE49-F238E27FC236}">
                    <a16:creationId xmlns:a16="http://schemas.microsoft.com/office/drawing/2014/main" xmlns="" id="{2A17B8A6-A720-454E-9A33-ECE26506BA8D}"/>
                  </a:ext>
                </a:extLst>
              </p:cNvPr>
              <p:cNvSpPr/>
              <p:nvPr/>
            </p:nvSpPr>
            <p:spPr>
              <a:xfrm>
                <a:off x="4390578" y="5923799"/>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타원 138">
                <a:extLst>
                  <a:ext uri="{FF2B5EF4-FFF2-40B4-BE49-F238E27FC236}">
                    <a16:creationId xmlns:a16="http://schemas.microsoft.com/office/drawing/2014/main" xmlns="" id="{F6748CBC-76BE-4AF9-91FA-648ECA9C96BD}"/>
                  </a:ext>
                </a:extLst>
              </p:cNvPr>
              <p:cNvSpPr/>
              <p:nvPr/>
            </p:nvSpPr>
            <p:spPr>
              <a:xfrm>
                <a:off x="4933544" y="603614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0" name="타원 139">
                <a:extLst>
                  <a:ext uri="{FF2B5EF4-FFF2-40B4-BE49-F238E27FC236}">
                    <a16:creationId xmlns:a16="http://schemas.microsoft.com/office/drawing/2014/main" xmlns="" id="{1126AE13-DBAC-4987-8BA3-3B61E0A10D8D}"/>
                  </a:ext>
                </a:extLst>
              </p:cNvPr>
              <p:cNvSpPr/>
              <p:nvPr/>
            </p:nvSpPr>
            <p:spPr>
              <a:xfrm>
                <a:off x="6017803" y="564913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1" name="타원 140">
                <a:extLst>
                  <a:ext uri="{FF2B5EF4-FFF2-40B4-BE49-F238E27FC236}">
                    <a16:creationId xmlns:a16="http://schemas.microsoft.com/office/drawing/2014/main" xmlns="" id="{3EE6F2A5-7327-4285-95F8-39E6871FC869}"/>
                  </a:ext>
                </a:extLst>
              </p:cNvPr>
              <p:cNvSpPr/>
              <p:nvPr/>
            </p:nvSpPr>
            <p:spPr>
              <a:xfrm>
                <a:off x="5751506" y="5805899"/>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2" name="타원 141">
                <a:extLst>
                  <a:ext uri="{FF2B5EF4-FFF2-40B4-BE49-F238E27FC236}">
                    <a16:creationId xmlns:a16="http://schemas.microsoft.com/office/drawing/2014/main" xmlns="" id="{E3E53DA4-FDD8-4C19-A9E0-B4B18C41C71E}"/>
                  </a:ext>
                </a:extLst>
              </p:cNvPr>
              <p:cNvSpPr/>
              <p:nvPr/>
            </p:nvSpPr>
            <p:spPr>
              <a:xfrm>
                <a:off x="5484556" y="592469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3" name="타원 142">
                <a:extLst>
                  <a:ext uri="{FF2B5EF4-FFF2-40B4-BE49-F238E27FC236}">
                    <a16:creationId xmlns:a16="http://schemas.microsoft.com/office/drawing/2014/main" xmlns="" id="{D6E5EB00-1D12-451B-B7CC-D792E892BA7D}"/>
                  </a:ext>
                </a:extLst>
              </p:cNvPr>
              <p:cNvSpPr/>
              <p:nvPr/>
            </p:nvSpPr>
            <p:spPr>
              <a:xfrm>
                <a:off x="6555100" y="530431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타원 143">
                <a:extLst>
                  <a:ext uri="{FF2B5EF4-FFF2-40B4-BE49-F238E27FC236}">
                    <a16:creationId xmlns:a16="http://schemas.microsoft.com/office/drawing/2014/main" xmlns="" id="{DFD70325-2117-4B49-BBA2-ABFCB40A8322}"/>
                  </a:ext>
                </a:extLst>
              </p:cNvPr>
              <p:cNvSpPr/>
              <p:nvPr/>
            </p:nvSpPr>
            <p:spPr>
              <a:xfrm>
                <a:off x="7096709" y="493051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5" name="타원 144">
                <a:extLst>
                  <a:ext uri="{FF2B5EF4-FFF2-40B4-BE49-F238E27FC236}">
                    <a16:creationId xmlns:a16="http://schemas.microsoft.com/office/drawing/2014/main" xmlns="" id="{5C1A59F7-0EAB-4DAA-AB08-EEDA3734599D}"/>
                  </a:ext>
                </a:extLst>
              </p:cNvPr>
              <p:cNvSpPr/>
              <p:nvPr/>
            </p:nvSpPr>
            <p:spPr>
              <a:xfrm>
                <a:off x="7364521" y="479054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타원 145">
                <a:extLst>
                  <a:ext uri="{FF2B5EF4-FFF2-40B4-BE49-F238E27FC236}">
                    <a16:creationId xmlns:a16="http://schemas.microsoft.com/office/drawing/2014/main" xmlns="" id="{17BE4202-27C7-4504-9836-ECACFD86F07D}"/>
                  </a:ext>
                </a:extLst>
              </p:cNvPr>
              <p:cNvSpPr/>
              <p:nvPr/>
            </p:nvSpPr>
            <p:spPr>
              <a:xfrm>
                <a:off x="7627368" y="4681735"/>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타원 146">
                <a:extLst>
                  <a:ext uri="{FF2B5EF4-FFF2-40B4-BE49-F238E27FC236}">
                    <a16:creationId xmlns:a16="http://schemas.microsoft.com/office/drawing/2014/main" xmlns="" id="{20A336A1-519B-42E0-AA9E-E01D8CB2B4B3}"/>
                  </a:ext>
                </a:extLst>
              </p:cNvPr>
              <p:cNvSpPr/>
              <p:nvPr/>
            </p:nvSpPr>
            <p:spPr>
              <a:xfrm>
                <a:off x="8163322" y="529006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8" name="타원 147">
                <a:extLst>
                  <a:ext uri="{FF2B5EF4-FFF2-40B4-BE49-F238E27FC236}">
                    <a16:creationId xmlns:a16="http://schemas.microsoft.com/office/drawing/2014/main" xmlns="" id="{AC2B7719-BCD2-4FD8-8AD0-A469C8B63F4F}"/>
                  </a:ext>
                </a:extLst>
              </p:cNvPr>
              <p:cNvSpPr/>
              <p:nvPr/>
            </p:nvSpPr>
            <p:spPr>
              <a:xfrm>
                <a:off x="2156192"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타원 148">
                <a:extLst>
                  <a:ext uri="{FF2B5EF4-FFF2-40B4-BE49-F238E27FC236}">
                    <a16:creationId xmlns:a16="http://schemas.microsoft.com/office/drawing/2014/main" xmlns="" id="{16C5C51A-A3DC-411D-B7F3-64CAAF2538D8}"/>
                  </a:ext>
                </a:extLst>
              </p:cNvPr>
              <p:cNvSpPr/>
              <p:nvPr/>
            </p:nvSpPr>
            <p:spPr>
              <a:xfrm>
                <a:off x="2417251"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타원 149">
                <a:extLst>
                  <a:ext uri="{FF2B5EF4-FFF2-40B4-BE49-F238E27FC236}">
                    <a16:creationId xmlns:a16="http://schemas.microsoft.com/office/drawing/2014/main" xmlns="" id="{EFB0F957-CF8D-4447-82AB-EE596E7A2E7F}"/>
                  </a:ext>
                </a:extLst>
              </p:cNvPr>
              <p:cNvSpPr/>
              <p:nvPr/>
            </p:nvSpPr>
            <p:spPr>
              <a:xfrm>
                <a:off x="2687938"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타원 150">
                <a:extLst>
                  <a:ext uri="{FF2B5EF4-FFF2-40B4-BE49-F238E27FC236}">
                    <a16:creationId xmlns:a16="http://schemas.microsoft.com/office/drawing/2014/main" xmlns="" id="{3F3B6635-7981-401E-A7A0-7FB86A99AA93}"/>
                  </a:ext>
                </a:extLst>
              </p:cNvPr>
              <p:cNvSpPr/>
              <p:nvPr/>
            </p:nvSpPr>
            <p:spPr>
              <a:xfrm>
                <a:off x="3229152" y="5379100"/>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2" name="타원 151">
                <a:extLst>
                  <a:ext uri="{FF2B5EF4-FFF2-40B4-BE49-F238E27FC236}">
                    <a16:creationId xmlns:a16="http://schemas.microsoft.com/office/drawing/2014/main" xmlns="" id="{26ECD088-1DBF-49F1-9C28-B1EB6EBD8A89}"/>
                  </a:ext>
                </a:extLst>
              </p:cNvPr>
              <p:cNvSpPr/>
              <p:nvPr/>
            </p:nvSpPr>
            <p:spPr>
              <a:xfrm>
                <a:off x="3762165"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3" name="타원 152">
                <a:extLst>
                  <a:ext uri="{FF2B5EF4-FFF2-40B4-BE49-F238E27FC236}">
                    <a16:creationId xmlns:a16="http://schemas.microsoft.com/office/drawing/2014/main" xmlns="" id="{4F8239AF-4647-4AC0-B5B0-A34CDC22CB27}"/>
                  </a:ext>
                </a:extLst>
              </p:cNvPr>
              <p:cNvSpPr/>
              <p:nvPr/>
            </p:nvSpPr>
            <p:spPr>
              <a:xfrm>
                <a:off x="4027503"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4" name="타원 153">
                <a:extLst>
                  <a:ext uri="{FF2B5EF4-FFF2-40B4-BE49-F238E27FC236}">
                    <a16:creationId xmlns:a16="http://schemas.microsoft.com/office/drawing/2014/main" xmlns="" id="{D0A863AF-40FE-445C-8468-884C9401C396}"/>
                  </a:ext>
                </a:extLst>
              </p:cNvPr>
              <p:cNvSpPr/>
              <p:nvPr/>
            </p:nvSpPr>
            <p:spPr>
              <a:xfrm>
                <a:off x="4303262"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5" name="타원 154">
                <a:extLst>
                  <a:ext uri="{FF2B5EF4-FFF2-40B4-BE49-F238E27FC236}">
                    <a16:creationId xmlns:a16="http://schemas.microsoft.com/office/drawing/2014/main" xmlns="" id="{0FA0C3A4-8CD8-4120-A69C-259EAC9DD225}"/>
                  </a:ext>
                </a:extLst>
              </p:cNvPr>
              <p:cNvSpPr/>
              <p:nvPr/>
            </p:nvSpPr>
            <p:spPr>
              <a:xfrm>
                <a:off x="4853326" y="5512126"/>
                <a:ext cx="359187"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6" name="타원 155">
                <a:extLst>
                  <a:ext uri="{FF2B5EF4-FFF2-40B4-BE49-F238E27FC236}">
                    <a16:creationId xmlns:a16="http://schemas.microsoft.com/office/drawing/2014/main" xmlns="" id="{3600DB6E-80A8-464A-82B2-62D985D9BBE9}"/>
                  </a:ext>
                </a:extLst>
              </p:cNvPr>
              <p:cNvSpPr/>
              <p:nvPr/>
            </p:nvSpPr>
            <p:spPr>
              <a:xfrm>
                <a:off x="5388694"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7" name="타원 156">
                <a:extLst>
                  <a:ext uri="{FF2B5EF4-FFF2-40B4-BE49-F238E27FC236}">
                    <a16:creationId xmlns:a16="http://schemas.microsoft.com/office/drawing/2014/main" xmlns="" id="{57E8DE83-FE7A-4C1E-A832-21BBDF81DC4D}"/>
                  </a:ext>
                </a:extLst>
              </p:cNvPr>
              <p:cNvSpPr/>
              <p:nvPr/>
            </p:nvSpPr>
            <p:spPr>
              <a:xfrm>
                <a:off x="5651549"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8" name="타원 157">
                <a:extLst>
                  <a:ext uri="{FF2B5EF4-FFF2-40B4-BE49-F238E27FC236}">
                    <a16:creationId xmlns:a16="http://schemas.microsoft.com/office/drawing/2014/main" xmlns="" id="{8774AB4B-CAB0-41E3-BAE7-2151D5CF4D19}"/>
                  </a:ext>
                </a:extLst>
              </p:cNvPr>
              <p:cNvSpPr/>
              <p:nvPr/>
            </p:nvSpPr>
            <p:spPr>
              <a:xfrm>
                <a:off x="5914430"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9" name="타원 158">
                <a:extLst>
                  <a:ext uri="{FF2B5EF4-FFF2-40B4-BE49-F238E27FC236}">
                    <a16:creationId xmlns:a16="http://schemas.microsoft.com/office/drawing/2014/main" xmlns="" id="{1FD0793D-6519-4DAF-BCA6-B57D8972A41C}"/>
                  </a:ext>
                </a:extLst>
              </p:cNvPr>
              <p:cNvSpPr/>
              <p:nvPr/>
            </p:nvSpPr>
            <p:spPr>
              <a:xfrm>
                <a:off x="6451491" y="5379100"/>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0" name="타원 159">
                <a:extLst>
                  <a:ext uri="{FF2B5EF4-FFF2-40B4-BE49-F238E27FC236}">
                    <a16:creationId xmlns:a16="http://schemas.microsoft.com/office/drawing/2014/main" xmlns="" id="{A45F0087-1F53-40FC-A2FB-5835D8368334}"/>
                  </a:ext>
                </a:extLst>
              </p:cNvPr>
              <p:cNvSpPr/>
              <p:nvPr/>
            </p:nvSpPr>
            <p:spPr>
              <a:xfrm>
                <a:off x="6990999"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1" name="타원 160">
                <a:extLst>
                  <a:ext uri="{FF2B5EF4-FFF2-40B4-BE49-F238E27FC236}">
                    <a16:creationId xmlns:a16="http://schemas.microsoft.com/office/drawing/2014/main" xmlns="" id="{44F15062-1673-4178-B3D7-65758FF15BE3}"/>
                  </a:ext>
                </a:extLst>
              </p:cNvPr>
              <p:cNvSpPr/>
              <p:nvPr/>
            </p:nvSpPr>
            <p:spPr>
              <a:xfrm>
                <a:off x="7257265"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2" name="타원 161">
                <a:extLst>
                  <a:ext uri="{FF2B5EF4-FFF2-40B4-BE49-F238E27FC236}">
                    <a16:creationId xmlns:a16="http://schemas.microsoft.com/office/drawing/2014/main" xmlns="" id="{AE465C35-9813-4BBB-8530-A3E642BAB5D3}"/>
                  </a:ext>
                </a:extLst>
              </p:cNvPr>
              <p:cNvSpPr/>
              <p:nvPr/>
            </p:nvSpPr>
            <p:spPr>
              <a:xfrm>
                <a:off x="7521868"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3" name="타원 162">
                <a:extLst>
                  <a:ext uri="{FF2B5EF4-FFF2-40B4-BE49-F238E27FC236}">
                    <a16:creationId xmlns:a16="http://schemas.microsoft.com/office/drawing/2014/main" xmlns="" id="{817BC130-6EA9-4E31-BF4C-BE5DB8D694F3}"/>
                  </a:ext>
                </a:extLst>
              </p:cNvPr>
              <p:cNvSpPr/>
              <p:nvPr/>
            </p:nvSpPr>
            <p:spPr>
              <a:xfrm>
                <a:off x="8065563" y="5429588"/>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4" name="직사각형 163">
                <a:extLst>
                  <a:ext uri="{FF2B5EF4-FFF2-40B4-BE49-F238E27FC236}">
                    <a16:creationId xmlns:a16="http://schemas.microsoft.com/office/drawing/2014/main" xmlns="" id="{3DEB5427-AF02-4D87-A450-0B7A1A403F38}"/>
                  </a:ext>
                </a:extLst>
              </p:cNvPr>
              <p:cNvSpPr/>
              <p:nvPr/>
            </p:nvSpPr>
            <p:spPr>
              <a:xfrm>
                <a:off x="2207406"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5" name="직사각형 164">
                <a:extLst>
                  <a:ext uri="{FF2B5EF4-FFF2-40B4-BE49-F238E27FC236}">
                    <a16:creationId xmlns:a16="http://schemas.microsoft.com/office/drawing/2014/main" xmlns="" id="{803EEAB1-A470-45D8-A55C-E6D78C8776CE}"/>
                  </a:ext>
                </a:extLst>
              </p:cNvPr>
              <p:cNvSpPr/>
              <p:nvPr/>
            </p:nvSpPr>
            <p:spPr>
              <a:xfrm>
                <a:off x="2471804"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45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6" name="직사각형 165">
                <a:extLst>
                  <a:ext uri="{FF2B5EF4-FFF2-40B4-BE49-F238E27FC236}">
                    <a16:creationId xmlns:a16="http://schemas.microsoft.com/office/drawing/2014/main" xmlns="" id="{B1700F11-43F4-4868-AA57-FB3A794C31BC}"/>
                  </a:ext>
                </a:extLst>
              </p:cNvPr>
              <p:cNvSpPr/>
              <p:nvPr/>
            </p:nvSpPr>
            <p:spPr>
              <a:xfrm>
                <a:off x="4924858" y="5472370"/>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180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7" name="직사각형 166">
                <a:extLst>
                  <a:ext uri="{FF2B5EF4-FFF2-40B4-BE49-F238E27FC236}">
                    <a16:creationId xmlns:a16="http://schemas.microsoft.com/office/drawing/2014/main" xmlns="" id="{156F1CCB-B460-4559-B6AD-448BD57B1850}"/>
                  </a:ext>
                </a:extLst>
              </p:cNvPr>
              <p:cNvSpPr/>
              <p:nvPr/>
            </p:nvSpPr>
            <p:spPr>
              <a:xfrm>
                <a:off x="2741942"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60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8" name="직사각형 167">
                <a:extLst>
                  <a:ext uri="{FF2B5EF4-FFF2-40B4-BE49-F238E27FC236}">
                    <a16:creationId xmlns:a16="http://schemas.microsoft.com/office/drawing/2014/main" xmlns="" id="{34149974-42D0-4A88-BF82-010D89499397}"/>
                  </a:ext>
                </a:extLst>
              </p:cNvPr>
              <p:cNvSpPr/>
              <p:nvPr/>
            </p:nvSpPr>
            <p:spPr>
              <a:xfrm>
                <a:off x="3290665"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90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9" name="직사각형 168">
                <a:extLst>
                  <a:ext uri="{FF2B5EF4-FFF2-40B4-BE49-F238E27FC236}">
                    <a16:creationId xmlns:a16="http://schemas.microsoft.com/office/drawing/2014/main" xmlns="" id="{ADE739AB-B4B4-4B4B-8AF2-2F19A56DDCBE}"/>
                  </a:ext>
                </a:extLst>
              </p:cNvPr>
              <p:cNvSpPr/>
              <p:nvPr/>
            </p:nvSpPr>
            <p:spPr>
              <a:xfrm>
                <a:off x="3817362"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120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0" name="직사각형 169">
                <a:extLst>
                  <a:ext uri="{FF2B5EF4-FFF2-40B4-BE49-F238E27FC236}">
                    <a16:creationId xmlns:a16="http://schemas.microsoft.com/office/drawing/2014/main" xmlns="" id="{93A44C09-2E2B-448C-A84C-72984887AF07}"/>
                  </a:ext>
                </a:extLst>
              </p:cNvPr>
              <p:cNvSpPr/>
              <p:nvPr/>
            </p:nvSpPr>
            <p:spPr>
              <a:xfrm>
                <a:off x="4358337"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150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1" name="직사각형 170">
                <a:extLst>
                  <a:ext uri="{FF2B5EF4-FFF2-40B4-BE49-F238E27FC236}">
                    <a16:creationId xmlns:a16="http://schemas.microsoft.com/office/drawing/2014/main" xmlns="" id="{BA4E658F-46D4-48E6-BE6C-62032F06E390}"/>
                  </a:ext>
                </a:extLst>
              </p:cNvPr>
              <p:cNvSpPr/>
              <p:nvPr/>
            </p:nvSpPr>
            <p:spPr>
              <a:xfrm>
                <a:off x="4086509"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135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2" name="직사각형 171">
                <a:extLst>
                  <a:ext uri="{FF2B5EF4-FFF2-40B4-BE49-F238E27FC236}">
                    <a16:creationId xmlns:a16="http://schemas.microsoft.com/office/drawing/2014/main" xmlns="" id="{A2CAA8CB-68A4-4BBA-9519-AD3DCCAB790F}"/>
                  </a:ext>
                </a:extLst>
              </p:cNvPr>
              <p:cNvSpPr/>
              <p:nvPr/>
            </p:nvSpPr>
            <p:spPr>
              <a:xfrm>
                <a:off x="5433604"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210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3" name="직사각형 172">
                <a:extLst>
                  <a:ext uri="{FF2B5EF4-FFF2-40B4-BE49-F238E27FC236}">
                    <a16:creationId xmlns:a16="http://schemas.microsoft.com/office/drawing/2014/main" xmlns="" id="{66920DA2-143B-4E8E-B211-1552F84B0C73}"/>
                  </a:ext>
                </a:extLst>
              </p:cNvPr>
              <p:cNvSpPr/>
              <p:nvPr/>
            </p:nvSpPr>
            <p:spPr>
              <a:xfrm>
                <a:off x="5948823" y="5337433"/>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240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4" name="직사각형 173">
                <a:extLst>
                  <a:ext uri="{FF2B5EF4-FFF2-40B4-BE49-F238E27FC236}">
                    <a16:creationId xmlns:a16="http://schemas.microsoft.com/office/drawing/2014/main" xmlns="" id="{AFB0CDE7-3E30-41B8-9B28-4CCE66DEF395}"/>
                  </a:ext>
                </a:extLst>
              </p:cNvPr>
              <p:cNvSpPr/>
              <p:nvPr/>
            </p:nvSpPr>
            <p:spPr>
              <a:xfrm>
                <a:off x="5702751"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225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5" name="직각 삼각형 174">
                <a:extLst>
                  <a:ext uri="{FF2B5EF4-FFF2-40B4-BE49-F238E27FC236}">
                    <a16:creationId xmlns:a16="http://schemas.microsoft.com/office/drawing/2014/main" xmlns="" id="{768D4B43-57A8-4074-A381-2F59DBF0964C}"/>
                  </a:ext>
                </a:extLst>
              </p:cNvPr>
              <p:cNvSpPr/>
              <p:nvPr/>
            </p:nvSpPr>
            <p:spPr>
              <a:xfrm rot="13500000">
                <a:off x="8447849" y="5314475"/>
                <a:ext cx="72008" cy="72008"/>
              </a:xfrm>
              <a:prstGeom prst="rtTriangl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6" name="직사각형 175">
                <a:extLst>
                  <a:ext uri="{FF2B5EF4-FFF2-40B4-BE49-F238E27FC236}">
                    <a16:creationId xmlns:a16="http://schemas.microsoft.com/office/drawing/2014/main" xmlns="" id="{B8AD4A21-3B8D-46E0-9550-577899270DBB}"/>
                  </a:ext>
                </a:extLst>
              </p:cNvPr>
              <p:cNvSpPr/>
              <p:nvPr/>
            </p:nvSpPr>
            <p:spPr>
              <a:xfrm>
                <a:off x="6498796" y="5338533"/>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270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7" name="직사각형 176">
                <a:extLst>
                  <a:ext uri="{FF2B5EF4-FFF2-40B4-BE49-F238E27FC236}">
                    <a16:creationId xmlns:a16="http://schemas.microsoft.com/office/drawing/2014/main" xmlns="" id="{F1F3BF05-769C-4B47-BDEE-EA434D6D9AC6}"/>
                  </a:ext>
                </a:extLst>
              </p:cNvPr>
              <p:cNvSpPr/>
              <p:nvPr/>
            </p:nvSpPr>
            <p:spPr>
              <a:xfrm>
                <a:off x="7014891" y="5337433"/>
                <a:ext cx="395456"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300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8" name="직사각형 177">
                <a:extLst>
                  <a:ext uri="{FF2B5EF4-FFF2-40B4-BE49-F238E27FC236}">
                    <a16:creationId xmlns:a16="http://schemas.microsoft.com/office/drawing/2014/main" xmlns="" id="{007D5291-F181-40D6-8F74-BE689A772D67}"/>
                  </a:ext>
                </a:extLst>
              </p:cNvPr>
              <p:cNvSpPr/>
              <p:nvPr/>
            </p:nvSpPr>
            <p:spPr>
              <a:xfrm>
                <a:off x="7542810" y="5337433"/>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330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9" name="직사각형 178">
                <a:extLst>
                  <a:ext uri="{FF2B5EF4-FFF2-40B4-BE49-F238E27FC236}">
                    <a16:creationId xmlns:a16="http://schemas.microsoft.com/office/drawing/2014/main" xmlns="" id="{252DE4A5-91AC-4224-900F-6DA8C19C29D2}"/>
                  </a:ext>
                </a:extLst>
              </p:cNvPr>
              <p:cNvSpPr/>
              <p:nvPr/>
            </p:nvSpPr>
            <p:spPr>
              <a:xfrm>
                <a:off x="7296738"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315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80" name="직사각형 179">
                <a:extLst>
                  <a:ext uri="{FF2B5EF4-FFF2-40B4-BE49-F238E27FC236}">
                    <a16:creationId xmlns:a16="http://schemas.microsoft.com/office/drawing/2014/main" xmlns="" id="{54CA6D44-9D40-47F8-97FC-B5700714FAC6}"/>
                  </a:ext>
                </a:extLst>
              </p:cNvPr>
              <p:cNvSpPr/>
              <p:nvPr/>
            </p:nvSpPr>
            <p:spPr>
              <a:xfrm>
                <a:off x="8105311" y="5388900"/>
                <a:ext cx="367471"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360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81" name="직사각형 180">
                <a:extLst>
                  <a:ext uri="{FF2B5EF4-FFF2-40B4-BE49-F238E27FC236}">
                    <a16:creationId xmlns:a16="http://schemas.microsoft.com/office/drawing/2014/main" xmlns="" id="{36DF8787-C396-4F06-AE4C-363452D02E28}"/>
                  </a:ext>
                </a:extLst>
              </p:cNvPr>
              <p:cNvSpPr/>
              <p:nvPr/>
            </p:nvSpPr>
            <p:spPr>
              <a:xfrm>
                <a:off x="8466171" y="5311869"/>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82" name="직사각형 181">
                <a:extLst>
                  <a:ext uri="{FF2B5EF4-FFF2-40B4-BE49-F238E27FC236}">
                    <a16:creationId xmlns:a16="http://schemas.microsoft.com/office/drawing/2014/main" xmlns="" id="{4BAB311D-B8B7-476F-BC00-E462A20F9FED}"/>
                  </a:ext>
                </a:extLst>
              </p:cNvPr>
              <p:cNvSpPr/>
              <p:nvPr/>
            </p:nvSpPr>
            <p:spPr>
              <a:xfrm>
                <a:off x="1823733" y="4270939"/>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83" name="직사각형 182">
                <a:extLst>
                  <a:ext uri="{FF2B5EF4-FFF2-40B4-BE49-F238E27FC236}">
                    <a16:creationId xmlns:a16="http://schemas.microsoft.com/office/drawing/2014/main" xmlns="" id="{634EB60D-960E-4781-AE28-6673256DAF0A}"/>
                  </a:ext>
                </a:extLst>
              </p:cNvPr>
              <p:cNvSpPr/>
              <p:nvPr/>
            </p:nvSpPr>
            <p:spPr>
              <a:xfrm>
                <a:off x="1368397" y="5183012"/>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0</a:t>
                </a:r>
                <a:endParaRPr lang="ko-KR" altLang="en-US" sz="1000" dirty="0">
                  <a:solidFill>
                    <a:prstClr val="black">
                      <a:lumMod val="85000"/>
                      <a:lumOff val="15000"/>
                    </a:prstClr>
                  </a:solidFill>
                  <a:latin typeface="SamsungOne 400" panose="020B0503030303020204" pitchFamily="34" charset="0"/>
                </a:endParaRPr>
              </a:p>
            </p:txBody>
          </p:sp>
          <p:sp>
            <p:nvSpPr>
              <p:cNvPr id="184" name="직사각형 183">
                <a:extLst>
                  <a:ext uri="{FF2B5EF4-FFF2-40B4-BE49-F238E27FC236}">
                    <a16:creationId xmlns:a16="http://schemas.microsoft.com/office/drawing/2014/main" xmlns="" id="{3C8A2F7E-660A-4928-8265-DCDDAC54571F}"/>
                  </a:ext>
                </a:extLst>
              </p:cNvPr>
              <p:cNvSpPr/>
              <p:nvPr/>
            </p:nvSpPr>
            <p:spPr>
              <a:xfrm>
                <a:off x="1513177" y="4410555"/>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1</a:t>
                </a:r>
                <a:endParaRPr lang="ko-KR" altLang="en-US" sz="1000" dirty="0">
                  <a:solidFill>
                    <a:prstClr val="black">
                      <a:lumMod val="85000"/>
                      <a:lumOff val="15000"/>
                    </a:prstClr>
                  </a:solidFill>
                  <a:latin typeface="SamsungOne 400" panose="020B0503030303020204" pitchFamily="34" charset="0"/>
                </a:endParaRPr>
              </a:p>
            </p:txBody>
          </p:sp>
          <p:sp>
            <p:nvSpPr>
              <p:cNvPr id="185" name="직사각형 184">
                <a:extLst>
                  <a:ext uri="{FF2B5EF4-FFF2-40B4-BE49-F238E27FC236}">
                    <a16:creationId xmlns:a16="http://schemas.microsoft.com/office/drawing/2014/main" xmlns="" id="{A30C2FCE-6CD7-4CA0-B3FA-79D1EB1E1464}"/>
                  </a:ext>
                </a:extLst>
              </p:cNvPr>
              <p:cNvSpPr/>
              <p:nvPr/>
            </p:nvSpPr>
            <p:spPr>
              <a:xfrm>
                <a:off x="1478082" y="5972555"/>
                <a:ext cx="294749"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-1</a:t>
                </a:r>
                <a:endParaRPr lang="ko-KR" altLang="en-US" sz="1000" dirty="0">
                  <a:solidFill>
                    <a:prstClr val="black">
                      <a:lumMod val="85000"/>
                      <a:lumOff val="15000"/>
                    </a:prstClr>
                  </a:solidFill>
                  <a:latin typeface="SamsungOne 400" panose="020B0503030303020204" pitchFamily="34" charset="0"/>
                </a:endParaRPr>
              </a:p>
            </p:txBody>
          </p:sp>
          <p:sp>
            <p:nvSpPr>
              <p:cNvPr id="186" name="타원 185">
                <a:extLst>
                  <a:ext uri="{FF2B5EF4-FFF2-40B4-BE49-F238E27FC236}">
                    <a16:creationId xmlns:a16="http://schemas.microsoft.com/office/drawing/2014/main" xmlns="" id="{54921A10-A125-4EEF-85F2-0215A6011CD4}"/>
                  </a:ext>
                </a:extLst>
              </p:cNvPr>
              <p:cNvSpPr/>
              <p:nvPr/>
            </p:nvSpPr>
            <p:spPr>
              <a:xfrm>
                <a:off x="8163322" y="4560302"/>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7" name="그림 186">
                <a:extLst>
                  <a:ext uri="{FF2B5EF4-FFF2-40B4-BE49-F238E27FC236}">
                    <a16:creationId xmlns:a16="http://schemas.microsoft.com/office/drawing/2014/main" xmlns="" id="{FB391401-3C6F-4AED-A9F9-3CAB87084C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9094" y="4586317"/>
                <a:ext cx="6870571" cy="1498779"/>
              </a:xfrm>
              <a:prstGeom prst="rect">
                <a:avLst/>
              </a:prstGeom>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xmlns="" id="{6A846526-31FE-4D61-8F63-1ED93AA2CFE8}"/>
                    </a:ext>
                  </a:extLst>
                </p:cNvPr>
                <p:cNvSpPr txBox="1"/>
                <p:nvPr/>
              </p:nvSpPr>
              <p:spPr>
                <a:xfrm>
                  <a:off x="1359677" y="2389995"/>
                  <a:ext cx="561115"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ko-KR" altLang="en-US" sz="900">
                                    <a:solidFill>
                                      <a:prstClr val="black">
                                        <a:lumMod val="85000"/>
                                        <a:lumOff val="15000"/>
                                      </a:prstClr>
                                    </a:solidFill>
                                    <a:latin typeface="Cambria Math" panose="02040503050406030204" pitchFamily="18" charset="0"/>
                                  </a:rPr>
                                  <m:t>3</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6A846526-31FE-4D61-8F63-1ED93AA2CFE8}"/>
                    </a:ext>
                  </a:extLst>
                </p:cNvPr>
                <p:cNvSpPr txBox="1">
                  <a:spLocks noRot="1" noChangeAspect="1" noMove="1" noResize="1" noEditPoints="1" noAdjustHandles="1" noChangeArrowheads="1" noChangeShapeType="1" noTextEdit="1"/>
                </p:cNvSpPr>
                <p:nvPr/>
              </p:nvSpPr>
              <p:spPr>
                <a:xfrm>
                  <a:off x="1359677" y="2389995"/>
                  <a:ext cx="561115" cy="290464"/>
                </a:xfrm>
                <a:prstGeom prst="rect">
                  <a:avLst/>
                </a:prstGeom>
                <a:blipFill>
                  <a:blip r:embed="rId6"/>
                  <a:stretch>
                    <a:fillRect b="-1458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9" name="TextBox 188">
                  <a:extLst>
                    <a:ext uri="{FF2B5EF4-FFF2-40B4-BE49-F238E27FC236}">
                      <a16:creationId xmlns:a16="http://schemas.microsoft.com/office/drawing/2014/main" xmlns="" id="{550659A2-7E1B-4CCE-B6C4-D3D609ADB21D}"/>
                    </a:ext>
                  </a:extLst>
                </p:cNvPr>
                <p:cNvSpPr txBox="1"/>
                <p:nvPr/>
              </p:nvSpPr>
              <p:spPr>
                <a:xfrm>
                  <a:off x="1939717" y="2905681"/>
                  <a:ext cx="360290" cy="259302"/>
                </a:xfrm>
                <a:prstGeom prst="rect">
                  <a:avLst/>
                </a:prstGeom>
                <a:noFill/>
              </p:spPr>
              <p:txBody>
                <a:bodyPr wrap="none" lIns="0" tIns="0" rIns="0" bIns="0" rtlCol="0">
                  <a:spAutoFit/>
                </a:bodyPr>
                <a:lstStyle>
                  <a:defPPr>
                    <a:defRPr lang="en-US"/>
                  </a:defPPr>
                  <a:lvl1pPr>
                    <a:defRPr sz="900">
                      <a:solidFill>
                        <a:prstClr val="black">
                          <a:lumMod val="85000"/>
                          <a:lumOff val="15000"/>
                        </a:prst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f>
                          <m:fPr>
                            <m:ctrlPr>
                              <a:rPr lang="ko-KR" altLang="en-US" i="1">
                                <a:latin typeface="Cambria Math" panose="02040503050406030204" pitchFamily="18" charset="0"/>
                              </a:rPr>
                            </m:ctrlPr>
                          </m:fPr>
                          <m:num>
                            <m:r>
                              <a:rPr lang="en-US" altLang="ko-KR" smtClean="0">
                                <a:latin typeface="Cambria Math" panose="02040503050406030204" pitchFamily="18" charset="0"/>
                              </a:rPr>
                              <m:t>1</m:t>
                            </m:r>
                          </m:num>
                          <m:den>
                            <m:r>
                              <a:rPr lang="ko-KR" altLang="en-US">
                                <a:latin typeface="Cambria Math" panose="02040503050406030204" pitchFamily="18" charset="0"/>
                              </a:rPr>
                              <m:t>2</m:t>
                            </m:r>
                          </m:den>
                        </m:f>
                        <m:d>
                          <m:dPr>
                            <m:ctrlPr>
                              <a:rPr lang="ko-KR" altLang="en-US" i="1">
                                <a:latin typeface="Cambria Math" panose="02040503050406030204" pitchFamily="18" charset="0"/>
                              </a:rPr>
                            </m:ctrlPr>
                          </m:dPr>
                          <m:e>
                            <m:r>
                              <a:rPr lang="ko-KR" altLang="en-US">
                                <a:latin typeface="Cambria Math" panose="02040503050406030204" pitchFamily="18" charset="0"/>
                              </a:rPr>
                              <m:t>0.</m:t>
                            </m:r>
                            <m:r>
                              <a:rPr lang="en-US" altLang="ko-KR" smtClean="0">
                                <a:latin typeface="Cambria Math" panose="02040503050406030204" pitchFamily="18" charset="0"/>
                              </a:rPr>
                              <m:t>5</m:t>
                            </m:r>
                          </m:e>
                        </m:d>
                      </m:oMath>
                    </m:oMathPara>
                  </a14:m>
                  <a:endParaRPr lang="ko-KR" altLang="en-US" dirty="0"/>
                </a:p>
              </p:txBody>
            </p:sp>
          </mc:Choice>
          <mc:Fallback xmlns="">
            <p:sp>
              <p:nvSpPr>
                <p:cNvPr id="189" name="TextBox 188">
                  <a:extLst>
                    <a:ext uri="{FF2B5EF4-FFF2-40B4-BE49-F238E27FC236}">
                      <a16:creationId xmlns:a16="http://schemas.microsoft.com/office/drawing/2014/main" id="{550659A2-7E1B-4CCE-B6C4-D3D609ADB21D}"/>
                    </a:ext>
                  </a:extLst>
                </p:cNvPr>
                <p:cNvSpPr txBox="1">
                  <a:spLocks noRot="1" noChangeAspect="1" noMove="1" noResize="1" noEditPoints="1" noAdjustHandles="1" noChangeArrowheads="1" noChangeShapeType="1" noTextEdit="1"/>
                </p:cNvSpPr>
                <p:nvPr/>
              </p:nvSpPr>
              <p:spPr>
                <a:xfrm>
                  <a:off x="1939717" y="2905681"/>
                  <a:ext cx="360290" cy="259302"/>
                </a:xfrm>
                <a:prstGeom prst="rect">
                  <a:avLst/>
                </a:prstGeom>
                <a:blipFill>
                  <a:blip r:embed="rId7"/>
                  <a:stretch>
                    <a:fillRect l="-6780" t="-238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xmlns="" id="{77E736AB-CEA1-48ED-A327-A8687187B6F4}"/>
                    </a:ext>
                  </a:extLst>
                </p:cNvPr>
                <p:cNvSpPr txBox="1"/>
                <p:nvPr/>
              </p:nvSpPr>
              <p:spPr>
                <a:xfrm>
                  <a:off x="1720958" y="2671676"/>
                  <a:ext cx="561116"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a:solidFill>
                                      <a:prstClr val="black">
                                        <a:lumMod val="85000"/>
                                        <a:lumOff val="15000"/>
                                      </a:prstClr>
                                    </a:solidFill>
                                    <a:latin typeface="Cambria Math" panose="02040503050406030204" pitchFamily="18" charset="0"/>
                                  </a:rPr>
                                  <m:t>2</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m:t>
                            </m:r>
                            <m:r>
                              <a:rPr lang="en-US" altLang="ko-KR" sz="900">
                                <a:solidFill>
                                  <a:prstClr val="black">
                                    <a:lumMod val="85000"/>
                                    <a:lumOff val="15000"/>
                                  </a:prstClr>
                                </a:solidFill>
                                <a:latin typeface="Cambria Math" panose="02040503050406030204" pitchFamily="18" charset="0"/>
                              </a:rPr>
                              <m:t>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0" name="TextBox 189">
                  <a:extLst>
                    <a:ext uri="{FF2B5EF4-FFF2-40B4-BE49-F238E27FC236}">
                      <a16:creationId xmlns:a16="http://schemas.microsoft.com/office/drawing/2014/main" id="{77E736AB-CEA1-48ED-A327-A8687187B6F4}"/>
                    </a:ext>
                  </a:extLst>
                </p:cNvPr>
                <p:cNvSpPr txBox="1">
                  <a:spLocks noRot="1" noChangeAspect="1" noMove="1" noResize="1" noEditPoints="1" noAdjustHandles="1" noChangeArrowheads="1" noChangeShapeType="1" noTextEdit="1"/>
                </p:cNvSpPr>
                <p:nvPr/>
              </p:nvSpPr>
              <p:spPr>
                <a:xfrm>
                  <a:off x="1720958" y="2671676"/>
                  <a:ext cx="561116" cy="290913"/>
                </a:xfrm>
                <a:prstGeom prst="rect">
                  <a:avLst/>
                </a:prstGeom>
                <a:blipFill>
                  <a:blip r:embed="rId8"/>
                  <a:stretch>
                    <a:fillRect b="-14583"/>
                  </a:stretch>
                </a:blipFill>
              </p:spPr>
              <p:txBody>
                <a:bodyPr/>
                <a:lstStyle/>
                <a:p>
                  <a:r>
                    <a:rPr lang="ko-KR" altLang="en-US">
                      <a:noFill/>
                    </a:rPr>
                    <a:t> </a:t>
                  </a:r>
                </a:p>
              </p:txBody>
            </p:sp>
          </mc:Fallback>
        </mc:AlternateContent>
        <p:cxnSp>
          <p:nvCxnSpPr>
            <p:cNvPr id="8" name="연결선: 꺾임 7">
              <a:extLst>
                <a:ext uri="{FF2B5EF4-FFF2-40B4-BE49-F238E27FC236}">
                  <a16:creationId xmlns:a16="http://schemas.microsoft.com/office/drawing/2014/main" xmlns="" id="{80DFA9EC-283D-4FBB-A42D-E93F37F4D3F1}"/>
                </a:ext>
              </a:extLst>
            </p:cNvPr>
            <p:cNvCxnSpPr>
              <a:cxnSpLocks/>
              <a:endCxn id="3" idx="3"/>
            </p:cNvCxnSpPr>
            <p:nvPr/>
          </p:nvCxnSpPr>
          <p:spPr>
            <a:xfrm rot="10800000">
              <a:off x="1920793" y="2535228"/>
              <a:ext cx="398547" cy="184163"/>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xmlns="" id="{40FD002D-3AE8-4151-98AD-BB4B807F0AA8}"/>
                    </a:ext>
                  </a:extLst>
                </p:cNvPr>
                <p:cNvSpPr txBox="1"/>
                <p:nvPr/>
              </p:nvSpPr>
              <p:spPr>
                <a:xfrm>
                  <a:off x="1539710" y="3683256"/>
                  <a:ext cx="753475"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smtClean="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ko-KR" altLang="en-US" sz="900" i="0">
                                    <a:solidFill>
                                      <a:prstClr val="black">
                                        <a:lumMod val="85000"/>
                                        <a:lumOff val="15000"/>
                                      </a:prstClr>
                                    </a:solidFill>
                                    <a:latin typeface="Cambria Math" panose="02040503050406030204" pitchFamily="18" charset="0"/>
                                  </a:rPr>
                                  <m:t>2</m:t>
                                </m:r>
                              </m:e>
                            </m:rad>
                          </m:num>
                          <m:den>
                            <m:r>
                              <a:rPr lang="ko-KR" altLang="en-US" sz="900" i="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i="0">
                                <a:solidFill>
                                  <a:prstClr val="black">
                                    <a:lumMod val="85000"/>
                                    <a:lumOff val="15000"/>
                                  </a:prstClr>
                                </a:solidFill>
                                <a:latin typeface="Cambria Math" panose="02040503050406030204" pitchFamily="18" charset="0"/>
                              </a:rPr>
                              <m:t>−0.707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2" name="TextBox 191">
                  <a:extLst>
                    <a:ext uri="{FF2B5EF4-FFF2-40B4-BE49-F238E27FC236}">
                      <a16:creationId xmlns:a16="http://schemas.microsoft.com/office/drawing/2014/main" id="{40FD002D-3AE8-4151-98AD-BB4B807F0AA8}"/>
                    </a:ext>
                  </a:extLst>
                </p:cNvPr>
                <p:cNvSpPr txBox="1">
                  <a:spLocks noRot="1" noChangeAspect="1" noMove="1" noResize="1" noEditPoints="1" noAdjustHandles="1" noChangeArrowheads="1" noChangeShapeType="1" noTextEdit="1"/>
                </p:cNvSpPr>
                <p:nvPr/>
              </p:nvSpPr>
              <p:spPr>
                <a:xfrm>
                  <a:off x="1539710" y="3683256"/>
                  <a:ext cx="753475" cy="290913"/>
                </a:xfrm>
                <a:prstGeom prst="rect">
                  <a:avLst/>
                </a:prstGeom>
                <a:blipFill>
                  <a:blip r:embed="rId9"/>
                  <a:stretch>
                    <a:fillRect b="-1458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3" name="TextBox 192">
                  <a:extLst>
                    <a:ext uri="{FF2B5EF4-FFF2-40B4-BE49-F238E27FC236}">
                      <a16:creationId xmlns:a16="http://schemas.microsoft.com/office/drawing/2014/main" xmlns="" id="{39E83D70-DBBB-41E4-BB2C-A8D974EE3B72}"/>
                    </a:ext>
                  </a:extLst>
                </p:cNvPr>
                <p:cNvSpPr txBox="1"/>
                <p:nvPr/>
              </p:nvSpPr>
              <p:spPr>
                <a:xfrm>
                  <a:off x="1831990" y="3527509"/>
                  <a:ext cx="462883" cy="259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
                              <a:rPr lang="ko-KR" altLang="en-US" sz="900">
                                <a:solidFill>
                                  <a:prstClr val="black">
                                    <a:lumMod val="85000"/>
                                    <a:lumOff val="15000"/>
                                  </a:prstClr>
                                </a:solidFill>
                                <a:latin typeface="Cambria Math" panose="02040503050406030204" pitchFamily="18" charset="0"/>
                              </a:rPr>
                              <m:t>1</m:t>
                            </m:r>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0.5</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3" name="TextBox 192">
                  <a:extLst>
                    <a:ext uri="{FF2B5EF4-FFF2-40B4-BE49-F238E27FC236}">
                      <a16:creationId xmlns:a16="http://schemas.microsoft.com/office/drawing/2014/main" id="{39E83D70-DBBB-41E4-BB2C-A8D974EE3B72}"/>
                    </a:ext>
                  </a:extLst>
                </p:cNvPr>
                <p:cNvSpPr txBox="1">
                  <a:spLocks noRot="1" noChangeAspect="1" noMove="1" noResize="1" noEditPoints="1" noAdjustHandles="1" noChangeArrowheads="1" noChangeShapeType="1" noTextEdit="1"/>
                </p:cNvSpPr>
                <p:nvPr/>
              </p:nvSpPr>
              <p:spPr>
                <a:xfrm>
                  <a:off x="1831990" y="3527509"/>
                  <a:ext cx="462883" cy="259302"/>
                </a:xfrm>
                <a:prstGeom prst="rect">
                  <a:avLst/>
                </a:prstGeom>
                <a:blipFill>
                  <a:blip r:embed="rId10"/>
                  <a:stretch>
                    <a:fillRect l="-1316" t="-238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xmlns="" id="{F46BB43E-595B-4686-A3D2-98BFFCBCAE57}"/>
                    </a:ext>
                  </a:extLst>
                </p:cNvPr>
                <p:cNvSpPr txBox="1"/>
                <p:nvPr/>
              </p:nvSpPr>
              <p:spPr>
                <a:xfrm>
                  <a:off x="1185696" y="3896363"/>
                  <a:ext cx="753476"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smtClean="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b="0" i="0" smtClean="0">
                                    <a:solidFill>
                                      <a:prstClr val="black">
                                        <a:lumMod val="85000"/>
                                        <a:lumOff val="15000"/>
                                      </a:prstClr>
                                    </a:solidFill>
                                    <a:latin typeface="Cambria Math" panose="02040503050406030204" pitchFamily="18" charset="0"/>
                                  </a:rPr>
                                  <m:t>3</m:t>
                                </m:r>
                              </m:e>
                            </m:rad>
                          </m:num>
                          <m:den>
                            <m:r>
                              <a:rPr lang="ko-KR" altLang="en-US" sz="900" i="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i="0">
                                <a:solidFill>
                                  <a:prstClr val="black">
                                    <a:lumMod val="85000"/>
                                    <a:lumOff val="15000"/>
                                  </a:prstClr>
                                </a:solidFill>
                                <a:latin typeface="Cambria Math" panose="02040503050406030204" pitchFamily="18" charset="0"/>
                              </a:rPr>
                              <m:t>−0.</m:t>
                            </m:r>
                            <m:r>
                              <a:rPr lang="en-US" altLang="ko-KR" sz="900" b="0" i="0" smtClean="0">
                                <a:solidFill>
                                  <a:prstClr val="black">
                                    <a:lumMod val="85000"/>
                                    <a:lumOff val="15000"/>
                                  </a:prstClr>
                                </a:solidFill>
                                <a:latin typeface="Cambria Math" panose="02040503050406030204" pitchFamily="18" charset="0"/>
                              </a:rPr>
                              <m:t>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4" name="TextBox 193">
                  <a:extLst>
                    <a:ext uri="{FF2B5EF4-FFF2-40B4-BE49-F238E27FC236}">
                      <a16:creationId xmlns:a16="http://schemas.microsoft.com/office/drawing/2014/main" id="{F46BB43E-595B-4686-A3D2-98BFFCBCAE57}"/>
                    </a:ext>
                  </a:extLst>
                </p:cNvPr>
                <p:cNvSpPr txBox="1">
                  <a:spLocks noRot="1" noChangeAspect="1" noMove="1" noResize="1" noEditPoints="1" noAdjustHandles="1" noChangeArrowheads="1" noChangeShapeType="1" noTextEdit="1"/>
                </p:cNvSpPr>
                <p:nvPr/>
              </p:nvSpPr>
              <p:spPr>
                <a:xfrm>
                  <a:off x="1185696" y="3896363"/>
                  <a:ext cx="753476" cy="290464"/>
                </a:xfrm>
                <a:prstGeom prst="rect">
                  <a:avLst/>
                </a:prstGeom>
                <a:blipFill>
                  <a:blip r:embed="rId11"/>
                  <a:stretch>
                    <a:fillRect b="-14583"/>
                  </a:stretch>
                </a:blipFill>
              </p:spPr>
              <p:txBody>
                <a:bodyPr/>
                <a:lstStyle/>
                <a:p>
                  <a:r>
                    <a:rPr lang="ko-KR" altLang="en-US">
                      <a:noFill/>
                    </a:rPr>
                    <a:t> </a:t>
                  </a:r>
                </a:p>
              </p:txBody>
            </p:sp>
          </mc:Fallback>
        </mc:AlternateContent>
        <p:cxnSp>
          <p:nvCxnSpPr>
            <p:cNvPr id="196" name="연결선: 꺾임 195">
              <a:extLst>
                <a:ext uri="{FF2B5EF4-FFF2-40B4-BE49-F238E27FC236}">
                  <a16:creationId xmlns:a16="http://schemas.microsoft.com/office/drawing/2014/main" xmlns="" id="{D39C4EB5-4499-4019-8F76-2EF03EC82D21}"/>
                </a:ext>
              </a:extLst>
            </p:cNvPr>
            <p:cNvCxnSpPr>
              <a:cxnSpLocks/>
              <a:endCxn id="194" idx="3"/>
            </p:cNvCxnSpPr>
            <p:nvPr/>
          </p:nvCxnSpPr>
          <p:spPr>
            <a:xfrm rot="10800000" flipV="1">
              <a:off x="1939172" y="3987799"/>
              <a:ext cx="353178" cy="53796"/>
            </a:xfrm>
            <a:prstGeom prst="bent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xmlns="" id="{3BD37AB8-FBB9-47B5-A2DB-D35B88C0B15C}"/>
                    </a:ext>
                  </a:extLst>
                </p:cNvPr>
                <p:cNvSpPr txBox="1"/>
                <p:nvPr/>
              </p:nvSpPr>
              <p:spPr>
                <a:xfrm>
                  <a:off x="1737380" y="4520590"/>
                  <a:ext cx="561115"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ko-KR" altLang="en-US" sz="900">
                                    <a:solidFill>
                                      <a:prstClr val="black">
                                        <a:lumMod val="85000"/>
                                        <a:lumOff val="15000"/>
                                      </a:prstClr>
                                    </a:solidFill>
                                    <a:latin typeface="Cambria Math" panose="02040503050406030204" pitchFamily="18" charset="0"/>
                                  </a:rPr>
                                  <m:t>3</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9" name="TextBox 198">
                  <a:extLst>
                    <a:ext uri="{FF2B5EF4-FFF2-40B4-BE49-F238E27FC236}">
                      <a16:creationId xmlns:a16="http://schemas.microsoft.com/office/drawing/2014/main" id="{3BD37AB8-FBB9-47B5-A2DB-D35B88C0B15C}"/>
                    </a:ext>
                  </a:extLst>
                </p:cNvPr>
                <p:cNvSpPr txBox="1">
                  <a:spLocks noRot="1" noChangeAspect="1" noMove="1" noResize="1" noEditPoints="1" noAdjustHandles="1" noChangeArrowheads="1" noChangeShapeType="1" noTextEdit="1"/>
                </p:cNvSpPr>
                <p:nvPr/>
              </p:nvSpPr>
              <p:spPr>
                <a:xfrm>
                  <a:off x="1737380" y="4520590"/>
                  <a:ext cx="561115" cy="290464"/>
                </a:xfrm>
                <a:prstGeom prst="rect">
                  <a:avLst/>
                </a:prstGeom>
                <a:blipFill>
                  <a:blip r:embed="rId12"/>
                  <a:stretch>
                    <a:fillRect b="-1458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xmlns="" id="{D9707952-0517-4039-A758-17BB902C924F}"/>
                    </a:ext>
                  </a:extLst>
                </p:cNvPr>
                <p:cNvSpPr txBox="1"/>
                <p:nvPr/>
              </p:nvSpPr>
              <p:spPr>
                <a:xfrm>
                  <a:off x="1380960" y="4710703"/>
                  <a:ext cx="561115"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smtClean="0">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b="0" i="0" smtClean="0">
                                    <a:solidFill>
                                      <a:prstClr val="black">
                                        <a:lumMod val="85000"/>
                                        <a:lumOff val="15000"/>
                                      </a:prstClr>
                                    </a:solidFill>
                                    <a:latin typeface="Cambria Math" panose="02040503050406030204" pitchFamily="18" charset="0"/>
                                  </a:rPr>
                                  <m:t>2</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m:t>
                            </m:r>
                            <m:r>
                              <a:rPr lang="en-US" altLang="ko-KR" sz="900" b="0" i="0" smtClean="0">
                                <a:solidFill>
                                  <a:prstClr val="black">
                                    <a:lumMod val="85000"/>
                                    <a:lumOff val="15000"/>
                                  </a:prstClr>
                                </a:solidFill>
                                <a:latin typeface="Cambria Math" panose="02040503050406030204" pitchFamily="18" charset="0"/>
                              </a:rPr>
                              <m:t>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0" name="TextBox 199">
                  <a:extLst>
                    <a:ext uri="{FF2B5EF4-FFF2-40B4-BE49-F238E27FC236}">
                      <a16:creationId xmlns:a16="http://schemas.microsoft.com/office/drawing/2014/main" id="{D9707952-0517-4039-A758-17BB902C924F}"/>
                    </a:ext>
                  </a:extLst>
                </p:cNvPr>
                <p:cNvSpPr txBox="1">
                  <a:spLocks noRot="1" noChangeAspect="1" noMove="1" noResize="1" noEditPoints="1" noAdjustHandles="1" noChangeArrowheads="1" noChangeShapeType="1" noTextEdit="1"/>
                </p:cNvSpPr>
                <p:nvPr/>
              </p:nvSpPr>
              <p:spPr>
                <a:xfrm>
                  <a:off x="1380960" y="4710703"/>
                  <a:ext cx="561115" cy="290913"/>
                </a:xfrm>
                <a:prstGeom prst="rect">
                  <a:avLst/>
                </a:prstGeom>
                <a:blipFill>
                  <a:blip r:embed="rId13"/>
                  <a:stretch>
                    <a:fillRect b="-17021"/>
                  </a:stretch>
                </a:blipFill>
              </p:spPr>
              <p:txBody>
                <a:bodyPr/>
                <a:lstStyle/>
                <a:p>
                  <a:r>
                    <a:rPr lang="ko-KR" altLang="en-US">
                      <a:noFill/>
                    </a:rPr>
                    <a:t> </a:t>
                  </a:r>
                </a:p>
              </p:txBody>
            </p:sp>
          </mc:Fallback>
        </mc:AlternateContent>
        <p:cxnSp>
          <p:nvCxnSpPr>
            <p:cNvPr id="201" name="연결선: 꺾임 200">
              <a:extLst>
                <a:ext uri="{FF2B5EF4-FFF2-40B4-BE49-F238E27FC236}">
                  <a16:creationId xmlns:a16="http://schemas.microsoft.com/office/drawing/2014/main" xmlns="" id="{5C3D872F-CEF1-47CE-AF93-10D320BE7F56}"/>
                </a:ext>
              </a:extLst>
            </p:cNvPr>
            <p:cNvCxnSpPr>
              <a:cxnSpLocks/>
            </p:cNvCxnSpPr>
            <p:nvPr/>
          </p:nvCxnSpPr>
          <p:spPr>
            <a:xfrm rot="10800000" flipV="1">
              <a:off x="1930494" y="4833931"/>
              <a:ext cx="353178" cy="53796"/>
            </a:xfrm>
            <a:prstGeom prst="bent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xmlns="" id="{16E62584-0507-4876-B163-67419AFA92FD}"/>
                    </a:ext>
                  </a:extLst>
                </p:cNvPr>
                <p:cNvSpPr txBox="1"/>
                <p:nvPr/>
              </p:nvSpPr>
              <p:spPr>
                <a:xfrm>
                  <a:off x="1952875" y="4874054"/>
                  <a:ext cx="360290" cy="259302"/>
                </a:xfrm>
                <a:prstGeom prst="rect">
                  <a:avLst/>
                </a:prstGeom>
                <a:noFill/>
              </p:spPr>
              <p:txBody>
                <a:bodyPr wrap="none" lIns="0" tIns="0" rIns="0" bIns="0" rtlCol="0">
                  <a:spAutoFit/>
                </a:bodyPr>
                <a:lstStyle>
                  <a:defPPr>
                    <a:defRPr lang="en-US"/>
                  </a:defPPr>
                  <a:lvl1pPr>
                    <a:defRPr sz="900">
                      <a:solidFill>
                        <a:prstClr val="black">
                          <a:lumMod val="85000"/>
                          <a:lumOff val="15000"/>
                        </a:prst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f>
                          <m:fPr>
                            <m:ctrlPr>
                              <a:rPr lang="ko-KR" altLang="en-US" i="1">
                                <a:latin typeface="Cambria Math" panose="02040503050406030204" pitchFamily="18" charset="0"/>
                              </a:rPr>
                            </m:ctrlPr>
                          </m:fPr>
                          <m:num>
                            <m:r>
                              <a:rPr lang="en-US" altLang="ko-KR" smtClean="0">
                                <a:latin typeface="Cambria Math" panose="02040503050406030204" pitchFamily="18" charset="0"/>
                              </a:rPr>
                              <m:t>1</m:t>
                            </m:r>
                          </m:num>
                          <m:den>
                            <m:r>
                              <a:rPr lang="ko-KR" altLang="en-US">
                                <a:latin typeface="Cambria Math" panose="02040503050406030204" pitchFamily="18" charset="0"/>
                              </a:rPr>
                              <m:t>2</m:t>
                            </m:r>
                          </m:den>
                        </m:f>
                        <m:d>
                          <m:dPr>
                            <m:ctrlPr>
                              <a:rPr lang="ko-KR" altLang="en-US" i="1">
                                <a:latin typeface="Cambria Math" panose="02040503050406030204" pitchFamily="18" charset="0"/>
                              </a:rPr>
                            </m:ctrlPr>
                          </m:dPr>
                          <m:e>
                            <m:r>
                              <a:rPr lang="ko-KR" altLang="en-US">
                                <a:latin typeface="Cambria Math" panose="02040503050406030204" pitchFamily="18" charset="0"/>
                              </a:rPr>
                              <m:t>0.</m:t>
                            </m:r>
                            <m:r>
                              <a:rPr lang="en-US" altLang="ko-KR" smtClean="0">
                                <a:latin typeface="Cambria Math" panose="02040503050406030204" pitchFamily="18" charset="0"/>
                              </a:rPr>
                              <m:t>5</m:t>
                            </m:r>
                          </m:e>
                        </m:d>
                      </m:oMath>
                    </m:oMathPara>
                  </a14:m>
                  <a:endParaRPr lang="ko-KR" altLang="en-US" dirty="0"/>
                </a:p>
              </p:txBody>
            </p:sp>
          </mc:Choice>
          <mc:Fallback xmlns="">
            <p:sp>
              <p:nvSpPr>
                <p:cNvPr id="202" name="TextBox 201">
                  <a:extLst>
                    <a:ext uri="{FF2B5EF4-FFF2-40B4-BE49-F238E27FC236}">
                      <a16:creationId xmlns:a16="http://schemas.microsoft.com/office/drawing/2014/main" id="{16E62584-0507-4876-B163-67419AFA92FD}"/>
                    </a:ext>
                  </a:extLst>
                </p:cNvPr>
                <p:cNvSpPr txBox="1">
                  <a:spLocks noRot="1" noChangeAspect="1" noMove="1" noResize="1" noEditPoints="1" noAdjustHandles="1" noChangeArrowheads="1" noChangeShapeType="1" noTextEdit="1"/>
                </p:cNvSpPr>
                <p:nvPr/>
              </p:nvSpPr>
              <p:spPr>
                <a:xfrm>
                  <a:off x="1952875" y="4874054"/>
                  <a:ext cx="360290" cy="259302"/>
                </a:xfrm>
                <a:prstGeom prst="rect">
                  <a:avLst/>
                </a:prstGeom>
                <a:blipFill>
                  <a:blip r:embed="rId14"/>
                  <a:stretch>
                    <a:fillRect l="-6780"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xmlns="" id="{8A524BFE-23C5-4D9F-9FC5-70959A651043}"/>
                    </a:ext>
                  </a:extLst>
                </p:cNvPr>
                <p:cNvSpPr txBox="1"/>
                <p:nvPr/>
              </p:nvSpPr>
              <p:spPr>
                <a:xfrm>
                  <a:off x="1844636" y="5509287"/>
                  <a:ext cx="462883" cy="259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
                              <a:rPr lang="ko-KR" altLang="en-US" sz="900">
                                <a:solidFill>
                                  <a:prstClr val="black">
                                    <a:lumMod val="85000"/>
                                    <a:lumOff val="15000"/>
                                  </a:prstClr>
                                </a:solidFill>
                                <a:latin typeface="Cambria Math" panose="02040503050406030204" pitchFamily="18" charset="0"/>
                              </a:rPr>
                              <m:t>1</m:t>
                            </m:r>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0.5</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3" name="TextBox 202">
                  <a:extLst>
                    <a:ext uri="{FF2B5EF4-FFF2-40B4-BE49-F238E27FC236}">
                      <a16:creationId xmlns:a16="http://schemas.microsoft.com/office/drawing/2014/main" id="{8A524BFE-23C5-4D9F-9FC5-70959A651043}"/>
                    </a:ext>
                  </a:extLst>
                </p:cNvPr>
                <p:cNvSpPr txBox="1">
                  <a:spLocks noRot="1" noChangeAspect="1" noMove="1" noResize="1" noEditPoints="1" noAdjustHandles="1" noChangeArrowheads="1" noChangeShapeType="1" noTextEdit="1"/>
                </p:cNvSpPr>
                <p:nvPr/>
              </p:nvSpPr>
              <p:spPr>
                <a:xfrm>
                  <a:off x="1844636" y="5509287"/>
                  <a:ext cx="462883" cy="259302"/>
                </a:xfrm>
                <a:prstGeom prst="rect">
                  <a:avLst/>
                </a:prstGeom>
                <a:blipFill>
                  <a:blip r:embed="rId15"/>
                  <a:stretch>
                    <a:fillRect l="-1316" t="-238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xmlns="" id="{4CF41376-4CAE-4D75-870F-A0547C8D2E87}"/>
                    </a:ext>
                  </a:extLst>
                </p:cNvPr>
                <p:cNvSpPr txBox="1"/>
                <p:nvPr/>
              </p:nvSpPr>
              <p:spPr>
                <a:xfrm>
                  <a:off x="1515156" y="5674199"/>
                  <a:ext cx="753476"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900" b="0" i="0" smtClean="0">
                            <a:solidFill>
                              <a:prstClr val="black">
                                <a:lumMod val="85000"/>
                                <a:lumOff val="15000"/>
                              </a:prstClr>
                            </a:solidFill>
                            <a:latin typeface="Cambria Math" panose="02040503050406030204" pitchFamily="18" charset="0"/>
                          </a:rPr>
                          <m:t>−</m:t>
                        </m:r>
                        <m:f>
                          <m:fPr>
                            <m:ctrlPr>
                              <a:rPr lang="ko-KR" altLang="en-US" sz="900" i="1" smtClean="0">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a:solidFill>
                                      <a:prstClr val="black">
                                        <a:lumMod val="85000"/>
                                        <a:lumOff val="15000"/>
                                      </a:prstClr>
                                    </a:solidFill>
                                    <a:latin typeface="Cambria Math" panose="02040503050406030204" pitchFamily="18" charset="0"/>
                                  </a:rPr>
                                  <m:t>2</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en-US" altLang="ko-KR" sz="900" b="0" i="0" smtClean="0">
                                <a:solidFill>
                                  <a:prstClr val="black">
                                    <a:lumMod val="85000"/>
                                    <a:lumOff val="15000"/>
                                  </a:prstClr>
                                </a:solidFill>
                                <a:latin typeface="Cambria Math" panose="02040503050406030204" pitchFamily="18" charset="0"/>
                              </a:rPr>
                              <m:t>−</m:t>
                            </m:r>
                            <m:r>
                              <a:rPr lang="ko-KR" altLang="en-US" sz="900">
                                <a:solidFill>
                                  <a:prstClr val="black">
                                    <a:lumMod val="85000"/>
                                    <a:lumOff val="15000"/>
                                  </a:prstClr>
                                </a:solidFill>
                                <a:latin typeface="Cambria Math" panose="02040503050406030204" pitchFamily="18" charset="0"/>
                              </a:rPr>
                              <m:t>0.</m:t>
                            </m:r>
                            <m:r>
                              <a:rPr lang="en-US" altLang="ko-KR" sz="900">
                                <a:solidFill>
                                  <a:prstClr val="black">
                                    <a:lumMod val="85000"/>
                                    <a:lumOff val="15000"/>
                                  </a:prstClr>
                                </a:solidFill>
                                <a:latin typeface="Cambria Math" panose="02040503050406030204" pitchFamily="18" charset="0"/>
                              </a:rPr>
                              <m:t>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5" name="TextBox 204">
                  <a:extLst>
                    <a:ext uri="{FF2B5EF4-FFF2-40B4-BE49-F238E27FC236}">
                      <a16:creationId xmlns:a16="http://schemas.microsoft.com/office/drawing/2014/main" id="{4CF41376-4CAE-4D75-870F-A0547C8D2E87}"/>
                    </a:ext>
                  </a:extLst>
                </p:cNvPr>
                <p:cNvSpPr txBox="1">
                  <a:spLocks noRot="1" noChangeAspect="1" noMove="1" noResize="1" noEditPoints="1" noAdjustHandles="1" noChangeArrowheads="1" noChangeShapeType="1" noTextEdit="1"/>
                </p:cNvSpPr>
                <p:nvPr/>
              </p:nvSpPr>
              <p:spPr>
                <a:xfrm>
                  <a:off x="1515156" y="5674199"/>
                  <a:ext cx="753476" cy="290913"/>
                </a:xfrm>
                <a:prstGeom prst="rect">
                  <a:avLst/>
                </a:prstGeom>
                <a:blipFill>
                  <a:blip r:embed="rId16"/>
                  <a:stretch>
                    <a:fillRect b="-170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xmlns="" id="{F922B844-EF81-4A93-A70C-B425921DC1D8}"/>
                    </a:ext>
                  </a:extLst>
                </p:cNvPr>
                <p:cNvSpPr txBox="1"/>
                <p:nvPr/>
              </p:nvSpPr>
              <p:spPr>
                <a:xfrm>
                  <a:off x="1280234" y="5865777"/>
                  <a:ext cx="753476"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smtClean="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b="0" i="0" smtClean="0">
                                    <a:solidFill>
                                      <a:prstClr val="black">
                                        <a:lumMod val="85000"/>
                                        <a:lumOff val="15000"/>
                                      </a:prstClr>
                                    </a:solidFill>
                                    <a:latin typeface="Cambria Math" panose="02040503050406030204" pitchFamily="18" charset="0"/>
                                  </a:rPr>
                                  <m:t>3</m:t>
                                </m:r>
                              </m:e>
                            </m:rad>
                          </m:num>
                          <m:den>
                            <m:r>
                              <a:rPr lang="ko-KR" altLang="en-US" sz="900" i="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i="0">
                                <a:solidFill>
                                  <a:prstClr val="black">
                                    <a:lumMod val="85000"/>
                                    <a:lumOff val="15000"/>
                                  </a:prstClr>
                                </a:solidFill>
                                <a:latin typeface="Cambria Math" panose="02040503050406030204" pitchFamily="18" charset="0"/>
                              </a:rPr>
                              <m:t>−0.</m:t>
                            </m:r>
                            <m:r>
                              <a:rPr lang="en-US" altLang="ko-KR" sz="900" b="0" i="0" smtClean="0">
                                <a:solidFill>
                                  <a:prstClr val="black">
                                    <a:lumMod val="85000"/>
                                    <a:lumOff val="15000"/>
                                  </a:prstClr>
                                </a:solidFill>
                                <a:latin typeface="Cambria Math" panose="02040503050406030204" pitchFamily="18" charset="0"/>
                              </a:rPr>
                              <m:t>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6" name="TextBox 205">
                  <a:extLst>
                    <a:ext uri="{FF2B5EF4-FFF2-40B4-BE49-F238E27FC236}">
                      <a16:creationId xmlns:a16="http://schemas.microsoft.com/office/drawing/2014/main" id="{F922B844-EF81-4A93-A70C-B425921DC1D8}"/>
                    </a:ext>
                  </a:extLst>
                </p:cNvPr>
                <p:cNvSpPr txBox="1">
                  <a:spLocks noRot="1" noChangeAspect="1" noMove="1" noResize="1" noEditPoints="1" noAdjustHandles="1" noChangeArrowheads="1" noChangeShapeType="1" noTextEdit="1"/>
                </p:cNvSpPr>
                <p:nvPr/>
              </p:nvSpPr>
              <p:spPr>
                <a:xfrm>
                  <a:off x="1280234" y="5865777"/>
                  <a:ext cx="753476" cy="290464"/>
                </a:xfrm>
                <a:prstGeom prst="rect">
                  <a:avLst/>
                </a:prstGeom>
                <a:blipFill>
                  <a:blip r:embed="rId17"/>
                  <a:stretch>
                    <a:fillRect l="-813" b="-14583"/>
                  </a:stretch>
                </a:blipFill>
              </p:spPr>
              <p:txBody>
                <a:bodyPr/>
                <a:lstStyle/>
                <a:p>
                  <a:r>
                    <a:rPr lang="ko-KR" altLang="en-US">
                      <a:noFill/>
                    </a:rPr>
                    <a:t> </a:t>
                  </a:r>
                </a:p>
              </p:txBody>
            </p:sp>
          </mc:Fallback>
        </mc:AlternateContent>
        <p:cxnSp>
          <p:nvCxnSpPr>
            <p:cNvPr id="207" name="연결선: 꺾임 206">
              <a:extLst>
                <a:ext uri="{FF2B5EF4-FFF2-40B4-BE49-F238E27FC236}">
                  <a16:creationId xmlns:a16="http://schemas.microsoft.com/office/drawing/2014/main" xmlns="" id="{C06383D0-8C94-4741-9B06-A5E2BD28DE6A}"/>
                </a:ext>
              </a:extLst>
            </p:cNvPr>
            <p:cNvCxnSpPr>
              <a:cxnSpLocks/>
              <a:endCxn id="206" idx="3"/>
            </p:cNvCxnSpPr>
            <p:nvPr/>
          </p:nvCxnSpPr>
          <p:spPr>
            <a:xfrm rot="10800000" flipV="1">
              <a:off x="2033710" y="5975749"/>
              <a:ext cx="250056" cy="35260"/>
            </a:xfrm>
            <a:prstGeom prst="bent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3484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5" name="직사각형 24">
            <a:extLst>
              <a:ext uri="{FF2B5EF4-FFF2-40B4-BE49-F238E27FC236}">
                <a16:creationId xmlns:a16="http://schemas.microsoft.com/office/drawing/2014/main" xmlns="" id="{59B37B39-A698-4494-A497-C0A99AC9D74B}"/>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3.1. Vector</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Vector Norm</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Inner Product</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Normal Vector</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3.6. Cosine Similarity</a:t>
            </a:r>
          </a:p>
        </p:txBody>
      </p:sp>
    </p:spTree>
    <p:extLst>
      <p:ext uri="{BB962C8B-B14F-4D97-AF65-F5344CB8AC3E}">
        <p14:creationId xmlns:p14="http://schemas.microsoft.com/office/powerpoint/2010/main" val="13527288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Concept of Vectors</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vector?</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a:t>
              </a:r>
              <a:r>
                <a:rPr lang="en-US" altLang="ko-KR" dirty="0">
                  <a:solidFill>
                    <a:schemeClr val="bg1"/>
                  </a:solidFill>
                  <a:latin typeface="SamsungSharpSans-Medium" pitchFamily="2" charset="0"/>
                  <a:cs typeface="SamsungSharpSans-Medium" pitchFamily="2" charset="0"/>
                </a:rPr>
                <a:t>Vector</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702940" y="2199142"/>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vector refers to what can be expressed as a linear combination regarding the elements of set A.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refers to the case where the set A’s element </a:t>
                </a:r>
                <a14:m>
                  <m:oMath xmlns:m="http://schemas.openxmlformats.org/officeDocument/2006/math">
                    <m:sSub>
                      <m:sSub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multiplied by the constant </a:t>
                </a:r>
                <a14:m>
                  <m:oMath xmlns:m="http://schemas.openxmlformats.org/officeDocument/2006/math">
                    <m:sSub>
                      <m:sSubPr>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added into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sub>
                    </m:sSub>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sub>
                    </m:sSub>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sub>
                    </m:sSub>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m:t>
                        </m:r>
                      </m:sub>
                    </m:sSub>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within set A. This type of equation is called the linear combination of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2</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3</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𝑛</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199142"/>
                <a:ext cx="8632825" cy="104821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xmlns="" id="{7FFA7740-355E-4117-AA1A-9E854BA05D27}"/>
              </a:ext>
            </a:extLst>
          </p:cNvPr>
          <p:cNvGrpSpPr/>
          <p:nvPr/>
        </p:nvGrpSpPr>
        <p:grpSpPr>
          <a:xfrm>
            <a:off x="504522" y="3335022"/>
            <a:ext cx="9168238" cy="2686266"/>
            <a:chOff x="504522" y="3137854"/>
            <a:chExt cx="9168238" cy="2686266"/>
          </a:xfrm>
        </p:grpSpPr>
        <p:grpSp>
          <p:nvGrpSpPr>
            <p:cNvPr id="15" name="그룹 14">
              <a:extLst>
                <a:ext uri="{FF2B5EF4-FFF2-40B4-BE49-F238E27FC236}">
                  <a16:creationId xmlns:a16="http://schemas.microsoft.com/office/drawing/2014/main" xmlns="" id="{33381EBD-8B9A-4ABD-9F8F-FDB5C2FA8F2C}"/>
                </a:ext>
              </a:extLst>
            </p:cNvPr>
            <p:cNvGrpSpPr/>
            <p:nvPr/>
          </p:nvGrpSpPr>
          <p:grpSpPr>
            <a:xfrm>
              <a:off x="504522" y="3137854"/>
              <a:ext cx="9029659" cy="2307370"/>
              <a:chOff x="388189" y="2666090"/>
              <a:chExt cx="9273271" cy="2369621"/>
            </a:xfrm>
          </p:grpSpPr>
          <p:pic>
            <p:nvPicPr>
              <p:cNvPr id="17" name="그림 16">
                <a:extLst>
                  <a:ext uri="{FF2B5EF4-FFF2-40B4-BE49-F238E27FC236}">
                    <a16:creationId xmlns:a16="http://schemas.microsoft.com/office/drawing/2014/main" xmlns="" id="{5487FD35-1190-4C4F-BF6B-DD022026BF70}"/>
                  </a:ext>
                </a:extLst>
              </p:cNvPr>
              <p:cNvPicPr>
                <a:picLocks noChangeAspect="1"/>
              </p:cNvPicPr>
              <p:nvPr/>
            </p:nvPicPr>
            <p:blipFill rotWithShape="1">
              <a:blip r:embed="rId4">
                <a:extLst>
                  <a:ext uri="{28A0092B-C50C-407E-A947-70E740481C1C}">
                    <a14:useLocalDpi xmlns:a14="http://schemas.microsoft.com/office/drawing/2010/main" val="0"/>
                  </a:ext>
                </a:extLst>
              </a:blip>
              <a:srcRect l="13263" t="12032" r="11650" b="15224"/>
              <a:stretch/>
            </p:blipFill>
            <p:spPr>
              <a:xfrm>
                <a:off x="388189" y="2666090"/>
                <a:ext cx="2445937" cy="2369621"/>
              </a:xfrm>
              <a:prstGeom prst="rect">
                <a:avLst/>
              </a:prstGeom>
            </p:spPr>
          </p:pic>
          <p:pic>
            <p:nvPicPr>
              <p:cNvPr id="18" name="그림 17">
                <a:extLst>
                  <a:ext uri="{FF2B5EF4-FFF2-40B4-BE49-F238E27FC236}">
                    <a16:creationId xmlns:a16="http://schemas.microsoft.com/office/drawing/2014/main" xmlns="" id="{E617BB5D-C36A-4301-983F-A5FA79D1B644}"/>
                  </a:ext>
                </a:extLst>
              </p:cNvPr>
              <p:cNvPicPr>
                <a:picLocks noChangeAspect="1"/>
              </p:cNvPicPr>
              <p:nvPr/>
            </p:nvPicPr>
            <p:blipFill rotWithShape="1">
              <a:blip r:embed="rId5">
                <a:extLst>
                  <a:ext uri="{28A0092B-C50C-407E-A947-70E740481C1C}">
                    <a14:useLocalDpi xmlns:a14="http://schemas.microsoft.com/office/drawing/2010/main" val="0"/>
                  </a:ext>
                </a:extLst>
              </a:blip>
              <a:srcRect l="18249" t="12067" r="17611" b="13678"/>
              <a:stretch/>
            </p:blipFill>
            <p:spPr>
              <a:xfrm>
                <a:off x="2802591" y="2782149"/>
                <a:ext cx="1866251" cy="2160570"/>
              </a:xfrm>
              <a:prstGeom prst="rect">
                <a:avLst/>
              </a:prstGeom>
            </p:spPr>
          </p:pic>
          <p:pic>
            <p:nvPicPr>
              <p:cNvPr id="20" name="그림 19">
                <a:extLst>
                  <a:ext uri="{FF2B5EF4-FFF2-40B4-BE49-F238E27FC236}">
                    <a16:creationId xmlns:a16="http://schemas.microsoft.com/office/drawing/2014/main" xmlns="" id="{1584B913-5BCF-445A-A282-70EF33BD939B}"/>
                  </a:ext>
                </a:extLst>
              </p:cNvPr>
              <p:cNvPicPr>
                <a:picLocks noChangeAspect="1"/>
              </p:cNvPicPr>
              <p:nvPr/>
            </p:nvPicPr>
            <p:blipFill rotWithShape="1">
              <a:blip r:embed="rId6">
                <a:extLst>
                  <a:ext uri="{28A0092B-C50C-407E-A947-70E740481C1C}">
                    <a14:useLocalDpi xmlns:a14="http://schemas.microsoft.com/office/drawing/2010/main" val="0"/>
                  </a:ext>
                </a:extLst>
              </a:blip>
              <a:srcRect l="17409" t="18144" r="19316" b="18353"/>
              <a:stretch/>
            </p:blipFill>
            <p:spPr>
              <a:xfrm>
                <a:off x="7483316" y="2782149"/>
                <a:ext cx="2178144" cy="2185997"/>
              </a:xfrm>
              <a:prstGeom prst="rect">
                <a:avLst/>
              </a:prstGeom>
            </p:spPr>
          </p:pic>
          <p:pic>
            <p:nvPicPr>
              <p:cNvPr id="21" name="그림 20">
                <a:extLst>
                  <a:ext uri="{FF2B5EF4-FFF2-40B4-BE49-F238E27FC236}">
                    <a16:creationId xmlns:a16="http://schemas.microsoft.com/office/drawing/2014/main" xmlns="" id="{763347E5-5B3B-487A-9E47-B6A4F93BDCF0}"/>
                  </a:ext>
                </a:extLst>
              </p:cNvPr>
              <p:cNvPicPr>
                <a:picLocks noChangeAspect="1"/>
              </p:cNvPicPr>
              <p:nvPr/>
            </p:nvPicPr>
            <p:blipFill rotWithShape="1">
              <a:blip r:embed="rId7">
                <a:extLst>
                  <a:ext uri="{28A0092B-C50C-407E-A947-70E740481C1C}">
                    <a14:useLocalDpi xmlns:a14="http://schemas.microsoft.com/office/drawing/2010/main" val="0"/>
                  </a:ext>
                </a:extLst>
              </a:blip>
              <a:srcRect l="11049" t="17561" r="10484" b="18935"/>
              <a:stretch/>
            </p:blipFill>
            <p:spPr>
              <a:xfrm>
                <a:off x="4782228" y="2786551"/>
                <a:ext cx="2701087" cy="2185997"/>
              </a:xfrm>
              <a:prstGeom prst="rect">
                <a:avLst/>
              </a:prstGeom>
            </p:spPr>
          </p:pic>
        </p:grpSp>
        <p:sp>
          <p:nvSpPr>
            <p:cNvPr id="19" name="TextBox 18">
              <a:extLst>
                <a:ext uri="{FF2B5EF4-FFF2-40B4-BE49-F238E27FC236}">
                  <a16:creationId xmlns:a16="http://schemas.microsoft.com/office/drawing/2014/main" xmlns="" id="{97AC5B5C-F79C-498F-9AB5-1E2DCB790BAC}"/>
                </a:ext>
              </a:extLst>
            </p:cNvPr>
            <p:cNvSpPr txBox="1"/>
            <p:nvPr/>
          </p:nvSpPr>
          <p:spPr>
            <a:xfrm>
              <a:off x="7365732" y="5331677"/>
              <a:ext cx="2307028" cy="492443"/>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Linear Relationship between Time and Height of Water</a:t>
              </a:r>
            </a:p>
          </p:txBody>
        </p:sp>
        <p:sp>
          <p:nvSpPr>
            <p:cNvPr id="4" name="직사각형 3">
              <a:extLst>
                <a:ext uri="{FF2B5EF4-FFF2-40B4-BE49-F238E27FC236}">
                  <a16:creationId xmlns:a16="http://schemas.microsoft.com/office/drawing/2014/main" xmlns="" id="{2ADCE2C7-C993-4E22-84B0-4A25EFBB3DA9}"/>
                </a:ext>
              </a:extLst>
            </p:cNvPr>
            <p:cNvSpPr/>
            <p:nvPr/>
          </p:nvSpPr>
          <p:spPr>
            <a:xfrm>
              <a:off x="7517331" y="3320716"/>
              <a:ext cx="1717895" cy="303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5385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xmlns="" id="{0CC6C8A8-6F4B-FD18-C78B-14BBF1E1DC23}"/>
              </a:ext>
            </a:extLst>
          </p:cNvPr>
          <p:cNvPicPr>
            <a:picLocks noChangeAspect="1"/>
          </p:cNvPicPr>
          <p:nvPr/>
        </p:nvPicPr>
        <p:blipFill rotWithShape="1">
          <a:blip r:embed="rId3">
            <a:extLst>
              <a:ext uri="{28A0092B-C50C-407E-A947-70E740481C1C}">
                <a14:useLocalDpi xmlns:a14="http://schemas.microsoft.com/office/drawing/2010/main" val="0"/>
              </a:ext>
            </a:extLst>
          </a:blip>
          <a:srcRect l="687" t="1133" r="1338" b="2049"/>
          <a:stretch/>
        </p:blipFill>
        <p:spPr>
          <a:xfrm>
            <a:off x="733330" y="2136618"/>
            <a:ext cx="4336611" cy="3340730"/>
          </a:xfrm>
          <a:prstGeom prst="rect">
            <a:avLst/>
          </a:prstGeom>
          <a:ln>
            <a:solidFill>
              <a:schemeClr val="bg1">
                <a:lumMod val="75000"/>
              </a:schemeClr>
            </a:solidFill>
          </a:ln>
        </p:spPr>
      </p:pic>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Anaconda</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hlinkClick r:id="rId4"/>
              </a:rPr>
              <a:t>www.anaconda.com</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6" name="직사각형 15">
            <a:extLst>
              <a:ext uri="{FF2B5EF4-FFF2-40B4-BE49-F238E27FC236}">
                <a16:creationId xmlns:a16="http://schemas.microsoft.com/office/drawing/2014/main" xmlns="" id="{D8BF98C4-B566-4812-B5F0-560CFBA969E7}"/>
              </a:ext>
            </a:extLst>
          </p:cNvPr>
          <p:cNvSpPr/>
          <p:nvPr/>
        </p:nvSpPr>
        <p:spPr>
          <a:xfrm>
            <a:off x="635000" y="6038122"/>
            <a:ext cx="8632825" cy="33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If you are not familiar with PATH environment, please click “Register Anaconda…”.</a:t>
            </a:r>
          </a:p>
        </p:txBody>
      </p:sp>
      <p:pic>
        <p:nvPicPr>
          <p:cNvPr id="3" name="그림 2" descr="라인, 그래픽, 폰트, 상징이(가) 표시된 사진&#10;&#10;자동 생성된 설명">
            <a:extLst>
              <a:ext uri="{FF2B5EF4-FFF2-40B4-BE49-F238E27FC236}">
                <a16:creationId xmlns:a16="http://schemas.microsoft.com/office/drawing/2014/main" xmlns="" id="{72367A50-D528-6C38-19A4-E014E01689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0208" y="5350413"/>
            <a:ext cx="299703" cy="299703"/>
          </a:xfrm>
          <a:prstGeom prst="rect">
            <a:avLst/>
          </a:prstGeom>
        </p:spPr>
      </p:pic>
      <p:pic>
        <p:nvPicPr>
          <p:cNvPr id="7" name="그림 6" descr="라인, 그래픽, 폰트, 상징이(가) 표시된 사진&#10;&#10;자동 생성된 설명">
            <a:extLst>
              <a:ext uri="{FF2B5EF4-FFF2-40B4-BE49-F238E27FC236}">
                <a16:creationId xmlns:a16="http://schemas.microsoft.com/office/drawing/2014/main" xmlns="" id="{5EA988C4-4DCC-8A9B-FEE3-47A61C51CD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83" y="3231903"/>
            <a:ext cx="299703" cy="299703"/>
          </a:xfrm>
          <a:prstGeom prst="rect">
            <a:avLst/>
          </a:prstGeom>
        </p:spPr>
      </p:pic>
    </p:spTree>
    <p:extLst>
      <p:ext uri="{BB962C8B-B14F-4D97-AF65-F5344CB8AC3E}">
        <p14:creationId xmlns:p14="http://schemas.microsoft.com/office/powerpoint/2010/main" val="33685675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a:t>
              </a:r>
              <a:r>
                <a:rPr lang="en-US" altLang="ko-KR" dirty="0">
                  <a:solidFill>
                    <a:schemeClr val="bg1"/>
                  </a:solidFill>
                  <a:latin typeface="SamsungSharpSans-Medium" pitchFamily="2" charset="0"/>
                  <a:cs typeface="SamsungSharpSans-Medium" pitchFamily="2" charset="0"/>
                </a:rPr>
                <a:t>Vector</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7" name="직사각형 16">
            <a:extLst>
              <a:ext uri="{FF2B5EF4-FFF2-40B4-BE49-F238E27FC236}">
                <a16:creationId xmlns:a16="http://schemas.microsoft.com/office/drawing/2014/main" xmlns="" id="{715738BA-4935-4830-92EB-093FC01701CF}"/>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Various Definitions of Vector</a:t>
            </a:r>
          </a:p>
        </p:txBody>
      </p:sp>
      <p:grpSp>
        <p:nvGrpSpPr>
          <p:cNvPr id="18" name="그룹 17">
            <a:extLst>
              <a:ext uri="{FF2B5EF4-FFF2-40B4-BE49-F238E27FC236}">
                <a16:creationId xmlns:a16="http://schemas.microsoft.com/office/drawing/2014/main" xmlns="" id="{1DF5FF23-E106-4212-9341-8F80893C0F7D}"/>
              </a:ext>
            </a:extLst>
          </p:cNvPr>
          <p:cNvGrpSpPr/>
          <p:nvPr/>
        </p:nvGrpSpPr>
        <p:grpSpPr>
          <a:xfrm>
            <a:off x="559817" y="1902381"/>
            <a:ext cx="8783192" cy="215444"/>
            <a:chOff x="559817" y="2136914"/>
            <a:chExt cx="8783192" cy="215444"/>
          </a:xfrm>
        </p:grpSpPr>
        <p:sp>
          <p:nvSpPr>
            <p:cNvPr id="20" name="직사각형 19">
              <a:extLst>
                <a:ext uri="{FF2B5EF4-FFF2-40B4-BE49-F238E27FC236}">
                  <a16:creationId xmlns:a16="http://schemas.microsoft.com/office/drawing/2014/main" xmlns="" id="{133F6031-7B3F-452E-8075-D1EA8955482A}"/>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EBDE9EAA-62FC-4095-9A83-160CE67901B7}"/>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Definition of Vector</a:t>
              </a:r>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(1)</a:t>
              </a:r>
            </a:p>
          </p:txBody>
        </p:sp>
      </p:grpSp>
      <p:sp>
        <p:nvSpPr>
          <p:cNvPr id="22" name="직사각형 21">
            <a:extLst>
              <a:ext uri="{FF2B5EF4-FFF2-40B4-BE49-F238E27FC236}">
                <a16:creationId xmlns:a16="http://schemas.microsoft.com/office/drawing/2014/main" xmlns="" id="{383BE550-99EC-4D8F-A8DA-8818440BAB0A}"/>
              </a:ext>
            </a:extLst>
          </p:cNvPr>
          <p:cNvSpPr/>
          <p:nvPr/>
        </p:nvSpPr>
        <p:spPr>
          <a:xfrm>
            <a:off x="2702560" y="2771617"/>
            <a:ext cx="4500880" cy="13710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xmlns="" id="{4D4AB789-9F7B-4417-A74E-1A5542CA920D}"/>
                  </a:ext>
                </a:extLst>
              </p:cNvPr>
              <p:cNvSpPr/>
              <p:nvPr/>
            </p:nvSpPr>
            <p:spPr>
              <a:xfrm>
                <a:off x="702940" y="2181246"/>
                <a:ext cx="8632825" cy="3413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one-dimensional array of numbers or symbols</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6</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𝑏</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6</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𝑐</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2, 6, 3</m:t>
                          </m:r>
                        </m:e>
                      </m:d>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𝑏</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𝑐</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𝑑</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acc>
                        <m:accPr>
                          <m: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acc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𝑣</m:t>
                          </m:r>
                        </m:e>
                      </m:acc>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𝑏</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𝑐</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Vector is a quantity that has both size and direction.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Starting Point of Arrow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Tail, Ending Point of Arrow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𝐵</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Head, Length of Arrow: Magnitude</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Its symbol is </a:t>
                </a:r>
                <a14:m>
                  <m:oMath xmlns:m="http://schemas.openxmlformats.org/officeDocument/2006/math">
                    <m:acc>
                      <m:accPr>
                        <m:chr m:val="⃗"/>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acc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𝐴𝐵</m:t>
                        </m:r>
                      </m:e>
                    </m:acc>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or </a:t>
                </a:r>
                <a14:m>
                  <m:oMath xmlns:m="http://schemas.openxmlformats.org/officeDocument/2006/math">
                    <m:acc>
                      <m:accPr>
                        <m:chr m:val="⃗"/>
                        <m:ctrlPr>
                          <a:rPr lang="ko-KR" altLang="en-US" sz="1300" i="1" smtClean="0">
                            <a:solidFill>
                              <a:prstClr val="black">
                                <a:lumMod val="85000"/>
                                <a:lumOff val="15000"/>
                              </a:prstClr>
                            </a:solidFill>
                            <a:latin typeface="Cambria Math" panose="02040503050406030204" pitchFamily="18" charset="0"/>
                          </a:rPr>
                        </m:ctrlPr>
                      </m:accPr>
                      <m:e>
                        <m:r>
                          <a:rPr lang="en-US" altLang="ko-KR" sz="1300" b="0" i="1" smtClean="0">
                            <a:solidFill>
                              <a:prstClr val="black">
                                <a:lumMod val="85000"/>
                                <a:lumOff val="15000"/>
                              </a:prstClr>
                            </a:solidFill>
                            <a:latin typeface="Cambria Math" panose="02040503050406030204" pitchFamily="18" charset="0"/>
                          </a:rPr>
                          <m:t>𝑎</m:t>
                        </m:r>
                      </m:e>
                    </m:acc>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3" name="직사각형 22">
                <a:extLst>
                  <a:ext uri="{FF2B5EF4-FFF2-40B4-BE49-F238E27FC236}">
                    <a16:creationId xmlns="" xmlns:a16="http://schemas.microsoft.com/office/drawing/2014/main" xmlns:a14="http://schemas.microsoft.com/office/drawing/2010/main" id="{4D4AB789-9F7B-4417-A74E-1A5542CA920D}"/>
                  </a:ext>
                </a:extLst>
              </p:cNvPr>
              <p:cNvSpPr>
                <a:spLocks noRot="1" noChangeAspect="1" noMove="1" noResize="1" noEditPoints="1" noAdjustHandles="1" noChangeArrowheads="1" noChangeShapeType="1" noTextEdit="1"/>
              </p:cNvSpPr>
              <p:nvPr/>
            </p:nvSpPr>
            <p:spPr>
              <a:xfrm>
                <a:off x="702940" y="2181246"/>
                <a:ext cx="8632825" cy="3413032"/>
              </a:xfrm>
              <a:prstGeom prst="rect">
                <a:avLst/>
              </a:prstGeom>
              <a:blipFill rotWithShape="0">
                <a:blip r:embed="rId3"/>
                <a:stretch>
                  <a:fillRect/>
                </a:stretch>
              </a:blipFill>
              <a:ln>
                <a:noFill/>
              </a:ln>
            </p:spPr>
            <p:txBody>
              <a:bodyPr/>
              <a:lstStyle/>
              <a:p>
                <a:r>
                  <a:rPr lang="ko-KR" altLang="en-US">
                    <a:noFill/>
                  </a:rPr>
                  <a:t> </a:t>
                </a:r>
              </a:p>
            </p:txBody>
          </p:sp>
        </mc:Fallback>
      </mc:AlternateContent>
      <p:pic>
        <p:nvPicPr>
          <p:cNvPr id="24" name="그림 23">
            <a:extLst>
              <a:ext uri="{FF2B5EF4-FFF2-40B4-BE49-F238E27FC236}">
                <a16:creationId xmlns:a16="http://schemas.microsoft.com/office/drawing/2014/main" xmlns="" id="{16EBC504-5E98-4AA8-B1DC-BB32E952E29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647" b="16877"/>
          <a:stretch/>
        </p:blipFill>
        <p:spPr>
          <a:xfrm>
            <a:off x="7541116" y="4166698"/>
            <a:ext cx="1694110" cy="1895826"/>
          </a:xfrm>
          <a:prstGeom prst="rect">
            <a:avLst/>
          </a:prstGeom>
        </p:spPr>
      </p:pic>
    </p:spTree>
    <p:extLst>
      <p:ext uri="{BB962C8B-B14F-4D97-AF65-F5344CB8AC3E}">
        <p14:creationId xmlns:p14="http://schemas.microsoft.com/office/powerpoint/2010/main" val="34286226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xmlns="" id="{F3344EDE-E116-46B9-A193-C37FF5A75EB2}"/>
              </a:ext>
            </a:extLst>
          </p:cNvPr>
          <p:cNvSpPr/>
          <p:nvPr/>
        </p:nvSpPr>
        <p:spPr>
          <a:xfrm>
            <a:off x="712182" y="2690006"/>
            <a:ext cx="8415694" cy="21071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Definition of Vector</a:t>
              </a:r>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(2)</a:t>
              </a: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702940" y="1772816"/>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element of the vector space is called a vector, which intuitively represents an object whose ratio of direction and length is defined. As a point in space, the end of the arrow corresponds to the coordinates of the vector.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vector that represents a line segment with a starting point and an ending point</a:t>
            </a:r>
            <a:endParaRPr lang="ko-KR" altLang="en-US" sz="1300" dirty="0">
              <a:solidFill>
                <a:prstClr val="black">
                  <a:lumMod val="85000"/>
                  <a:lumOff val="15000"/>
                </a:prstClr>
              </a:solidFill>
              <a:latin typeface="SamsungOne 400" panose="020B0503030303020204" pitchFamily="34" charset="0"/>
            </a:endParaRPr>
          </a:p>
        </p:txBody>
      </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a:t>
              </a:r>
              <a:r>
                <a:rPr lang="en-US" altLang="ko-KR" dirty="0">
                  <a:solidFill>
                    <a:schemeClr val="bg1"/>
                  </a:solidFill>
                  <a:latin typeface="SamsungSharpSans-Medium" pitchFamily="2" charset="0"/>
                  <a:cs typeface="SamsungSharpSans-Medium" pitchFamily="2" charset="0"/>
                </a:rPr>
                <a:t>Vector</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2" name="TextBox 1"/>
              <p:cNvSpPr txBox="1"/>
              <p:nvPr/>
            </p:nvSpPr>
            <p:spPr>
              <a:xfrm>
                <a:off x="4735388" y="3487152"/>
                <a:ext cx="1880195" cy="415627"/>
              </a:xfrm>
              <a:prstGeom prst="rect">
                <a:avLst/>
              </a:prstGeom>
              <a:noFill/>
            </p:spPr>
            <p:txBody>
              <a:bodyPr wrap="none" lIns="0" tIns="0" rIns="0" bIns="0" rtlCol="0">
                <a:spAutoFit/>
              </a:bodyPr>
              <a:lstStyle/>
              <a:p>
                <a14:m>
                  <m:oMath xmlns:m="http://schemas.openxmlformats.org/officeDocument/2006/math">
                    <m:acc>
                      <m:accPr>
                        <m:chr m:val="⃗"/>
                        <m:ctrlPr>
                          <a:rPr lang="en-US" sz="1600" i="1" smtClean="0">
                            <a:latin typeface="Cambria Math" panose="02040503050406030204" pitchFamily="18" charset="0"/>
                          </a:rPr>
                        </m:ctrlPr>
                      </m:accPr>
                      <m:e>
                        <m:r>
                          <a:rPr lang="en-US" altLang="ko-KR" sz="1600" b="0" i="1" smtClean="0">
                            <a:latin typeface="Cambria Math" panose="02040503050406030204" pitchFamily="18" charset="0"/>
                          </a:rPr>
                          <m:t>𝑃𝑄</m:t>
                        </m:r>
                      </m:e>
                    </m:acc>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5</m:t>
                              </m:r>
                            </m:e>
                          </m:mr>
                          <m:mr>
                            <m:e>
                              <m:r>
                                <a:rPr lang="en-US" sz="1600" b="0" i="1" smtClean="0">
                                  <a:latin typeface="Cambria Math" panose="02040503050406030204" pitchFamily="18" charset="0"/>
                                </a:rPr>
                                <m:t>3</m:t>
                              </m:r>
                            </m:e>
                          </m:mr>
                        </m:m>
                      </m:e>
                    </m:d>
                    <m:r>
                      <a:rPr lang="en-US" sz="1600" b="0" i="1" smtClean="0">
                        <a:latin typeface="Cambria Math" panose="02040503050406030204" pitchFamily="18" charset="0"/>
                      </a:rPr>
                      <m:t> </m:t>
                    </m:r>
                    <m:r>
                      <a:rPr lang="en-US" sz="1600" b="0" i="1" smtClean="0">
                        <a:latin typeface="Cambria Math" panose="02040503050406030204" pitchFamily="18" charset="0"/>
                      </a:rPr>
                      <m:t>𝑜𝑟</m:t>
                    </m:r>
                  </m:oMath>
                </a14:m>
                <a:r>
                  <a:rPr lang="ko-KR" altLang="en-US" sz="1600" dirty="0"/>
                  <a:t> </a:t>
                </a:r>
                <a14:m>
                  <m:oMath xmlns:m="http://schemas.openxmlformats.org/officeDocument/2006/math">
                    <m:r>
                      <a:rPr lang="en-US" altLang="ko-KR" sz="1600" b="0" i="1" dirty="0" smtClean="0">
                        <a:latin typeface="Cambria Math" panose="02040503050406030204" pitchFamily="18" charset="0"/>
                      </a:rPr>
                      <m:t>𝑣</m:t>
                    </m:r>
                    <m:r>
                      <a:rPr lang="en-US" altLang="ko-KR" sz="1600" b="0" i="1" dirty="0" smtClean="0">
                        <a:latin typeface="Cambria Math" panose="02040503050406030204" pitchFamily="18" charset="0"/>
                      </a:rPr>
                      <m:t>= </m:t>
                    </m:r>
                    <m:d>
                      <m:dPr>
                        <m:begChr m:val="["/>
                        <m:endChr m:val="]"/>
                        <m:ctrlPr>
                          <a:rPr lang="en-US" altLang="ko-KR" sz="1600" b="0" i="1" dirty="0" smtClean="0">
                            <a:latin typeface="Cambria Math" panose="02040503050406030204" pitchFamily="18" charset="0"/>
                          </a:rPr>
                        </m:ctrlPr>
                      </m:dPr>
                      <m:e>
                        <m:m>
                          <m:mPr>
                            <m:mcs>
                              <m:mc>
                                <m:mcPr>
                                  <m:count m:val="1"/>
                                  <m:mcJc m:val="center"/>
                                </m:mcPr>
                              </m:mc>
                            </m:mcs>
                            <m:ctrlPr>
                              <a:rPr lang="en-US" altLang="ko-KR" sz="1600" b="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5</m:t>
                              </m:r>
                            </m:e>
                          </m:mr>
                          <m:mr>
                            <m:e>
                              <m:r>
                                <a:rPr lang="en-US" altLang="ko-KR" sz="1600" b="0" i="1" dirty="0" smtClean="0">
                                  <a:latin typeface="Cambria Math" panose="02040503050406030204" pitchFamily="18" charset="0"/>
                                </a:rPr>
                                <m:t>3</m:t>
                              </m:r>
                            </m:e>
                          </m:mr>
                        </m:m>
                      </m:e>
                    </m:d>
                  </m:oMath>
                </a14:m>
                <a:endParaRPr lang="en-US" sz="1600" dirty="0"/>
              </a:p>
            </p:txBody>
          </p:sp>
        </mc:Choice>
        <mc:Fallback xmlns="">
          <p:sp>
            <p:nvSpPr>
              <p:cNvPr id="2" name="TextBox 1"/>
              <p:cNvSpPr txBox="1">
                <a:spLocks noRot="1" noChangeAspect="1" noMove="1" noResize="1" noEditPoints="1" noAdjustHandles="1" noChangeArrowheads="1" noChangeShapeType="1" noTextEdit="1"/>
              </p:cNvSpPr>
              <p:nvPr/>
            </p:nvSpPr>
            <p:spPr>
              <a:xfrm>
                <a:off x="4735388" y="3487152"/>
                <a:ext cx="1880195" cy="415627"/>
              </a:xfrm>
              <a:prstGeom prst="rect">
                <a:avLst/>
              </a:prstGeom>
              <a:blipFill>
                <a:blip r:embed="rId3"/>
                <a:stretch>
                  <a:fillRect l="-4698" b="-14706"/>
                </a:stretch>
              </a:blipFill>
            </p:spPr>
            <p:txBody>
              <a:bodyPr/>
              <a:lstStyle/>
              <a:p>
                <a:r>
                  <a:rPr lang="en-US">
                    <a:noFill/>
                  </a:rPr>
                  <a:t> </a:t>
                </a:r>
              </a:p>
            </p:txBody>
          </p:sp>
        </mc:Fallback>
      </mc:AlternateContent>
      <p:grpSp>
        <p:nvGrpSpPr>
          <p:cNvPr id="3" name="그룹 2">
            <a:extLst>
              <a:ext uri="{FF2B5EF4-FFF2-40B4-BE49-F238E27FC236}">
                <a16:creationId xmlns:a16="http://schemas.microsoft.com/office/drawing/2014/main" xmlns="" id="{EBBE2450-DED5-46B2-AC11-B164358CB925}"/>
              </a:ext>
            </a:extLst>
          </p:cNvPr>
          <p:cNvGrpSpPr/>
          <p:nvPr/>
        </p:nvGrpSpPr>
        <p:grpSpPr>
          <a:xfrm>
            <a:off x="2935188" y="3038379"/>
            <a:ext cx="1276280" cy="1410399"/>
            <a:chOff x="3028287" y="3604939"/>
            <a:chExt cx="1276280" cy="1410399"/>
          </a:xfrm>
        </p:grpSpPr>
        <p:sp>
          <p:nvSpPr>
            <p:cNvPr id="11" name="타원 10"/>
            <p:cNvSpPr/>
            <p:nvPr/>
          </p:nvSpPr>
          <p:spPr>
            <a:xfrm>
              <a:off x="3028287" y="4738339"/>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타원 11"/>
            <p:cNvSpPr/>
            <p:nvPr/>
          </p:nvSpPr>
          <p:spPr>
            <a:xfrm>
              <a:off x="3945428" y="3620514"/>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직선 화살표 연결선 15"/>
            <p:cNvCxnSpPr>
              <a:stCxn id="11" idx="7"/>
              <a:endCxn id="12" idx="3"/>
            </p:cNvCxnSpPr>
            <p:nvPr/>
          </p:nvCxnSpPr>
          <p:spPr>
            <a:xfrm flipV="1">
              <a:off x="3151212" y="3743439"/>
              <a:ext cx="815307" cy="1015991"/>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198160" y="4738339"/>
                  <a:ext cx="2012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3198160" y="4738339"/>
                  <a:ext cx="201209" cy="276999"/>
                </a:xfrm>
                <a:prstGeom prst="rect">
                  <a:avLst/>
                </a:prstGeom>
                <a:blipFill>
                  <a:blip r:embed="rId4"/>
                  <a:stretch>
                    <a:fillRect l="-27273" r="-27273" b="-65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089444" y="3604939"/>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4089444" y="3604939"/>
                  <a:ext cx="215123" cy="276999"/>
                </a:xfrm>
                <a:prstGeom prst="rect">
                  <a:avLst/>
                </a:prstGeom>
                <a:blipFill>
                  <a:blip r:embed="rId5"/>
                  <a:stretch>
                    <a:fillRect l="-37143" r="-34286" b="-282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615542" y="4248733"/>
                  <a:ext cx="357790" cy="3124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𝑃𝑄</m:t>
                            </m:r>
                          </m:e>
                        </m:acc>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3615542" y="4248733"/>
                  <a:ext cx="357790" cy="312458"/>
                </a:xfrm>
                <a:prstGeom prst="rect">
                  <a:avLst/>
                </a:prstGeom>
                <a:blipFill>
                  <a:blip r:embed="rId6"/>
                  <a:stretch>
                    <a:fillRect l="-20339" r="-20339" b="-27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298764" y="3881938"/>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298764" y="3881938"/>
                  <a:ext cx="184666" cy="276999"/>
                </a:xfrm>
                <a:prstGeom prst="rect">
                  <a:avLst/>
                </a:prstGeom>
                <a:blipFill>
                  <a:blip r:embed="rId7"/>
                  <a:stretch>
                    <a:fillRect l="-20000" r="-16667"/>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5390596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Vector Space</a:t>
              </a:r>
              <a:endParaRPr lang="ko-KR" altLang="en-US" sz="1400" dirty="0">
                <a:solidFill>
                  <a:prstClr val="black">
                    <a:lumMod val="85000"/>
                    <a:lumOff val="15000"/>
                  </a:prstClr>
                </a:solidFill>
                <a:latin typeface="SamsungOne 400" panose="020B0503030303020204" pitchFamily="34" charset="0"/>
              </a:endParaRP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702940" y="1772816"/>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vector space in linear algebra, mentioned here, refers to the space in which elements can be added to each other or increased or decreased to a given multiple. In other words, a space created by linear combinations is called a vector space.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vector representing the position in the coordinate space</a:t>
            </a:r>
            <a:endParaRPr lang="ko-KR" altLang="en-US" sz="1300" dirty="0">
              <a:solidFill>
                <a:prstClr val="black">
                  <a:lumMod val="85000"/>
                  <a:lumOff val="15000"/>
                </a:prstClr>
              </a:solidFill>
              <a:latin typeface="SamsungOne 400" panose="020B0503030303020204" pitchFamily="34" charset="0"/>
            </a:endParaRPr>
          </a:p>
        </p:txBody>
      </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a:t>
              </a:r>
              <a:r>
                <a:rPr lang="en-US" altLang="ko-KR" dirty="0">
                  <a:solidFill>
                    <a:schemeClr val="bg1"/>
                  </a:solidFill>
                  <a:latin typeface="SamsungSharpSans-Medium" pitchFamily="2" charset="0"/>
                  <a:cs typeface="SamsungSharpSans-Medium" pitchFamily="2" charset="0"/>
                </a:rPr>
                <a:t>Vector</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1" name="그룹 20">
            <a:extLst>
              <a:ext uri="{FF2B5EF4-FFF2-40B4-BE49-F238E27FC236}">
                <a16:creationId xmlns:a16="http://schemas.microsoft.com/office/drawing/2014/main" xmlns="" id="{A52114E7-3802-4594-85B3-A2D9C106ED9F}"/>
              </a:ext>
            </a:extLst>
          </p:cNvPr>
          <p:cNvGrpSpPr/>
          <p:nvPr/>
        </p:nvGrpSpPr>
        <p:grpSpPr>
          <a:xfrm>
            <a:off x="861514" y="2913641"/>
            <a:ext cx="2843175" cy="2747607"/>
            <a:chOff x="729434" y="3057657"/>
            <a:chExt cx="2843175" cy="2747607"/>
          </a:xfrm>
        </p:grpSpPr>
        <p:cxnSp>
          <p:nvCxnSpPr>
            <p:cNvPr id="25" name="직선 연결선 24">
              <a:extLst>
                <a:ext uri="{FF2B5EF4-FFF2-40B4-BE49-F238E27FC236}">
                  <a16:creationId xmlns:a16="http://schemas.microsoft.com/office/drawing/2014/main" xmlns="" id="{085CE39E-89F1-4BAD-8A0E-AE62568FA151}"/>
                </a:ext>
              </a:extLst>
            </p:cNvPr>
            <p:cNvCxnSpPr/>
            <p:nvPr/>
          </p:nvCxnSpPr>
          <p:spPr>
            <a:xfrm>
              <a:off x="729434"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xmlns="" id="{01E8C961-E194-4095-94D0-CA469E00E986}"/>
                </a:ext>
              </a:extLst>
            </p:cNvPr>
            <p:cNvCxnSpPr/>
            <p:nvPr/>
          </p:nvCxnSpPr>
          <p:spPr>
            <a:xfrm>
              <a:off x="999598"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xmlns="" id="{D62A1FF8-2A26-4203-875D-8D4D1A26F25F}"/>
                </a:ext>
              </a:extLst>
            </p:cNvPr>
            <p:cNvCxnSpPr/>
            <p:nvPr/>
          </p:nvCxnSpPr>
          <p:spPr>
            <a:xfrm>
              <a:off x="1279004"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xmlns="" id="{E4993B9C-0274-4F69-B2AD-6C0E0635B871}"/>
                </a:ext>
              </a:extLst>
            </p:cNvPr>
            <p:cNvCxnSpPr/>
            <p:nvPr/>
          </p:nvCxnSpPr>
          <p:spPr>
            <a:xfrm>
              <a:off x="1808938"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xmlns="" id="{392CE9E7-6131-433C-AA70-6DF250C5740A}"/>
                </a:ext>
              </a:extLst>
            </p:cNvPr>
            <p:cNvCxnSpPr/>
            <p:nvPr/>
          </p:nvCxnSpPr>
          <p:spPr>
            <a:xfrm>
              <a:off x="2088960"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xmlns="" id="{5680B8D2-1FD5-41B6-BEDE-8574AB353C3E}"/>
                </a:ext>
              </a:extLst>
            </p:cNvPr>
            <p:cNvCxnSpPr/>
            <p:nvPr/>
          </p:nvCxnSpPr>
          <p:spPr>
            <a:xfrm>
              <a:off x="2359124"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xmlns="" id="{FC2058F1-0D52-4689-BF7E-E58FB9CBB469}"/>
                </a:ext>
              </a:extLst>
            </p:cNvPr>
            <p:cNvCxnSpPr/>
            <p:nvPr/>
          </p:nvCxnSpPr>
          <p:spPr>
            <a:xfrm>
              <a:off x="2638530"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C5CF4E21-0F48-42A0-A620-BBC448BCBA29}"/>
                </a:ext>
              </a:extLst>
            </p:cNvPr>
            <p:cNvCxnSpPr/>
            <p:nvPr/>
          </p:nvCxnSpPr>
          <p:spPr>
            <a:xfrm>
              <a:off x="2900145"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D4332166-4B38-4106-BE7C-39C6395BFA07}"/>
                </a:ext>
              </a:extLst>
            </p:cNvPr>
            <p:cNvCxnSpPr/>
            <p:nvPr/>
          </p:nvCxnSpPr>
          <p:spPr>
            <a:xfrm>
              <a:off x="3170309"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xmlns="" id="{618DE961-E3AA-4487-BDD1-1A7A54E4F107}"/>
                </a:ext>
              </a:extLst>
            </p:cNvPr>
            <p:cNvCxnSpPr/>
            <p:nvPr/>
          </p:nvCxnSpPr>
          <p:spPr>
            <a:xfrm>
              <a:off x="3449715"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xmlns="" id="{AD798537-1E0D-4DC1-9FFC-E75E98AD3B6A}"/>
                </a:ext>
              </a:extLst>
            </p:cNvPr>
            <p:cNvCxnSpPr/>
            <p:nvPr/>
          </p:nvCxnSpPr>
          <p:spPr>
            <a:xfrm>
              <a:off x="729434" y="3057657"/>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xmlns="" id="{C7DA4F59-9930-4EB6-AD69-C525E6374924}"/>
                </a:ext>
              </a:extLst>
            </p:cNvPr>
            <p:cNvCxnSpPr/>
            <p:nvPr/>
          </p:nvCxnSpPr>
          <p:spPr>
            <a:xfrm>
              <a:off x="729434" y="333974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xmlns="" id="{8A5C58DA-698A-43A9-986B-DAAC12B143B7}"/>
                </a:ext>
              </a:extLst>
            </p:cNvPr>
            <p:cNvCxnSpPr/>
            <p:nvPr/>
          </p:nvCxnSpPr>
          <p:spPr>
            <a:xfrm>
              <a:off x="729434" y="3593128"/>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xmlns="" id="{F487AC9D-B61F-4192-8CE7-2098990CCABD}"/>
                </a:ext>
              </a:extLst>
            </p:cNvPr>
            <p:cNvCxnSpPr/>
            <p:nvPr/>
          </p:nvCxnSpPr>
          <p:spPr>
            <a:xfrm>
              <a:off x="729434" y="3875211"/>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8EA8AF4F-5D2D-4ED1-A5C5-9B03484F897A}"/>
                </a:ext>
              </a:extLst>
            </p:cNvPr>
            <p:cNvCxnSpPr/>
            <p:nvPr/>
          </p:nvCxnSpPr>
          <p:spPr>
            <a:xfrm>
              <a:off x="729434" y="4140454"/>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E12BDE60-B62F-496B-BE68-07BFCD4256F9}"/>
                </a:ext>
              </a:extLst>
            </p:cNvPr>
            <p:cNvCxnSpPr/>
            <p:nvPr/>
          </p:nvCxnSpPr>
          <p:spPr>
            <a:xfrm>
              <a:off x="729434" y="4422537"/>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840726D0-BCE6-4356-8D93-3D27A49F631E}"/>
                </a:ext>
              </a:extLst>
            </p:cNvPr>
            <p:cNvCxnSpPr/>
            <p:nvPr/>
          </p:nvCxnSpPr>
          <p:spPr>
            <a:xfrm>
              <a:off x="729434" y="4675925"/>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xmlns="" id="{69C22B36-BCF9-41D5-8D6B-C07385551C0E}"/>
                </a:ext>
              </a:extLst>
            </p:cNvPr>
            <p:cNvCxnSpPr/>
            <p:nvPr/>
          </p:nvCxnSpPr>
          <p:spPr>
            <a:xfrm>
              <a:off x="729434" y="522920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9C794BC7-BD4B-45B9-BC09-06CEB8DB07C2}"/>
                </a:ext>
              </a:extLst>
            </p:cNvPr>
            <p:cNvCxnSpPr/>
            <p:nvPr/>
          </p:nvCxnSpPr>
          <p:spPr>
            <a:xfrm>
              <a:off x="729434" y="549998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81E30100-C39C-4D90-B2BD-9E5B79F8FFD7}"/>
                </a:ext>
              </a:extLst>
            </p:cNvPr>
            <p:cNvCxnSpPr/>
            <p:nvPr/>
          </p:nvCxnSpPr>
          <p:spPr>
            <a:xfrm>
              <a:off x="729434" y="579362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xmlns="" id="{7E8F7C1D-222F-446B-83FD-43B127491C56}"/>
                </a:ext>
              </a:extLst>
            </p:cNvPr>
            <p:cNvCxnSpPr/>
            <p:nvPr/>
          </p:nvCxnSpPr>
          <p:spPr>
            <a:xfrm>
              <a:off x="729434" y="4941168"/>
              <a:ext cx="2720281"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xmlns="" id="{49C7D27B-FEC6-4DD7-A503-7920BCA00046}"/>
                </a:ext>
              </a:extLst>
            </p:cNvPr>
            <p:cNvCxnSpPr>
              <a:cxnSpLocks/>
            </p:cNvCxnSpPr>
            <p:nvPr/>
          </p:nvCxnSpPr>
          <p:spPr>
            <a:xfrm flipV="1">
              <a:off x="1558410" y="3057658"/>
              <a:ext cx="0" cy="273596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xmlns="" id="{49CB8C1A-BDF4-43EF-8D8E-03FD9CC605EC}"/>
                </a:ext>
              </a:extLst>
            </p:cNvPr>
            <p:cNvCxnSpPr/>
            <p:nvPr/>
          </p:nvCxnSpPr>
          <p:spPr>
            <a:xfrm flipV="1">
              <a:off x="1558410" y="4140454"/>
              <a:ext cx="1341735" cy="800714"/>
            </a:xfrm>
            <a:prstGeom prst="straightConnector1">
              <a:avLst/>
            </a:prstGeom>
            <a:ln w="285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타원 50">
              <a:extLst>
                <a:ext uri="{FF2B5EF4-FFF2-40B4-BE49-F238E27FC236}">
                  <a16:creationId xmlns:a16="http://schemas.microsoft.com/office/drawing/2014/main" xmlns="" id="{7A3AAFF4-C01F-4D77-BEAD-32D19791AF81}"/>
                </a:ext>
              </a:extLst>
            </p:cNvPr>
            <p:cNvSpPr/>
            <p:nvPr/>
          </p:nvSpPr>
          <p:spPr>
            <a:xfrm>
              <a:off x="2877286" y="4122011"/>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xmlns="" id="{89EF9916-11CE-452A-B20B-474DC165325A}"/>
                    </a:ext>
                  </a:extLst>
                </p:cNvPr>
                <p:cNvSpPr txBox="1"/>
                <p:nvPr/>
              </p:nvSpPr>
              <p:spPr>
                <a:xfrm>
                  <a:off x="1209844" y="4946705"/>
                  <a:ext cx="421397" cy="2923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ko-KR" sz="1300" i="1" dirty="0" smtClean="0">
                            <a:solidFill>
                              <a:prstClr val="black">
                                <a:lumMod val="85000"/>
                                <a:lumOff val="15000"/>
                              </a:prstClr>
                            </a:solidFill>
                            <a:latin typeface="Cambria Math" panose="02040503050406030204" pitchFamily="18" charset="0"/>
                          </a:rPr>
                          <m:t>O</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44" name="TextBox 43">
                  <a:extLst>
                    <a:ext uri="{FF2B5EF4-FFF2-40B4-BE49-F238E27FC236}">
                      <a16:creationId xmlns:a16="http://schemas.microsoft.com/office/drawing/2014/main" id="{F43E4361-CD2A-4628-816F-5F67B56BED60}"/>
                    </a:ext>
                  </a:extLst>
                </p:cNvPr>
                <p:cNvSpPr txBox="1">
                  <a:spLocks noRot="1" noChangeAspect="1" noMove="1" noResize="1" noEditPoints="1" noAdjustHandles="1" noChangeArrowheads="1" noChangeShapeType="1" noTextEdit="1"/>
                </p:cNvSpPr>
                <p:nvPr/>
              </p:nvSpPr>
              <p:spPr>
                <a:xfrm>
                  <a:off x="1209844" y="4946705"/>
                  <a:ext cx="421397" cy="29238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xmlns="" id="{1B3A42F1-87DB-4F61-9212-9ED7D0E6BD29}"/>
                    </a:ext>
                  </a:extLst>
                </p:cNvPr>
                <p:cNvSpPr txBox="1"/>
                <p:nvPr/>
              </p:nvSpPr>
              <p:spPr>
                <a:xfrm>
                  <a:off x="2808824" y="3829335"/>
                  <a:ext cx="42139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rPr>
                          <m:t>𝑷</m:t>
                        </m:r>
                      </m:oMath>
                    </m:oMathPara>
                  </a14:m>
                  <a:endParaRPr lang="ko-KR" altLang="en-US" sz="1600" b="1" dirty="0">
                    <a:solidFill>
                      <a:prstClr val="black">
                        <a:lumMod val="85000"/>
                        <a:lumOff val="15000"/>
                      </a:prstClr>
                    </a:solidFill>
                    <a:latin typeface="SamsungOne 400" panose="020B0503030303020204" pitchFamily="34" charset="0"/>
                  </a:endParaRPr>
                </a:p>
              </p:txBody>
            </p:sp>
          </mc:Choice>
          <mc:Fallback xmlns="">
            <p:sp>
              <p:nvSpPr>
                <p:cNvPr id="46" name="TextBox 45">
                  <a:extLst>
                    <a:ext uri="{FF2B5EF4-FFF2-40B4-BE49-F238E27FC236}">
                      <a16:creationId xmlns:a16="http://schemas.microsoft.com/office/drawing/2014/main" id="{E4462FB3-F186-42F1-85CE-188E3BCC30DE}"/>
                    </a:ext>
                  </a:extLst>
                </p:cNvPr>
                <p:cNvSpPr txBox="1">
                  <a:spLocks noRot="1" noChangeAspect="1" noMove="1" noResize="1" noEditPoints="1" noAdjustHandles="1" noChangeArrowheads="1" noChangeShapeType="1" noTextEdit="1"/>
                </p:cNvSpPr>
                <p:nvPr/>
              </p:nvSpPr>
              <p:spPr>
                <a:xfrm>
                  <a:off x="2808824" y="3829335"/>
                  <a:ext cx="421397" cy="33855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xmlns="" id="{63371B80-E8BF-47BA-B4B3-2AB995056C05}"/>
                    </a:ext>
                  </a:extLst>
                </p:cNvPr>
                <p:cNvSpPr txBox="1"/>
                <p:nvPr/>
              </p:nvSpPr>
              <p:spPr>
                <a:xfrm>
                  <a:off x="2039141" y="4146462"/>
                  <a:ext cx="42139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𝑣</m:t>
                        </m:r>
                      </m:oMath>
                    </m:oMathPara>
                  </a14:m>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47" name="TextBox 46">
                  <a:extLst>
                    <a:ext uri="{FF2B5EF4-FFF2-40B4-BE49-F238E27FC236}">
                      <a16:creationId xmlns:a16="http://schemas.microsoft.com/office/drawing/2014/main" id="{EC6027A5-B7D5-46E3-BBFF-CCC949C05C1C}"/>
                    </a:ext>
                  </a:extLst>
                </p:cNvPr>
                <p:cNvSpPr txBox="1">
                  <a:spLocks noRot="1" noChangeAspect="1" noMove="1" noResize="1" noEditPoints="1" noAdjustHandles="1" noChangeArrowheads="1" noChangeShapeType="1" noTextEdit="1"/>
                </p:cNvSpPr>
                <p:nvPr/>
              </p:nvSpPr>
              <p:spPr>
                <a:xfrm>
                  <a:off x="2039141" y="4146462"/>
                  <a:ext cx="421397" cy="33855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xmlns="" id="{CB9989B4-A59C-4542-93E5-3CD3819F27BA}"/>
                    </a:ext>
                  </a:extLst>
                </p:cNvPr>
                <p:cNvSpPr txBox="1"/>
                <p:nvPr/>
              </p:nvSpPr>
              <p:spPr>
                <a:xfrm>
                  <a:off x="3151212" y="4890646"/>
                  <a:ext cx="42139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𝑥</m:t>
                        </m:r>
                      </m:oMath>
                    </m:oMathPara>
                  </a14:m>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48" name="TextBox 47">
                  <a:extLst>
                    <a:ext uri="{FF2B5EF4-FFF2-40B4-BE49-F238E27FC236}">
                      <a16:creationId xmlns:a16="http://schemas.microsoft.com/office/drawing/2014/main" id="{08488940-ACDE-494C-B882-2ACC48345C1C}"/>
                    </a:ext>
                  </a:extLst>
                </p:cNvPr>
                <p:cNvSpPr txBox="1">
                  <a:spLocks noRot="1" noChangeAspect="1" noMove="1" noResize="1" noEditPoints="1" noAdjustHandles="1" noChangeArrowheads="1" noChangeShapeType="1" noTextEdit="1"/>
                </p:cNvSpPr>
                <p:nvPr/>
              </p:nvSpPr>
              <p:spPr>
                <a:xfrm>
                  <a:off x="3151212" y="4890646"/>
                  <a:ext cx="421397" cy="338554"/>
                </a:xfrm>
                <a:prstGeom prst="rect">
                  <a:avLst/>
                </a:prstGeom>
                <a:blipFill>
                  <a:blip r:embed="rId8"/>
                  <a:stretch>
                    <a:fillRect/>
                  </a:stretch>
                </a:blipFill>
              </p:spPr>
              <p:txBody>
                <a:bodyPr/>
                <a:lstStyle/>
                <a:p>
                  <a:r>
                    <a:rPr lang="ko-KR" altLang="en-US">
                      <a:noFill/>
                    </a:rPr>
                    <a:t> </a:t>
                  </a:r>
                </a:p>
              </p:txBody>
            </p:sp>
          </mc:Fallback>
        </mc:AlternateContent>
      </p:grpSp>
      <p:sp>
        <p:nvSpPr>
          <p:cNvPr id="56" name="직사각형 55">
            <a:extLst>
              <a:ext uri="{FF2B5EF4-FFF2-40B4-BE49-F238E27FC236}">
                <a16:creationId xmlns:a16="http://schemas.microsoft.com/office/drawing/2014/main" xmlns="" id="{4E2A3E3F-5C3A-473D-A470-AE6B363F86B9}"/>
              </a:ext>
            </a:extLst>
          </p:cNvPr>
          <p:cNvSpPr/>
          <p:nvPr/>
        </p:nvSpPr>
        <p:spPr>
          <a:xfrm>
            <a:off x="3846570" y="3620452"/>
            <a:ext cx="936104" cy="518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xmlns="" id="{ADB2C185-894E-4494-9D71-C51CE8620DEC}"/>
                  </a:ext>
                </a:extLst>
              </p:cNvPr>
              <p:cNvSpPr txBox="1"/>
              <p:nvPr/>
            </p:nvSpPr>
            <p:spPr>
              <a:xfrm>
                <a:off x="3933467" y="3665116"/>
                <a:ext cx="741229" cy="518219"/>
              </a:xfrm>
              <a:prstGeom prst="rect">
                <a:avLst/>
              </a:prstGeom>
              <a:noFill/>
            </p:spPr>
            <p:txBody>
              <a:bodyPr wrap="none" lIns="0" tIns="0" rIns="0" bIns="0" rtlCol="0">
                <a:spAutoFit/>
              </a:bodyPr>
              <a:lstStyle/>
              <a:p>
                <a:pPr>
                  <a:spcAft>
                    <a:spcPts val="800"/>
                  </a:spcAft>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𝑣</m:t>
                      </m:r>
                      <m:r>
                        <a:rPr lang="en-US" altLang="ko-KR" sz="1600" b="0" i="1" dirty="0" smtClean="0">
                          <a:latin typeface="Cambria Math" panose="02040503050406030204" pitchFamily="18" charset="0"/>
                        </a:rPr>
                        <m:t>= </m:t>
                      </m:r>
                      <m:d>
                        <m:dPr>
                          <m:begChr m:val="["/>
                          <m:endChr m:val="]"/>
                          <m:ctrlPr>
                            <a:rPr lang="en-US" altLang="ko-KR" sz="1600" b="0" i="1" dirty="0" smtClean="0">
                              <a:latin typeface="Cambria Math" panose="02040503050406030204" pitchFamily="18" charset="0"/>
                            </a:rPr>
                          </m:ctrlPr>
                        </m:dPr>
                        <m:e>
                          <m:m>
                            <m:mPr>
                              <m:mcs>
                                <m:mc>
                                  <m:mcPr>
                                    <m:count m:val="1"/>
                                    <m:mcJc m:val="center"/>
                                  </m:mcPr>
                                </m:mc>
                              </m:mcs>
                              <m:ctrlPr>
                                <a:rPr lang="en-US" altLang="ko-KR" sz="1600" b="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5</m:t>
                                </m:r>
                              </m:e>
                            </m:mr>
                            <m:mr>
                              <m:e>
                                <m:r>
                                  <a:rPr lang="en-US" altLang="ko-KR" sz="1600" b="0" i="1" dirty="0" smtClean="0">
                                    <a:latin typeface="Cambria Math" panose="02040503050406030204" pitchFamily="18" charset="0"/>
                                  </a:rPr>
                                  <m:t>3</m:t>
                                </m:r>
                              </m:e>
                            </m:mr>
                          </m:m>
                        </m:e>
                      </m:d>
                    </m:oMath>
                  </m:oMathPara>
                </a14:m>
                <a:endParaRPr lang="en-US" sz="1600" dirty="0"/>
              </a:p>
            </p:txBody>
          </p:sp>
        </mc:Choice>
        <mc:Fallback xmlns="">
          <p:sp>
            <p:nvSpPr>
              <p:cNvPr id="57" name="TextBox 56">
                <a:extLst>
                  <a:ext uri="{FF2B5EF4-FFF2-40B4-BE49-F238E27FC236}">
                    <a16:creationId xmlns:a16="http://schemas.microsoft.com/office/drawing/2014/main" id="{ADB2C185-894E-4494-9D71-C51CE8620DEC}"/>
                  </a:ext>
                </a:extLst>
              </p:cNvPr>
              <p:cNvSpPr txBox="1">
                <a:spLocks noRot="1" noChangeAspect="1" noMove="1" noResize="1" noEditPoints="1" noAdjustHandles="1" noChangeArrowheads="1" noChangeShapeType="1" noTextEdit="1"/>
              </p:cNvSpPr>
              <p:nvPr/>
            </p:nvSpPr>
            <p:spPr>
              <a:xfrm>
                <a:off x="3933467" y="3665116"/>
                <a:ext cx="741229" cy="518219"/>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97569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a16="http://schemas.microsoft.com/office/drawing/2014/main" xmlns="" id="{9EC4D768-5519-4F24-A665-0CB1D47EAEAB}"/>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Vector</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3.2. Vector Norm</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Inner Product</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Normal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3.6. Cosine Similarity</a:t>
            </a:r>
          </a:p>
        </p:txBody>
      </p:sp>
    </p:spTree>
    <p:extLst>
      <p:ext uri="{BB962C8B-B14F-4D97-AF65-F5344CB8AC3E}">
        <p14:creationId xmlns:p14="http://schemas.microsoft.com/office/powerpoint/2010/main" val="15809764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92041966-F28F-4130-8F4B-C51F982008F2}"/>
              </a:ext>
            </a:extLst>
          </p:cNvPr>
          <p:cNvSpPr/>
          <p:nvPr/>
        </p:nvSpPr>
        <p:spPr>
          <a:xfrm>
            <a:off x="712182" y="2864498"/>
            <a:ext cx="8415694" cy="22358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Vector Norm</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Vector Norm</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3.2. </a:t>
              </a:r>
              <a:r>
                <a:rPr lang="en-US" altLang="ko-KR" dirty="0">
                  <a:solidFill>
                    <a:schemeClr val="bg1"/>
                  </a:solidFill>
                  <a:latin typeface="SamsungSharpSans-Medium" pitchFamily="2" charset="0"/>
                  <a:cs typeface="SamsungSharpSans-Medium" pitchFamily="2" charset="0"/>
                </a:rPr>
                <a:t>Vector Norm</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D8BF98C4-B566-4812-B5F0-560CFBA969E7}"/>
                  </a:ext>
                </a:extLst>
              </p:cNvPr>
              <p:cNvSpPr/>
              <p:nvPr/>
            </p:nvSpPr>
            <p:spPr>
              <a:xfrm>
                <a:off x="702940" y="2276872"/>
                <a:ext cx="8632825" cy="2664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function for calculating the magnitude of a vector is called the vector norm</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norm of the vector </a:t>
                </a:r>
                <a14:m>
                  <m:oMath xmlns:m="http://schemas.openxmlformats.org/officeDocument/2006/math">
                    <m:r>
                      <a:rPr lang="en-US" altLang="ko-KR" sz="1300" i="1" spc="-50">
                        <a:solidFill>
                          <a:prstClr val="black"/>
                        </a:solidFill>
                        <a:latin typeface="Cambria Math" panose="02040503050406030204" pitchFamily="18" charset="0"/>
                        <a:ea typeface="Cambria Math" panose="02040503050406030204" pitchFamily="18" charset="0"/>
                      </a:rPr>
                      <m:t>𝑢</m:t>
                    </m:r>
                    <m:r>
                      <a:rPr lang="en-US" altLang="ko-KR" sz="1300" i="1" spc="-50">
                        <a:solidFill>
                          <a:prstClr val="black"/>
                        </a:solidFill>
                        <a:latin typeface="Cambria Math" panose="02040503050406030204" pitchFamily="18" charset="0"/>
                        <a:ea typeface="Cambria Math" panose="02040503050406030204" pitchFamily="18" charset="0"/>
                      </a:rPr>
                      <m:t> </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expressed as </a:t>
                </a:r>
                <a14:m>
                  <m:oMath xmlns:m="http://schemas.openxmlformats.org/officeDocument/2006/math">
                    <m:d>
                      <m:dPr>
                        <m:begChr m:val="‖"/>
                        <m:endChr m:val="‖"/>
                        <m:ctrlPr>
                          <a:rPr lang="en-US" altLang="ko-KR" sz="1300" i="1" spc="-50" smtClean="0">
                            <a:solidFill>
                              <a:prstClr val="black"/>
                            </a:solidFill>
                            <a:latin typeface="Cambria Math" panose="02040503050406030204" pitchFamily="18" charset="0"/>
                            <a:ea typeface="Cambria Math" panose="02040503050406030204" pitchFamily="18" charset="0"/>
                          </a:rPr>
                        </m:ctrlPr>
                      </m:dPr>
                      <m:e>
                        <m:r>
                          <a:rPr lang="en-US" altLang="ko-KR" sz="1300" b="0" i="1" spc="-50" smtClean="0">
                            <a:solidFill>
                              <a:prstClr val="black"/>
                            </a:solidFill>
                            <a:latin typeface="Cambria Math" panose="02040503050406030204" pitchFamily="18" charset="0"/>
                            <a:ea typeface="Cambria Math" panose="02040503050406030204" pitchFamily="18" charset="0"/>
                          </a:rPr>
                          <m:t>𝑢</m:t>
                        </m:r>
                      </m:e>
                    </m:d>
                    <m:r>
                      <a:rPr lang="en-US" altLang="ko-KR" sz="1300" b="0" i="1" spc="-50" smtClean="0">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satisfies the following properties. Here, </a:t>
                </a:r>
                <a14:m>
                  <m:oMath xmlns:m="http://schemas.openxmlformats.org/officeDocument/2006/math">
                    <m:r>
                      <a:rPr lang="en-US" altLang="ko-KR" sz="1300" i="1" spc="-50">
                        <a:solidFill>
                          <a:prstClr val="black"/>
                        </a:solidFill>
                        <a:latin typeface="Cambria Math" panose="02040503050406030204" pitchFamily="18" charset="0"/>
                        <a:ea typeface="Cambria Math" panose="02040503050406030204" pitchFamily="18" charset="0"/>
                      </a:rPr>
                      <m:t>𝑢</m:t>
                    </m:r>
                    <m:r>
                      <a:rPr lang="en-US" altLang="ko-KR" sz="1300" i="1" spc="-50">
                        <a:solidFill>
                          <a:prstClr val="black"/>
                        </a:solidFill>
                        <a:latin typeface="Cambria Math" panose="02040503050406030204" pitchFamily="18" charset="0"/>
                        <a:ea typeface="Cambria Math" panose="02040503050406030204" pitchFamily="18" charset="0"/>
                      </a:rPr>
                      <m:t> </m:t>
                    </m:r>
                    <m:r>
                      <m:rPr>
                        <m:sty m:val="p"/>
                      </m:rPr>
                      <a:rPr lang="en-US" altLang="ko-KR" sz="1300" b="0" i="0" spc="-50" smtClean="0">
                        <a:solidFill>
                          <a:prstClr val="black"/>
                        </a:solidFill>
                        <a:latin typeface="Cambria Math" panose="02040503050406030204" pitchFamily="18" charset="0"/>
                        <a:ea typeface="Cambria Math" panose="02040503050406030204" pitchFamily="18" charset="0"/>
                      </a:rPr>
                      <m:t>and</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spc="-50">
                        <a:solidFill>
                          <a:prstClr val="black"/>
                        </a:solidFill>
                        <a:latin typeface="Cambria Math" panose="02040503050406030204" pitchFamily="18" charset="0"/>
                        <a:ea typeface="Cambria Math" panose="02040503050406030204" pitchFamily="18" charset="0"/>
                      </a:rPr>
                      <m:t>𝑣</m:t>
                    </m:r>
                    <m:r>
                      <a:rPr lang="en-US" altLang="ko-KR" sz="1300" i="1" spc="-50">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 vectors, and </a:t>
                </a:r>
                <a14:m>
                  <m:oMath xmlns:m="http://schemas.openxmlformats.org/officeDocument/2006/math">
                    <m:r>
                      <a:rPr lang="ko-KR" altLang="en-US" sz="1300" i="1" spc="-50">
                        <a:solidFill>
                          <a:prstClr val="black"/>
                        </a:solidFill>
                        <a:latin typeface="Cambria Math" panose="02040503050406030204" pitchFamily="18" charset="0"/>
                        <a:ea typeface="Cambria Math" panose="02040503050406030204" pitchFamily="18" charset="0"/>
                      </a:rPr>
                      <m:t>𝛼</m:t>
                    </m:r>
                    <m:r>
                      <a:rPr lang="ko-KR" altLang="en-US" sz="1300" i="1" spc="-50">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 scalar. </a:t>
                </a: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400" dirty="0">
                    <a:solidFill>
                      <a:prstClr val="black">
                        <a:lumMod val="85000"/>
                        <a:lumOff val="15000"/>
                      </a:prstClr>
                    </a:solidFill>
                    <a:latin typeface="Cambria Math" panose="02040503050406030204" pitchFamily="18" charset="0"/>
                    <a:ea typeface="Cambria Math" panose="02040503050406030204" pitchFamily="18" charset="0"/>
                  </a:rPr>
                  <a:t>(1) </a:t>
                </a:r>
                <a14:m>
                  <m:oMath xmlns:m="http://schemas.openxmlformats.org/officeDocument/2006/math">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r>
                      <a:rPr lang="en-US" altLang="ko-KR" sz="1400" i="1" spc="-50" smtClean="0">
                        <a:solidFill>
                          <a:prstClr val="black"/>
                        </a:solidFill>
                        <a:latin typeface="Cambria Math" panose="02040503050406030204" pitchFamily="18" charset="0"/>
                        <a:ea typeface="Cambria Math" panose="02040503050406030204" pitchFamily="18" charset="0"/>
                      </a:rPr>
                      <m:t>≥</m:t>
                    </m:r>
                    <m:r>
                      <a:rPr lang="en-US" altLang="ko-KR" sz="1400" b="0" i="1" spc="-50" smtClean="0">
                        <a:solidFill>
                          <a:prstClr val="black"/>
                        </a:solidFill>
                        <a:latin typeface="Cambria Math" panose="02040503050406030204" pitchFamily="18" charset="0"/>
                        <a:ea typeface="Cambria Math" panose="02040503050406030204" pitchFamily="18" charset="0"/>
                      </a:rPr>
                      <m:t>0</m:t>
                    </m:r>
                  </m:oMath>
                </a14:m>
                <a:endParaRPr lang="en-US" altLang="ko-KR" sz="1400" b="0" spc="-50" dirty="0">
                  <a:solidFill>
                    <a:prstClr val="black"/>
                  </a:solidFill>
                  <a:latin typeface="SamsungOne 400" panose="020B0503030303020204" pitchFamily="34" charset="0"/>
                  <a:ea typeface="Cambria Math" panose="02040503050406030204" pitchFamily="18" charset="0"/>
                </a:endParaRPr>
              </a:p>
              <a:p>
                <a:pPr>
                  <a:spcAft>
                    <a:spcPts val="400"/>
                  </a:spcAft>
                  <a:buClr>
                    <a:srgbClr val="193EB0"/>
                  </a:buClr>
                </a:pPr>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r>
                  <a:rPr lang="en-US" altLang="ko-KR" sz="1400" spc="-50" dirty="0">
                    <a:solidFill>
                      <a:prstClr val="black"/>
                    </a:solidFill>
                    <a:latin typeface="Cambria Math" panose="02040503050406030204" pitchFamily="18" charset="0"/>
                    <a:ea typeface="Cambria Math" panose="02040503050406030204" pitchFamily="18" charset="0"/>
                  </a:rPr>
                  <a:t>	(2) </a:t>
                </a:r>
                <a14:m>
                  <m:oMath xmlns:m="http://schemas.openxmlformats.org/officeDocument/2006/math">
                    <m:d>
                      <m:dPr>
                        <m:begChr m:val="‖"/>
                        <m:endChr m:val="‖"/>
                        <m:ctrlPr>
                          <a:rPr lang="en-US" altLang="ko-KR" sz="1400" i="1" spc="-50">
                            <a:solidFill>
                              <a:prstClr val="black"/>
                            </a:solidFill>
                            <a:latin typeface="Cambria Math" panose="02040503050406030204" pitchFamily="18" charset="0"/>
                            <a:ea typeface="Cambria Math" panose="02040503050406030204" pitchFamily="18" charset="0"/>
                          </a:rPr>
                        </m:ctrlPr>
                      </m:dPr>
                      <m:e>
                        <m:r>
                          <a:rPr lang="ko-KR" altLang="en-US" sz="1400" i="1" spc="-50" smtClean="0">
                            <a:solidFill>
                              <a:prstClr val="black"/>
                            </a:solidFill>
                            <a:latin typeface="Cambria Math" panose="02040503050406030204" pitchFamily="18" charset="0"/>
                            <a:ea typeface="Cambria Math" panose="02040503050406030204" pitchFamily="18" charset="0"/>
                          </a:rPr>
                          <m:t>𝛼</m:t>
                        </m:r>
                        <m:r>
                          <a:rPr lang="en-US" altLang="ko-KR" sz="1400" i="1" spc="-50">
                            <a:solidFill>
                              <a:prstClr val="black"/>
                            </a:solidFill>
                            <a:latin typeface="Cambria Math" panose="02040503050406030204" pitchFamily="18" charset="0"/>
                            <a:ea typeface="Cambria Math" panose="02040503050406030204" pitchFamily="18" charset="0"/>
                          </a:rPr>
                          <m:t>𝑢</m:t>
                        </m:r>
                      </m:e>
                    </m:d>
                    <m:r>
                      <a:rPr lang="en-US" altLang="ko-KR" sz="1400" b="0" i="1" spc="-50" smtClean="0">
                        <a:solidFill>
                          <a:prstClr val="black"/>
                        </a:solidFill>
                        <a:latin typeface="Cambria Math" panose="02040503050406030204" pitchFamily="18" charset="0"/>
                        <a:ea typeface="Cambria Math" panose="02040503050406030204" pitchFamily="18" charset="0"/>
                      </a:rPr>
                      <m:t>=</m:t>
                    </m:r>
                    <m:d>
                      <m:dPr>
                        <m:begChr m:val="|"/>
                        <m:endChr m:val="|"/>
                        <m:ctrlPr>
                          <a:rPr lang="en-US" altLang="ko-KR" sz="1400" b="0" i="1" spc="-50" smtClean="0">
                            <a:solidFill>
                              <a:prstClr val="black"/>
                            </a:solidFill>
                            <a:latin typeface="Cambria Math" panose="02040503050406030204" pitchFamily="18" charset="0"/>
                            <a:ea typeface="Cambria Math" panose="02040503050406030204" pitchFamily="18" charset="0"/>
                          </a:rPr>
                        </m:ctrlPr>
                      </m:dPr>
                      <m:e>
                        <m:r>
                          <a:rPr lang="ko-KR" altLang="en-US" sz="1400" i="1" spc="-50">
                            <a:solidFill>
                              <a:prstClr val="black"/>
                            </a:solidFill>
                            <a:latin typeface="Cambria Math" panose="02040503050406030204" pitchFamily="18" charset="0"/>
                            <a:ea typeface="Cambria Math" panose="02040503050406030204" pitchFamily="18" charset="0"/>
                          </a:rPr>
                          <m:t>𝛼</m:t>
                        </m:r>
                      </m:e>
                    </m:d>
                    <m:d>
                      <m:dPr>
                        <m:begChr m:val="‖"/>
                        <m:endChr m:val="‖"/>
                        <m:ctrlPr>
                          <a:rPr lang="en-US" altLang="ko-KR" sz="1400" b="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oMath>
                </a14:m>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r>
                  <a:rPr lang="en-US" altLang="ko-KR" sz="1400" spc="-50" dirty="0">
                    <a:solidFill>
                      <a:prstClr val="black"/>
                    </a:solidFill>
                    <a:latin typeface="Cambria Math" panose="02040503050406030204" pitchFamily="18" charset="0"/>
                    <a:ea typeface="Cambria Math" panose="02040503050406030204" pitchFamily="18" charset="0"/>
                  </a:rPr>
                  <a:t>	(3) </a:t>
                </a:r>
                <a14:m>
                  <m:oMath xmlns:m="http://schemas.openxmlformats.org/officeDocument/2006/math">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r>
                          <a:rPr lang="en-US" altLang="ko-KR" sz="1400" b="0" i="1" spc="-50" smtClean="0">
                            <a:solidFill>
                              <a:prstClr val="black"/>
                            </a:solidFill>
                            <a:latin typeface="Cambria Math" panose="02040503050406030204" pitchFamily="18" charset="0"/>
                            <a:ea typeface="Cambria Math" panose="02040503050406030204" pitchFamily="18" charset="0"/>
                          </a:rPr>
                          <m:t>+</m:t>
                        </m:r>
                        <m:r>
                          <a:rPr lang="en-US" altLang="ko-KR" sz="1400" b="0" i="1" spc="-50" smtClean="0">
                            <a:solidFill>
                              <a:prstClr val="black"/>
                            </a:solidFill>
                            <a:latin typeface="Cambria Math" panose="02040503050406030204" pitchFamily="18" charset="0"/>
                            <a:ea typeface="Cambria Math" panose="02040503050406030204" pitchFamily="18" charset="0"/>
                          </a:rPr>
                          <m:t>𝑣</m:t>
                        </m:r>
                      </m:e>
                    </m:d>
                    <m:r>
                      <a:rPr lang="en-US" altLang="ko-KR" sz="1400" i="1" spc="-50" smtClean="0">
                        <a:solidFill>
                          <a:prstClr val="black"/>
                        </a:solidFill>
                        <a:latin typeface="Cambria Math" panose="02040503050406030204" pitchFamily="18" charset="0"/>
                        <a:ea typeface="Cambria Math" panose="02040503050406030204" pitchFamily="18" charset="0"/>
                      </a:rPr>
                      <m:t>≤</m:t>
                    </m:r>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r>
                      <a:rPr lang="en-US" altLang="ko-KR" sz="1400" b="0" i="1" spc="-50" smtClean="0">
                        <a:solidFill>
                          <a:prstClr val="black"/>
                        </a:solidFill>
                        <a:latin typeface="Cambria Math" panose="02040503050406030204" pitchFamily="18" charset="0"/>
                        <a:ea typeface="Cambria Math" panose="02040503050406030204" pitchFamily="18" charset="0"/>
                      </a:rPr>
                      <m:t>+</m:t>
                    </m:r>
                    <m:d>
                      <m:dPr>
                        <m:begChr m:val="‖"/>
                        <m:endChr m:val="‖"/>
                        <m:ctrlPr>
                          <a:rPr lang="en-US" altLang="ko-KR" sz="1400" b="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𝑣</m:t>
                        </m:r>
                      </m:e>
                    </m:d>
                  </m:oMath>
                </a14:m>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r>
                  <a:rPr lang="en-US" altLang="ko-KR" sz="1400" spc="-50" dirty="0">
                    <a:solidFill>
                      <a:prstClr val="black"/>
                    </a:solidFill>
                    <a:latin typeface="Cambria Math" panose="02040503050406030204" pitchFamily="18" charset="0"/>
                    <a:ea typeface="Cambria Math" panose="02040503050406030204" pitchFamily="18" charset="0"/>
                  </a:rPr>
                  <a:t>	(4) </a:t>
                </a:r>
                <a14:m>
                  <m:oMath xmlns:m="http://schemas.openxmlformats.org/officeDocument/2006/math">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r>
                      <a:rPr lang="en-US" altLang="ko-KR" sz="1400" b="0" i="1" spc="-50" smtClean="0">
                        <a:solidFill>
                          <a:prstClr val="black"/>
                        </a:solidFill>
                        <a:latin typeface="Cambria Math" panose="02040503050406030204" pitchFamily="18" charset="0"/>
                        <a:ea typeface="Cambria Math" panose="02040503050406030204" pitchFamily="18" charset="0"/>
                      </a:rPr>
                      <m:t>=0</m:t>
                    </m:r>
                  </m:oMath>
                </a14:m>
                <a:r>
                  <a:rPr lang="en-US" altLang="ko-KR" sz="1400" spc="-50" dirty="0">
                    <a:solidFill>
                      <a:prstClr val="black"/>
                    </a:solidFill>
                    <a:latin typeface="Cambria Math" panose="02040503050406030204" pitchFamily="18" charset="0"/>
                    <a:ea typeface="Cambria Math" panose="02040503050406030204" pitchFamily="18" charset="0"/>
                  </a:rPr>
                  <a:t> only when </a:t>
                </a:r>
                <a14:m>
                  <m:oMath xmlns:m="http://schemas.openxmlformats.org/officeDocument/2006/math">
                    <m:r>
                      <a:rPr lang="en-US" altLang="ko-KR" sz="1400" i="1" spc="-50">
                        <a:solidFill>
                          <a:prstClr val="black"/>
                        </a:solidFill>
                        <a:latin typeface="Cambria Math" panose="02040503050406030204" pitchFamily="18" charset="0"/>
                        <a:ea typeface="Cambria Math" panose="02040503050406030204" pitchFamily="18" charset="0"/>
                      </a:rPr>
                      <m:t>𝑢</m:t>
                    </m:r>
                  </m:oMath>
                </a14:m>
                <a:r>
                  <a:rPr lang="en-US" altLang="ko-KR" sz="1400" spc="-50" dirty="0">
                    <a:solidFill>
                      <a:prstClr val="black"/>
                    </a:solidFill>
                    <a:latin typeface="Cambria Math" panose="02040503050406030204" pitchFamily="18" charset="0"/>
                    <a:ea typeface="Cambria Math" panose="02040503050406030204" pitchFamily="18" charset="0"/>
                  </a:rPr>
                  <a:t> =0</a:t>
                </a:r>
                <a:endParaRPr lang="en-US" altLang="ko-KR" sz="1300" spc="-50" dirty="0">
                  <a:solidFill>
                    <a:prstClr val="black"/>
                  </a:solidFill>
                  <a:latin typeface="Cambria Math" panose="02040503050406030204" pitchFamily="18" charset="0"/>
                  <a:ea typeface="Cambria Math" panose="02040503050406030204" pitchFamily="18" charset="0"/>
                </a:endParaRPr>
              </a:p>
            </p:txBody>
          </p:sp>
        </mc:Choice>
        <mc:Fallback xmlns="">
          <p:sp>
            <p:nvSpPr>
              <p:cNvPr id="10" name="직사각형 9">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276872"/>
                <a:ext cx="8632825" cy="2664044"/>
              </a:xfrm>
              <a:prstGeom prst="rect">
                <a:avLst/>
              </a:prstGeom>
              <a:blipFill rotWithShape="0">
                <a:blip r:embed="rId3"/>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4062585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a16="http://schemas.microsoft.com/office/drawing/2014/main" xmlns="" id="{E407445E-04DB-46FA-B9EB-5D2E09D8A819}"/>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Vector Norm</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3.3. Inner Product</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Normal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3.6. Cosine Similarity</a:t>
            </a:r>
          </a:p>
        </p:txBody>
      </p:sp>
    </p:spTree>
    <p:extLst>
      <p:ext uri="{BB962C8B-B14F-4D97-AF65-F5344CB8AC3E}">
        <p14:creationId xmlns:p14="http://schemas.microsoft.com/office/powerpoint/2010/main" val="27762480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직사각형 36">
            <a:extLst>
              <a:ext uri="{FF2B5EF4-FFF2-40B4-BE49-F238E27FC236}">
                <a16:creationId xmlns:a16="http://schemas.microsoft.com/office/drawing/2014/main" xmlns="" id="{E17B3C49-780C-4A5B-A9E0-5186F185EC62}"/>
              </a:ext>
            </a:extLst>
          </p:cNvPr>
          <p:cNvSpPr/>
          <p:nvPr/>
        </p:nvSpPr>
        <p:spPr>
          <a:xfrm>
            <a:off x="712182" y="3044382"/>
            <a:ext cx="8415694" cy="2185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Inner Product of Vectors</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8088"/>
            <a:ext cx="8783192" cy="430887"/>
            <a:chOff x="559817" y="2136914"/>
            <a:chExt cx="8783192" cy="430887"/>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vector is defined as “a quantity with size and direction.” Thus, the multiplication of the vector should take both “size and direction” into account. </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3.3. </a:t>
              </a:r>
              <a:r>
                <a:rPr lang="en-US" altLang="ko-KR" dirty="0">
                  <a:solidFill>
                    <a:schemeClr val="bg1"/>
                  </a:solidFill>
                  <a:latin typeface="SamsungSharpSans-Medium" pitchFamily="2" charset="0"/>
                  <a:cs typeface="SamsungSharpSans-Medium" pitchFamily="2" charset="0"/>
                </a:rPr>
                <a:t>Inner Product</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725835" y="2377933"/>
                <a:ext cx="8632825" cy="2808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multiplication of vectors only concerned with the size (scalar) is called the inner product.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inner product of the two-dimensional vector can be calculated by the following equation.</a:t>
                </a:r>
              </a:p>
              <a:p>
                <a:pPr marL="1431925" lvl="1" defTabSz="914400" latinLnBrk="1">
                  <a:lnSpc>
                    <a:spcPct val="150000"/>
                  </a:lnSpc>
                </a:pPr>
                <a:r>
                  <a:rPr lang="en-US" altLang="ko-KR" sz="1600" spc="-50" dirty="0">
                    <a:solidFill>
                      <a:prstClr val="black"/>
                    </a:solidFill>
                    <a:latin typeface="Cambria Math" panose="02040503050406030204" pitchFamily="18" charset="0"/>
                    <a:ea typeface="Cambria Math" panose="02040503050406030204" pitchFamily="18" charset="0"/>
                  </a:rPr>
                  <a:t>a = </a:t>
                </a:r>
                <a14:m>
                  <m:oMath xmlns:m="http://schemas.openxmlformats.org/officeDocument/2006/math">
                    <m:d>
                      <m:dPr>
                        <m:begChr m:val="["/>
                        <m:endChr m:val="]"/>
                        <m:ctrlPr>
                          <a:rPr lang="en-US" altLang="ko-KR" sz="1600" i="1" spc="-5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600" i="1" spc="-50">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spc="-50">
                                  <a:solidFill>
                                    <a:prstClr val="black"/>
                                  </a:solidFill>
                                  <a:latin typeface="Cambria Math" panose="02040503050406030204" pitchFamily="18" charset="0"/>
                                  <a:ea typeface="Cambria Math" panose="02040503050406030204" pitchFamily="18" charset="0"/>
                                </a:rPr>
                                <m:t>3</m:t>
                              </m:r>
                            </m:e>
                          </m:mr>
                          <m:mr>
                            <m:e>
                              <m:r>
                                <a:rPr lang="en-US" altLang="ko-KR" sz="1600" i="1" spc="-50">
                                  <a:solidFill>
                                    <a:prstClr val="black"/>
                                  </a:solidFill>
                                  <a:latin typeface="Cambria Math" panose="02040503050406030204" pitchFamily="18" charset="0"/>
                                  <a:ea typeface="Cambria Math" panose="02040503050406030204" pitchFamily="18" charset="0"/>
                                </a:rPr>
                                <m:t>1</m:t>
                              </m:r>
                            </m:e>
                          </m:mr>
                        </m:m>
                      </m:e>
                    </m:d>
                  </m:oMath>
                </a14:m>
                <a:r>
                  <a:rPr lang="en-US" altLang="ko-KR" sz="1600" spc="-50" dirty="0">
                    <a:solidFill>
                      <a:prstClr val="black"/>
                    </a:solidFill>
                    <a:latin typeface="Cambria Math" panose="02040503050406030204" pitchFamily="18" charset="0"/>
                    <a:ea typeface="Cambria Math" panose="02040503050406030204" pitchFamily="18" charset="0"/>
                  </a:rPr>
                  <a:t>     b = </a:t>
                </a:r>
                <a14:m>
                  <m:oMath xmlns:m="http://schemas.openxmlformats.org/officeDocument/2006/math">
                    <m:d>
                      <m:dPr>
                        <m:begChr m:val="["/>
                        <m:endChr m:val="]"/>
                        <m:ctrlPr>
                          <a:rPr lang="en-US" altLang="ko-KR" sz="1600" i="1" spc="-5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600" i="1" spc="-50">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spc="-50">
                                  <a:solidFill>
                                    <a:prstClr val="black"/>
                                  </a:solidFill>
                                  <a:latin typeface="Cambria Math" panose="02040503050406030204" pitchFamily="18" charset="0"/>
                                  <a:ea typeface="Cambria Math" panose="02040503050406030204" pitchFamily="18" charset="0"/>
                                </a:rPr>
                                <m:t>2</m:t>
                              </m:r>
                            </m:e>
                          </m:mr>
                          <m:mr>
                            <m:e>
                              <m:r>
                                <a:rPr lang="en-US" altLang="ko-KR" sz="1600" i="1" spc="-50">
                                  <a:solidFill>
                                    <a:prstClr val="black"/>
                                  </a:solidFill>
                                  <a:latin typeface="Cambria Math" panose="02040503050406030204" pitchFamily="18" charset="0"/>
                                  <a:ea typeface="Cambria Math" panose="02040503050406030204" pitchFamily="18" charset="0"/>
                                </a:rPr>
                                <m:t>3</m:t>
                              </m:r>
                            </m:e>
                          </m:mr>
                        </m:m>
                      </m:e>
                    </m:d>
                  </m:oMath>
                </a14:m>
                <a:endParaRPr lang="en-US" altLang="ko-KR" sz="1300" spc="-50" dirty="0">
                  <a:solidFill>
                    <a:prstClr val="black"/>
                  </a:solidFill>
                  <a:latin typeface="Cambria Math" panose="02040503050406030204" pitchFamily="18" charset="0"/>
                  <a:ea typeface="Cambria Math" panose="02040503050406030204" pitchFamily="18" charset="0"/>
                </a:endParaRPr>
              </a:p>
              <a:p>
                <a:pPr marL="1260475" lvl="1" defTabSz="914400" latinLnBrk="1">
                  <a:lnSpc>
                    <a:spcPct val="150000"/>
                  </a:lnSpc>
                </a:pPr>
                <a:r>
                  <a:rPr lang="en-US" altLang="ko-KR" sz="1600" b="1" dirty="0">
                    <a:solidFill>
                      <a:prstClr val="black"/>
                    </a:solidFill>
                    <a:latin typeface="Cambria Math" panose="02040503050406030204" pitchFamily="18" charset="0"/>
                    <a:ea typeface="Cambria Math" panose="02040503050406030204" pitchFamily="18" charset="0"/>
                  </a:rPr>
                  <a:t>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𝑎</m:t>
                        </m:r>
                      </m:e>
                      <m:sub>
                        <m:r>
                          <a:rPr lang="en-US" altLang="ko-KR" sz="1600" i="1">
                            <a:solidFill>
                              <a:prstClr val="black"/>
                            </a:solidFill>
                            <a:latin typeface="Cambria Math" panose="02040503050406030204" pitchFamily="18" charset="0"/>
                            <a:ea typeface="Cambria Math" panose="02040503050406030204" pitchFamily="18" charset="0"/>
                          </a:rPr>
                          <m:t>1</m:t>
                        </m:r>
                      </m:sub>
                    </m:sSub>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𝑏</m:t>
                        </m:r>
                      </m:e>
                      <m:sub>
                        <m:r>
                          <a:rPr lang="en-US" altLang="ko-KR" sz="1600" i="1">
                            <a:solidFill>
                              <a:prstClr val="black"/>
                            </a:solidFill>
                            <a:latin typeface="Cambria Math" panose="02040503050406030204" pitchFamily="18" charset="0"/>
                            <a:ea typeface="Cambria Math" panose="02040503050406030204" pitchFamily="18" charset="0"/>
                          </a:rPr>
                          <m:t>1</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𝑎</m:t>
                        </m:r>
                      </m:e>
                      <m:sub>
                        <m:r>
                          <a:rPr lang="en-US" altLang="ko-KR" sz="1600" i="1">
                            <a:solidFill>
                              <a:prstClr val="black"/>
                            </a:solidFill>
                            <a:latin typeface="Cambria Math" panose="02040503050406030204" pitchFamily="18" charset="0"/>
                            <a:ea typeface="Cambria Math" panose="02040503050406030204" pitchFamily="18" charset="0"/>
                          </a:rPr>
                          <m:t>2</m:t>
                        </m:r>
                      </m:sub>
                    </m:sSub>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𝑏</m:t>
                        </m:r>
                      </m:e>
                      <m:sub>
                        <m:r>
                          <a:rPr lang="en-US" altLang="ko-KR" sz="1600" i="1">
                            <a:solidFill>
                              <a:prstClr val="black"/>
                            </a:solidFill>
                            <a:latin typeface="Cambria Math" panose="02040503050406030204" pitchFamily="18" charset="0"/>
                            <a:ea typeface="Cambria Math" panose="02040503050406030204" pitchFamily="18" charset="0"/>
                          </a:rPr>
                          <m:t>2</m:t>
                        </m:r>
                      </m:sub>
                    </m:sSub>
                  </m:oMath>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transpose the vector and multiply it, it is the same as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calculating the inner product.</a:t>
                </a:r>
              </a:p>
              <a:p>
                <a:pPr marL="1260475" lvl="1" defTabSz="914400" latinLnBrk="1">
                  <a:lnSpc>
                    <a:spcPct val="150000"/>
                  </a:lnSpc>
                </a:pPr>
                <a:r>
                  <a:rPr lang="en-US" altLang="ko-KR" sz="1600" b="1" dirty="0">
                    <a:solidFill>
                      <a:prstClr val="black"/>
                    </a:solidFill>
                    <a:latin typeface="Cambria Math" panose="02040503050406030204" pitchFamily="18" charset="0"/>
                    <a:ea typeface="Cambria Math" panose="02040503050406030204" pitchFamily="18" charset="0"/>
                  </a:rPr>
                  <a:t>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dirty="0">
                    <a:solidFill>
                      <a:prstClr val="black"/>
                    </a:solidFill>
                    <a:latin typeface="Cambria Math" panose="02040503050406030204" pitchFamily="18" charset="0"/>
                    <a:ea typeface="Cambria Math" panose="02040503050406030204" pitchFamily="18" charset="0"/>
                  </a:rPr>
                  <a:t> = 3</a:t>
                </a:r>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2 + 1</a:t>
                </a:r>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3 =9</a:t>
                </a:r>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25835" y="2377933"/>
                <a:ext cx="8632825" cy="280805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25" name="그룹 24">
            <a:extLst>
              <a:ext uri="{FF2B5EF4-FFF2-40B4-BE49-F238E27FC236}">
                <a16:creationId xmlns:a16="http://schemas.microsoft.com/office/drawing/2014/main" xmlns="" id="{060A257C-5EC4-4529-8DF9-5DB1599F7DEE}"/>
              </a:ext>
            </a:extLst>
          </p:cNvPr>
          <p:cNvGrpSpPr/>
          <p:nvPr/>
        </p:nvGrpSpPr>
        <p:grpSpPr>
          <a:xfrm>
            <a:off x="5837442" y="3261588"/>
            <a:ext cx="2833893" cy="1751239"/>
            <a:chOff x="6052082" y="2269918"/>
            <a:chExt cx="2833893" cy="1751239"/>
          </a:xfrm>
        </p:grpSpPr>
        <p:cxnSp>
          <p:nvCxnSpPr>
            <p:cNvPr id="30" name="직선 화살표 연결선 29">
              <a:extLst>
                <a:ext uri="{FF2B5EF4-FFF2-40B4-BE49-F238E27FC236}">
                  <a16:creationId xmlns:a16="http://schemas.microsoft.com/office/drawing/2014/main" xmlns="" id="{6E997DAE-82BB-4C8A-8F36-0491DF1D48AA}"/>
                </a:ext>
              </a:extLst>
            </p:cNvPr>
            <p:cNvCxnSpPr/>
            <p:nvPr/>
          </p:nvCxnSpPr>
          <p:spPr>
            <a:xfrm>
              <a:off x="6389637" y="3547896"/>
              <a:ext cx="21621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xmlns="" id="{1F93ED94-750A-43C0-BB23-B9BF1E576B1C}"/>
                </a:ext>
              </a:extLst>
            </p:cNvPr>
            <p:cNvCxnSpPr/>
            <p:nvPr/>
          </p:nvCxnSpPr>
          <p:spPr>
            <a:xfrm flipV="1">
              <a:off x="6713487" y="2357271"/>
              <a:ext cx="0" cy="15037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xmlns="" id="{0018F0CB-3548-4F38-8C7F-8AC382E66D73}"/>
                </a:ext>
              </a:extLst>
            </p:cNvPr>
            <p:cNvCxnSpPr/>
            <p:nvPr/>
          </p:nvCxnSpPr>
          <p:spPr>
            <a:xfrm flipV="1">
              <a:off x="6732537" y="3243096"/>
              <a:ext cx="800100" cy="304800"/>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xmlns="" id="{62181A05-2B08-4679-A1C6-F189D1D21505}"/>
                </a:ext>
              </a:extLst>
            </p:cNvPr>
            <p:cNvCxnSpPr/>
            <p:nvPr/>
          </p:nvCxnSpPr>
          <p:spPr>
            <a:xfrm flipV="1">
              <a:off x="6713487" y="2871621"/>
              <a:ext cx="495300" cy="676275"/>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DBDB56E9-B8CF-4820-BB50-2A3658676ACC}"/>
                    </a:ext>
                  </a:extLst>
                </p:cNvPr>
                <p:cNvSpPr txBox="1"/>
                <p:nvPr/>
              </p:nvSpPr>
              <p:spPr>
                <a:xfrm>
                  <a:off x="7581167" y="2981537"/>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𝑎</m:t>
                        </m:r>
                        <m:r>
                          <a:rPr lang="en-US" altLang="ko-KR" sz="1400" i="1" dirty="0" smtClean="0">
                            <a:latin typeface="Cambria Math" panose="02040503050406030204" pitchFamily="18" charset="0"/>
                          </a:rPr>
                          <m:t>=(3,1)</m:t>
                        </m:r>
                      </m:oMath>
                    </m:oMathPara>
                  </a14:m>
                  <a:endParaRPr lang="ko-KR" altLang="en-US" sz="1400" dirty="0"/>
                </a:p>
              </p:txBody>
            </p:sp>
          </mc:Choice>
          <mc:Fallback xmlns="">
            <p:sp>
              <p:nvSpPr>
                <p:cNvPr id="34" name="TextBox 33">
                  <a:extLst>
                    <a:ext uri="{FF2B5EF4-FFF2-40B4-BE49-F238E27FC236}">
                      <a16:creationId xmlns:a16="http://schemas.microsoft.com/office/drawing/2014/main" id="{DBDB56E9-B8CF-4820-BB50-2A3658676ACC}"/>
                    </a:ext>
                  </a:extLst>
                </p:cNvPr>
                <p:cNvSpPr txBox="1">
                  <a:spLocks noRot="1" noChangeAspect="1" noMove="1" noResize="1" noEditPoints="1" noAdjustHandles="1" noChangeArrowheads="1" noChangeShapeType="1" noTextEdit="1"/>
                </p:cNvSpPr>
                <p:nvPr/>
              </p:nvSpPr>
              <p:spPr>
                <a:xfrm>
                  <a:off x="7581167" y="2981537"/>
                  <a:ext cx="926003" cy="307777"/>
                </a:xfrm>
                <a:prstGeom prst="rect">
                  <a:avLst/>
                </a:prstGeom>
                <a:blipFill>
                  <a:blip r:embed="rId4"/>
                  <a:stretch>
                    <a:fillRect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xmlns="" id="{BA3D0B3A-34C4-4292-82AF-DA4D69A88A4E}"/>
                    </a:ext>
                  </a:extLst>
                </p:cNvPr>
                <p:cNvSpPr txBox="1"/>
                <p:nvPr/>
              </p:nvSpPr>
              <p:spPr>
                <a:xfrm>
                  <a:off x="7210004" y="2547384"/>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𝑏</m:t>
                        </m:r>
                        <m:r>
                          <a:rPr lang="en-US" altLang="ko-KR" sz="1400" i="1" dirty="0" smtClean="0">
                            <a:latin typeface="Cambria Math" panose="02040503050406030204" pitchFamily="18" charset="0"/>
                          </a:rPr>
                          <m:t>=(2,3)</m:t>
                        </m:r>
                      </m:oMath>
                    </m:oMathPara>
                  </a14:m>
                  <a:endParaRPr lang="ko-KR" altLang="en-US" sz="1400" dirty="0"/>
                </a:p>
              </p:txBody>
            </p:sp>
          </mc:Choice>
          <mc:Fallback xmlns="">
            <p:sp>
              <p:nvSpPr>
                <p:cNvPr id="35" name="TextBox 34">
                  <a:extLst>
                    <a:ext uri="{FF2B5EF4-FFF2-40B4-BE49-F238E27FC236}">
                      <a16:creationId xmlns:a16="http://schemas.microsoft.com/office/drawing/2014/main" id="{BA3D0B3A-34C4-4292-82AF-DA4D69A88A4E}"/>
                    </a:ext>
                  </a:extLst>
                </p:cNvPr>
                <p:cNvSpPr txBox="1">
                  <a:spLocks noRot="1" noChangeAspect="1" noMove="1" noResize="1" noEditPoints="1" noAdjustHandles="1" noChangeArrowheads="1" noChangeShapeType="1" noTextEdit="1"/>
                </p:cNvSpPr>
                <p:nvPr/>
              </p:nvSpPr>
              <p:spPr>
                <a:xfrm>
                  <a:off x="7210004" y="2547384"/>
                  <a:ext cx="926003" cy="307777"/>
                </a:xfrm>
                <a:prstGeom prst="rect">
                  <a:avLst/>
                </a:prstGeom>
                <a:blipFill>
                  <a:blip r:embed="rId5"/>
                  <a:stretch>
                    <a:fillRect b="-8000"/>
                  </a:stretch>
                </a:blipFill>
              </p:spPr>
              <p:txBody>
                <a:bodyPr/>
                <a:lstStyle/>
                <a:p>
                  <a:r>
                    <a:rPr lang="ko-KR" altLang="en-US">
                      <a:noFill/>
                    </a:rPr>
                    <a:t> </a:t>
                  </a:r>
                </a:p>
              </p:txBody>
            </p:sp>
          </mc:Fallback>
        </mc:AlternateContent>
        <p:sp>
          <p:nvSpPr>
            <p:cNvPr id="36" name="직사각형 35">
              <a:extLst>
                <a:ext uri="{FF2B5EF4-FFF2-40B4-BE49-F238E27FC236}">
                  <a16:creationId xmlns:a16="http://schemas.microsoft.com/office/drawing/2014/main" xmlns="" id="{A151FC04-1FC9-44E7-A0F6-A4D370768BA1}"/>
                </a:ext>
              </a:extLst>
            </p:cNvPr>
            <p:cNvSpPr/>
            <p:nvPr/>
          </p:nvSpPr>
          <p:spPr>
            <a:xfrm>
              <a:off x="6052082" y="2269918"/>
              <a:ext cx="2833893"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8" name="TextBox 37">
            <a:extLst>
              <a:ext uri="{FF2B5EF4-FFF2-40B4-BE49-F238E27FC236}">
                <a16:creationId xmlns:a16="http://schemas.microsoft.com/office/drawing/2014/main" xmlns="" id="{21E594EA-90B2-4001-8272-B816D7531CE9}"/>
              </a:ext>
            </a:extLst>
          </p:cNvPr>
          <p:cNvSpPr txBox="1"/>
          <p:nvPr/>
        </p:nvSpPr>
        <p:spPr>
          <a:xfrm>
            <a:off x="712182" y="5339630"/>
            <a:ext cx="8755818" cy="897682"/>
          </a:xfrm>
          <a:prstGeom prst="rect">
            <a:avLst/>
          </a:prstGeom>
          <a:noFill/>
        </p:spPr>
        <p:txBody>
          <a:bodyPr wrap="square">
            <a:spAutoFit/>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result of the vector’s inner product is in a form of a real number (size) rather than in a form of a vector.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This real number is sometimes referred to as scalar, and so this process is often called the scalar multiplication.</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operator symbol of the inner product is not x, but </a:t>
            </a:r>
            <a:r>
              <a:rPr lang="ko-KR" altLang="en-US" sz="1300" dirty="0">
                <a:solidFill>
                  <a:prstClr val="black">
                    <a:lumMod val="85000"/>
                    <a:lumOff val="15000"/>
                  </a:prstClr>
                </a:solidFill>
                <a:latin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rPr>
              <a:t>,  and it is called a “dot.”</a:t>
            </a:r>
          </a:p>
        </p:txBody>
      </p:sp>
    </p:spTree>
    <p:extLst>
      <p:ext uri="{BB962C8B-B14F-4D97-AF65-F5344CB8AC3E}">
        <p14:creationId xmlns:p14="http://schemas.microsoft.com/office/powerpoint/2010/main" val="23961597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xmlns="" id="{FD9115CE-69FD-4173-94FF-C964E9B3A8B5}"/>
              </a:ext>
            </a:extLst>
          </p:cNvPr>
          <p:cNvSpPr/>
          <p:nvPr/>
        </p:nvSpPr>
        <p:spPr>
          <a:xfrm>
            <a:off x="712181" y="1835909"/>
            <a:ext cx="8623583" cy="20971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500753"/>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If the angle between the vectors a and b is </a:t>
              </a:r>
              <a:r>
                <a:rPr lang="ko-KR" altLang="en-US" sz="1400" dirty="0">
                  <a:solidFill>
                    <a:prstClr val="black">
                      <a:lumMod val="85000"/>
                      <a:lumOff val="15000"/>
                    </a:prstClr>
                  </a:solidFill>
                  <a:latin typeface="SamsungOne 400" panose="020B0503030303020204" pitchFamily="34" charset="0"/>
                </a:rPr>
                <a:t>𝜃</a:t>
              </a:r>
              <a:r>
                <a:rPr lang="en-US" altLang="ko-KR" sz="1400" dirty="0">
                  <a:solidFill>
                    <a:prstClr val="black">
                      <a:lumMod val="85000"/>
                      <a:lumOff val="15000"/>
                    </a:prstClr>
                  </a:solidFill>
                  <a:latin typeface="SamsungOne 400" panose="020B0503030303020204" pitchFamily="34" charset="0"/>
                </a:rPr>
                <a:t>, then the inner product can be expressed as follows.</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702940" y="1952651"/>
                <a:ext cx="8632825" cy="17464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971675">
                  <a:spcAft>
                    <a:spcPts val="400"/>
                  </a:spcAft>
                  <a:buClr>
                    <a:srgbClr val="193EB0"/>
                  </a:buClr>
                </a:pPr>
                <a:r>
                  <a:rPr lang="en-US" altLang="ko-KR" sz="1600" b="1" dirty="0">
                    <a:solidFill>
                      <a:prstClr val="black"/>
                    </a:solidFill>
                    <a:latin typeface="Cambria Math" panose="02040503050406030204" pitchFamily="18" charset="0"/>
                    <a:ea typeface="Cambria Math" panose="02040503050406030204" pitchFamily="18" charset="0"/>
                  </a:rPr>
                  <a:t>	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Cambria Math" panose="02040503050406030204" pitchFamily="18" charset="0"/>
                    <a:ea typeface="Cambria Math" panose="02040503050406030204" pitchFamily="18" charset="0"/>
                  </a:rPr>
                  <a:t> = |a|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 </m:t>
                    </m:r>
                  </m:oMath>
                </a14:m>
                <a:r>
                  <a:rPr lang="en-US" altLang="ko-KR" sz="1600" b="1" dirty="0">
                    <a:solidFill>
                      <a:prstClr val="black"/>
                    </a:solidFill>
                    <a:latin typeface="Cambria Math" panose="02040503050406030204" pitchFamily="18" charset="0"/>
                    <a:ea typeface="Cambria Math" panose="02040503050406030204" pitchFamily="18" charset="0"/>
                  </a:rPr>
                  <a:t>|b|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sz="1600" dirty="0">
                            <a:solidFill>
                              <a:prstClr val="black"/>
                            </a:solidFill>
                            <a:latin typeface="Cambria Math" panose="02040503050406030204" pitchFamily="18" charset="0"/>
                            <a:ea typeface="Cambria Math" panose="02040503050406030204" pitchFamily="18" charset="0"/>
                          </a:rPr>
                          <m:t>cos</m:t>
                        </m:r>
                      </m:fName>
                      <m:e>
                        <m:r>
                          <a:rPr lang="ko-KR" altLang="en-US" sz="1600" i="1" dirty="0">
                            <a:solidFill>
                              <a:prstClr val="black"/>
                            </a:solidFill>
                            <a:latin typeface="Cambria Math" panose="02040503050406030204" pitchFamily="18" charset="0"/>
                          </a:rPr>
                          <m:t>𝜃</m:t>
                        </m:r>
                      </m:e>
                    </m:func>
                  </m:oMath>
                </a14:m>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447675">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above equation, the notation |a| is the length of the vector.</a:t>
                </a:r>
              </a:p>
              <a:p>
                <a:pPr marL="447675">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the length of the vector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sSub>
                          <m:sSub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sub>
                        </m:sSub>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defined as </a:t>
                </a:r>
              </a:p>
              <a:p>
                <a:pPr marL="447675">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follows.</a:t>
                </a:r>
              </a:p>
              <a:p>
                <a:pPr marL="2417763" indent="-2244725">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 </m:t>
                    </m:r>
                    <m:rad>
                      <m:radPr>
                        <m:degHide m:val="on"/>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radPr>
                      <m:deg/>
                      <m:e>
                        <m:sSubSup>
                          <m:sSub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b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sub>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p>
                        </m:sSub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sSubSup>
                          <m:sSubSupPr>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sSubSupP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b>
                          <m:sup>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2</m:t>
                            </m:r>
                          </m:sup>
                        </m:sSubSup>
                      </m:e>
                    </m:rad>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952651"/>
                <a:ext cx="8632825" cy="1746486"/>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3.3. </a:t>
              </a:r>
              <a:r>
                <a:rPr lang="en-US" altLang="ko-KR" dirty="0">
                  <a:solidFill>
                    <a:schemeClr val="bg1"/>
                  </a:solidFill>
                  <a:latin typeface="SamsungSharpSans-Medium" pitchFamily="2" charset="0"/>
                  <a:cs typeface="SamsungSharpSans-Medium" pitchFamily="2" charset="0"/>
                </a:rPr>
                <a:t>Inner Product</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31" name="그룹 30">
            <a:extLst>
              <a:ext uri="{FF2B5EF4-FFF2-40B4-BE49-F238E27FC236}">
                <a16:creationId xmlns:a16="http://schemas.microsoft.com/office/drawing/2014/main" xmlns="" id="{1A5BFB19-A42F-46CC-8977-AC9D10EAABEC}"/>
              </a:ext>
            </a:extLst>
          </p:cNvPr>
          <p:cNvGrpSpPr/>
          <p:nvPr/>
        </p:nvGrpSpPr>
        <p:grpSpPr>
          <a:xfrm>
            <a:off x="6103540" y="2004718"/>
            <a:ext cx="2833893" cy="1751239"/>
            <a:chOff x="6052082" y="2233539"/>
            <a:chExt cx="2833893" cy="1751239"/>
          </a:xfrm>
        </p:grpSpPr>
        <p:cxnSp>
          <p:nvCxnSpPr>
            <p:cNvPr id="32" name="직선 화살표 연결선 31">
              <a:extLst>
                <a:ext uri="{FF2B5EF4-FFF2-40B4-BE49-F238E27FC236}">
                  <a16:creationId xmlns:a16="http://schemas.microsoft.com/office/drawing/2014/main" xmlns="" id="{3AA0154D-4614-4BBB-BDB0-8CF985487C33}"/>
                </a:ext>
              </a:extLst>
            </p:cNvPr>
            <p:cNvCxnSpPr/>
            <p:nvPr/>
          </p:nvCxnSpPr>
          <p:spPr>
            <a:xfrm>
              <a:off x="6389637" y="3547896"/>
              <a:ext cx="21621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xmlns="" id="{1C74ECE8-F584-4777-9B7A-676D5177F7F6}"/>
                </a:ext>
              </a:extLst>
            </p:cNvPr>
            <p:cNvCxnSpPr/>
            <p:nvPr/>
          </p:nvCxnSpPr>
          <p:spPr>
            <a:xfrm flipV="1">
              <a:off x="6713487" y="2357271"/>
              <a:ext cx="0" cy="15037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xmlns="" id="{9F53BAF0-57FE-4AB8-9774-2D6E1634F399}"/>
                </a:ext>
              </a:extLst>
            </p:cNvPr>
            <p:cNvCxnSpPr/>
            <p:nvPr/>
          </p:nvCxnSpPr>
          <p:spPr>
            <a:xfrm flipV="1">
              <a:off x="6732537" y="3243096"/>
              <a:ext cx="800100" cy="304800"/>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xmlns="" id="{71C55494-72DB-482B-8C71-5DE6CB50EBE0}"/>
                </a:ext>
              </a:extLst>
            </p:cNvPr>
            <p:cNvCxnSpPr/>
            <p:nvPr/>
          </p:nvCxnSpPr>
          <p:spPr>
            <a:xfrm flipV="1">
              <a:off x="6713487" y="2871621"/>
              <a:ext cx="495300" cy="676275"/>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EF065003-1189-464B-98D4-A3F2B68A0643}"/>
                    </a:ext>
                  </a:extLst>
                </p:cNvPr>
                <p:cNvSpPr txBox="1"/>
                <p:nvPr/>
              </p:nvSpPr>
              <p:spPr>
                <a:xfrm>
                  <a:off x="7625809" y="3050079"/>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𝑎</m:t>
                        </m:r>
                        <m:r>
                          <a:rPr lang="en-US" altLang="ko-KR" sz="1400" i="1" dirty="0" smtClean="0">
                            <a:latin typeface="Cambria Math" panose="02040503050406030204" pitchFamily="18" charset="0"/>
                          </a:rPr>
                          <m:t>=(3,1)</m:t>
                        </m:r>
                      </m:oMath>
                    </m:oMathPara>
                  </a14:m>
                  <a:endParaRPr lang="ko-KR" altLang="en-US" sz="1400" dirty="0"/>
                </a:p>
              </p:txBody>
            </p:sp>
          </mc:Choice>
          <mc:Fallback xmlns="">
            <p:sp>
              <p:nvSpPr>
                <p:cNvPr id="36" name="TextBox 35">
                  <a:extLst>
                    <a:ext uri="{FF2B5EF4-FFF2-40B4-BE49-F238E27FC236}">
                      <a16:creationId xmlns:a16="http://schemas.microsoft.com/office/drawing/2014/main" id="{EF065003-1189-464B-98D4-A3F2B68A0643}"/>
                    </a:ext>
                  </a:extLst>
                </p:cNvPr>
                <p:cNvSpPr txBox="1">
                  <a:spLocks noRot="1" noChangeAspect="1" noMove="1" noResize="1" noEditPoints="1" noAdjustHandles="1" noChangeArrowheads="1" noChangeShapeType="1" noTextEdit="1"/>
                </p:cNvSpPr>
                <p:nvPr/>
              </p:nvSpPr>
              <p:spPr>
                <a:xfrm>
                  <a:off x="7625809" y="3050079"/>
                  <a:ext cx="926003" cy="307777"/>
                </a:xfrm>
                <a:prstGeom prst="rect">
                  <a:avLst/>
                </a:prstGeom>
                <a:blipFill>
                  <a:blip r:embed="rId4"/>
                  <a:stretch>
                    <a:fillRect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185AEB51-B15B-4BD3-BE87-0B0D3AA6858E}"/>
                    </a:ext>
                  </a:extLst>
                </p:cNvPr>
                <p:cNvSpPr txBox="1"/>
                <p:nvPr/>
              </p:nvSpPr>
              <p:spPr>
                <a:xfrm>
                  <a:off x="7140641" y="2606615"/>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𝑏</m:t>
                        </m:r>
                        <m:r>
                          <a:rPr lang="en-US" altLang="ko-KR" sz="1400" i="1" dirty="0" smtClean="0">
                            <a:latin typeface="Cambria Math" panose="02040503050406030204" pitchFamily="18" charset="0"/>
                          </a:rPr>
                          <m:t>=(2,3)</m:t>
                        </m:r>
                      </m:oMath>
                    </m:oMathPara>
                  </a14:m>
                  <a:endParaRPr lang="ko-KR" altLang="en-US" sz="1400" dirty="0"/>
                </a:p>
              </p:txBody>
            </p:sp>
          </mc:Choice>
          <mc:Fallback xmlns="">
            <p:sp>
              <p:nvSpPr>
                <p:cNvPr id="37" name="TextBox 36">
                  <a:extLst>
                    <a:ext uri="{FF2B5EF4-FFF2-40B4-BE49-F238E27FC236}">
                      <a16:creationId xmlns:a16="http://schemas.microsoft.com/office/drawing/2014/main" id="{185AEB51-B15B-4BD3-BE87-0B0D3AA6858E}"/>
                    </a:ext>
                  </a:extLst>
                </p:cNvPr>
                <p:cNvSpPr txBox="1">
                  <a:spLocks noRot="1" noChangeAspect="1" noMove="1" noResize="1" noEditPoints="1" noAdjustHandles="1" noChangeArrowheads="1" noChangeShapeType="1" noTextEdit="1"/>
                </p:cNvSpPr>
                <p:nvPr/>
              </p:nvSpPr>
              <p:spPr>
                <a:xfrm>
                  <a:off x="7140641" y="2606615"/>
                  <a:ext cx="926003" cy="307777"/>
                </a:xfrm>
                <a:prstGeom prst="rect">
                  <a:avLst/>
                </a:prstGeom>
                <a:blipFill>
                  <a:blip r:embed="rId5"/>
                  <a:stretch>
                    <a:fillRect b="-8000"/>
                  </a:stretch>
                </a:blipFill>
              </p:spPr>
              <p:txBody>
                <a:bodyPr/>
                <a:lstStyle/>
                <a:p>
                  <a:r>
                    <a:rPr lang="ko-KR" altLang="en-US">
                      <a:noFill/>
                    </a:rPr>
                    <a:t> </a:t>
                  </a:r>
                </a:p>
              </p:txBody>
            </p:sp>
          </mc:Fallback>
        </mc:AlternateContent>
        <p:sp>
          <p:nvSpPr>
            <p:cNvPr id="38" name="원호 37">
              <a:extLst>
                <a:ext uri="{FF2B5EF4-FFF2-40B4-BE49-F238E27FC236}">
                  <a16:creationId xmlns:a16="http://schemas.microsoft.com/office/drawing/2014/main" xmlns="" id="{112593B7-1290-4466-913B-28DC98691472}"/>
                </a:ext>
              </a:extLst>
            </p:cNvPr>
            <p:cNvSpPr/>
            <p:nvPr/>
          </p:nvSpPr>
          <p:spPr>
            <a:xfrm>
              <a:off x="6787176" y="3260382"/>
              <a:ext cx="250162" cy="34882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9D859961-D01B-4DC0-829D-D1353A5A053E}"/>
                    </a:ext>
                  </a:extLst>
                </p:cNvPr>
                <p:cNvSpPr txBox="1"/>
                <p:nvPr/>
              </p:nvSpPr>
              <p:spPr>
                <a:xfrm>
                  <a:off x="6677640" y="3109159"/>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400" i="1" smtClean="0">
                            <a:latin typeface="Cambria Math" panose="02040503050406030204" pitchFamily="18" charset="0"/>
                          </a:rPr>
                          <m:t>𝜃</m:t>
                        </m:r>
                      </m:oMath>
                    </m:oMathPara>
                  </a14:m>
                  <a:endParaRPr lang="ko-KR" altLang="en-US" sz="1400" dirty="0"/>
                </a:p>
              </p:txBody>
            </p:sp>
          </mc:Choice>
          <mc:Fallback xmlns="">
            <p:sp>
              <p:nvSpPr>
                <p:cNvPr id="39" name="TextBox 38">
                  <a:extLst>
                    <a:ext uri="{FF2B5EF4-FFF2-40B4-BE49-F238E27FC236}">
                      <a16:creationId xmlns:a16="http://schemas.microsoft.com/office/drawing/2014/main" id="{9D859961-D01B-4DC0-829D-D1353A5A053E}"/>
                    </a:ext>
                  </a:extLst>
                </p:cNvPr>
                <p:cNvSpPr txBox="1">
                  <a:spLocks noRot="1" noChangeAspect="1" noMove="1" noResize="1" noEditPoints="1" noAdjustHandles="1" noChangeArrowheads="1" noChangeShapeType="1" noTextEdit="1"/>
                </p:cNvSpPr>
                <p:nvPr/>
              </p:nvSpPr>
              <p:spPr>
                <a:xfrm>
                  <a:off x="6677640" y="3109159"/>
                  <a:ext cx="926003" cy="307777"/>
                </a:xfrm>
                <a:prstGeom prst="rect">
                  <a:avLst/>
                </a:prstGeom>
                <a:blipFill>
                  <a:blip r:embed="rId6"/>
                  <a:stretch>
                    <a:fillRect/>
                  </a:stretch>
                </a:blipFill>
              </p:spPr>
              <p:txBody>
                <a:bodyPr/>
                <a:lstStyle/>
                <a:p>
                  <a:r>
                    <a:rPr lang="ko-KR" altLang="en-US">
                      <a:noFill/>
                    </a:rPr>
                    <a:t> </a:t>
                  </a:r>
                </a:p>
              </p:txBody>
            </p:sp>
          </mc:Fallback>
        </mc:AlternateContent>
        <p:sp>
          <p:nvSpPr>
            <p:cNvPr id="40" name="직사각형 39">
              <a:extLst>
                <a:ext uri="{FF2B5EF4-FFF2-40B4-BE49-F238E27FC236}">
                  <a16:creationId xmlns:a16="http://schemas.microsoft.com/office/drawing/2014/main" xmlns="" id="{B07198A1-DC43-425F-B1B1-CDBF1EC97801}"/>
                </a:ext>
              </a:extLst>
            </p:cNvPr>
            <p:cNvSpPr/>
            <p:nvPr/>
          </p:nvSpPr>
          <p:spPr>
            <a:xfrm>
              <a:off x="6052082" y="2233539"/>
              <a:ext cx="2833893"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082500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a16="http://schemas.microsoft.com/office/drawing/2014/main" xmlns="" id="{A869BA25-4A12-4491-AA5C-6CC49E6A607F}"/>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Vector Norm</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Inner Product</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3.4. Orthogonal Condition</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Normal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3.6. Cosine Similarity</a:t>
            </a:r>
          </a:p>
        </p:txBody>
      </p:sp>
    </p:spTree>
    <p:extLst>
      <p:ext uri="{BB962C8B-B14F-4D97-AF65-F5344CB8AC3E}">
        <p14:creationId xmlns:p14="http://schemas.microsoft.com/office/powerpoint/2010/main" val="12169635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Orthogonal Condition</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buSzPct val="120000"/>
                <a:defRPr/>
              </a:pPr>
              <a:r>
                <a:rPr lang="en-US" altLang="ko-KR" sz="1400" dirty="0">
                  <a:solidFill>
                    <a:prstClr val="black">
                      <a:lumMod val="85000"/>
                      <a:lumOff val="15000"/>
                    </a:prstClr>
                  </a:solidFill>
                  <a:latin typeface="SamsungOne 400" panose="020B0503030303020204" pitchFamily="34" charset="0"/>
                </a:rPr>
                <a:t>Vectors with the inner product</a:t>
              </a:r>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0 are orthogonal to each other.</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3.4. </a:t>
              </a:r>
              <a:r>
                <a:rPr lang="en-US" altLang="ko-KR" dirty="0">
                  <a:solidFill>
                    <a:schemeClr val="bg1"/>
                  </a:solidFill>
                  <a:latin typeface="SamsungSharpSans-Medium" pitchFamily="2" charset="0"/>
                  <a:cs typeface="SamsungSharpSans-Medium" pitchFamily="2" charset="0"/>
                </a:rPr>
                <a:t>Orthogonal Condition</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702940" y="217353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angle between the vectors a and b is </a:t>
            </a:r>
            <a:r>
              <a:rPr lang="ko-KR" altLang="en-US" sz="1300" dirty="0">
                <a:solidFill>
                  <a:prstClr val="black">
                    <a:lumMod val="85000"/>
                    <a:lumOff val="15000"/>
                  </a:prstClr>
                </a:solidFill>
                <a:latin typeface="SamsungOne 400" panose="020B0503030303020204" pitchFamily="34" charset="0"/>
              </a:rPr>
              <a:t>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inner product can be expressed as follows.</a:t>
            </a:r>
          </a:p>
        </p:txBody>
      </p:sp>
      <p:grpSp>
        <p:nvGrpSpPr>
          <p:cNvPr id="3" name="그룹 2">
            <a:extLst>
              <a:ext uri="{FF2B5EF4-FFF2-40B4-BE49-F238E27FC236}">
                <a16:creationId xmlns:a16="http://schemas.microsoft.com/office/drawing/2014/main" xmlns="" id="{D6285961-AFE5-4168-ACFC-F38635A14A22}"/>
              </a:ext>
            </a:extLst>
          </p:cNvPr>
          <p:cNvGrpSpPr/>
          <p:nvPr/>
        </p:nvGrpSpPr>
        <p:grpSpPr>
          <a:xfrm>
            <a:off x="712181" y="2646845"/>
            <a:ext cx="8630825" cy="3446451"/>
            <a:chOff x="712181" y="2537789"/>
            <a:chExt cx="8630825" cy="3446451"/>
          </a:xfrm>
        </p:grpSpPr>
        <p:sp>
          <p:nvSpPr>
            <p:cNvPr id="30" name="직사각형 29">
              <a:extLst>
                <a:ext uri="{FF2B5EF4-FFF2-40B4-BE49-F238E27FC236}">
                  <a16:creationId xmlns:a16="http://schemas.microsoft.com/office/drawing/2014/main" xmlns="" id="{6FDF555E-B1B5-49CE-BC6E-553F85082D59}"/>
                </a:ext>
              </a:extLst>
            </p:cNvPr>
            <p:cNvSpPr/>
            <p:nvPr/>
          </p:nvSpPr>
          <p:spPr>
            <a:xfrm>
              <a:off x="712181" y="2537789"/>
              <a:ext cx="8630825" cy="34464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xmlns="" id="{B1DB82BB-D6D8-46D2-856B-587731CF78BE}"/>
                    </a:ext>
                  </a:extLst>
                </p:cNvPr>
                <p:cNvSpPr/>
                <p:nvPr/>
              </p:nvSpPr>
              <p:spPr>
                <a:xfrm>
                  <a:off x="991714" y="2703214"/>
                  <a:ext cx="8079514" cy="2853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1000"/>
                    </a:spcAft>
                    <a:buClr>
                      <a:srgbClr val="193EB0"/>
                    </a:buClr>
                  </a:pPr>
                  <a:r>
                    <a:rPr lang="en-US" altLang="ko-KR" sz="2000" b="1" dirty="0">
                      <a:solidFill>
                        <a:prstClr val="black"/>
                      </a:solidFill>
                      <a:latin typeface="SamsungOne 400" panose="020B0503030303020204" pitchFamily="34" charset="0"/>
                      <a:ea typeface="SamsungOne 400" panose="020B0503030303020204" pitchFamily="34" charset="0"/>
                    </a:rPr>
                    <a:t>	</a:t>
                  </a:r>
                  <a:r>
                    <a:rPr lang="en-US" altLang="ko-KR" sz="1600" b="1" dirty="0">
                      <a:solidFill>
                        <a:prstClr val="black"/>
                      </a:solidFill>
                      <a:latin typeface="SamsungOne 400" panose="020B0503030303020204" pitchFamily="34" charset="0"/>
                      <a:ea typeface="SamsungOne 400" panose="020B0503030303020204" pitchFamily="34" charset="0"/>
                    </a:rPr>
                    <a:t>&lt;a</a:t>
                  </a:r>
                  <a14:m>
                    <m:oMath xmlns:m="http://schemas.openxmlformats.org/officeDocument/2006/math">
                      <m:r>
                        <a:rPr lang="en-US" altLang="ko-KR" sz="1600" b="1">
                          <a:solidFill>
                            <a:prstClr val="black"/>
                          </a:solidFill>
                          <a:latin typeface="Cambria Math" panose="02040503050406030204" pitchFamily="18" charset="0"/>
                          <a:ea typeface="Cambria Math" panose="02040503050406030204" pitchFamily="18" charset="0"/>
                        </a:rPr>
                        <m:t> ,</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SamsungOne 400" panose="020B0503030303020204" pitchFamily="34" charset="0"/>
                      <a:ea typeface="SamsungOne 400" panose="020B0503030303020204" pitchFamily="34" charset="0"/>
                    </a:rPr>
                    <a:t>&gt; =|a|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 </m:t>
                      </m:r>
                    </m:oMath>
                  </a14:m>
                  <a:r>
                    <a:rPr lang="en-US" altLang="ko-KR" sz="1600" b="1" dirty="0">
                      <a:solidFill>
                        <a:prstClr val="black"/>
                      </a:solidFill>
                      <a:latin typeface="SamsungOne 400" panose="020B0503030303020204" pitchFamily="34" charset="0"/>
                      <a:ea typeface="SamsungOne 400" panose="020B0503030303020204" pitchFamily="34" charset="0"/>
                    </a:rPr>
                    <a:t>|b|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sz="1600" dirty="0">
                              <a:solidFill>
                                <a:prstClr val="black"/>
                              </a:solidFill>
                              <a:latin typeface="Cambria Math" panose="02040503050406030204" pitchFamily="18" charset="0"/>
                              <a:ea typeface="Cambria Math" panose="02040503050406030204" pitchFamily="18" charset="0"/>
                            </a:rPr>
                            <m:t>cos</m:t>
                          </m:r>
                        </m:fName>
                        <m:e>
                          <m:r>
                            <a:rPr lang="ko-KR" altLang="en-US" sz="1600" i="1" dirty="0">
                              <a:solidFill>
                                <a:prstClr val="black"/>
                              </a:solidFill>
                              <a:latin typeface="Cambria Math" panose="02040503050406030204" pitchFamily="18" charset="0"/>
                            </a:rPr>
                            <m:t>𝜃</m:t>
                          </m:r>
                        </m:e>
                      </m:func>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fact that two vectors a and b are orthogonal (meeting vertically) means that the angle of the two vectors is at 90°.</a:t>
                  </a: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other words, &lt;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a,b</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&gt; is 0.</a:t>
                  </a:r>
                </a:p>
                <a:p>
                  <a:pPr>
                    <a:spcAft>
                      <a:spcPts val="1000"/>
                    </a:spcAft>
                    <a:buClr>
                      <a:srgbClr val="193EB0"/>
                    </a:buClr>
                  </a:pPr>
                  <a:r>
                    <a:rPr lang="en-US" altLang="ko-KR" sz="1300" dirty="0">
                      <a:solidFill>
                        <a:prstClr val="black"/>
                      </a:solidFill>
                      <a:latin typeface="SamsungOne 400" panose="020B0503030303020204" pitchFamily="34" charset="0"/>
                      <a:ea typeface="SamsungOne 400" panose="020B0503030303020204" pitchFamily="34" charset="0"/>
                    </a:rPr>
                    <a:t>	The combination of </a:t>
                  </a:r>
                  <a14:m>
                    <m:oMath xmlns:m="http://schemas.openxmlformats.org/officeDocument/2006/math">
                      <m:func>
                        <m:funcPr>
                          <m:ctrlPr>
                            <a:rPr lang="en-US" altLang="ko-KR" sz="1400" i="1" dirty="0">
                              <a:solidFill>
                                <a:prstClr val="black"/>
                              </a:solidFill>
                              <a:latin typeface="Cambria Math" panose="02040503050406030204" pitchFamily="18" charset="0"/>
                            </a:rPr>
                          </m:ctrlPr>
                        </m:funcPr>
                        <m:fName>
                          <m:r>
                            <m:rPr>
                              <m:sty m:val="p"/>
                            </m:rPr>
                            <a:rPr lang="en-US" altLang="ko-KR" sz="1400" dirty="0">
                              <a:solidFill>
                                <a:prstClr val="black"/>
                              </a:solidFill>
                              <a:latin typeface="Cambria Math" panose="02040503050406030204" pitchFamily="18" charset="0"/>
                            </a:rPr>
                            <m:t>cos</m:t>
                          </m:r>
                        </m:fName>
                        <m:e>
                          <m:r>
                            <a:rPr lang="en-US" altLang="ko-KR" sz="1400" i="1" dirty="0">
                              <a:solidFill>
                                <a:prstClr val="black"/>
                              </a:solidFill>
                              <a:latin typeface="Cambria Math" panose="02040503050406030204" pitchFamily="18" charset="0"/>
                            </a:rPr>
                            <m:t>90</m:t>
                          </m:r>
                          <m:r>
                            <a:rPr lang="en-US" altLang="ko-KR" sz="1400" i="1" dirty="0">
                              <a:solidFill>
                                <a:prstClr val="black"/>
                              </a:solidFill>
                              <a:latin typeface="Cambria Math" panose="02040503050406030204" pitchFamily="18" charset="0"/>
                              <a:ea typeface="Cambria Math" panose="02040503050406030204" pitchFamily="18" charset="0"/>
                            </a:rPr>
                            <m:t>°</m:t>
                          </m:r>
                          <m:r>
                            <a:rPr lang="en-US" altLang="ko-KR" sz="1400" i="1" dirty="0">
                              <a:solidFill>
                                <a:prstClr val="black"/>
                              </a:solidFill>
                              <a:latin typeface="Cambria Math" panose="02040503050406030204" pitchFamily="18" charset="0"/>
                            </a:rPr>
                            <m:t>=0</m:t>
                          </m:r>
                        </m:e>
                      </m:func>
                      <m:r>
                        <a:rPr lang="en-US" altLang="ko-KR" sz="1400" b="0" i="1" dirty="0" smtClean="0">
                          <a:solidFill>
                            <a:prstClr val="black"/>
                          </a:solidFill>
                          <a:latin typeface="Cambria Math" panose="02040503050406030204" pitchFamily="18" charset="0"/>
                        </a:rPr>
                        <m:t> </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a:t>
                  </a:r>
                  <a:r>
                    <a:rPr lang="en-US" altLang="ko-KR" sz="1300" b="1" dirty="0">
                      <a:solidFill>
                        <a:prstClr val="black"/>
                      </a:solidFill>
                      <a:latin typeface="SamsungOne 400" panose="020B0503030303020204" pitchFamily="34" charset="0"/>
                      <a:ea typeface="SamsungOne 400" panose="020B0503030303020204" pitchFamily="34" charset="0"/>
                    </a:rPr>
                    <a:t> </a:t>
                  </a:r>
                  <a:r>
                    <a:rPr lang="en-US" altLang="ko-KR" sz="1400" b="1" dirty="0">
                      <a:solidFill>
                        <a:prstClr val="black"/>
                      </a:solidFill>
                      <a:latin typeface="SamsungOne 400" panose="020B0503030303020204" pitchFamily="34" charset="0"/>
                      <a:ea typeface="SamsungOne 400" panose="020B0503030303020204" pitchFamily="34" charset="0"/>
                    </a:rPr>
                    <a:t>&lt;a</a:t>
                  </a:r>
                  <a14:m>
                    <m:oMath xmlns:m="http://schemas.openxmlformats.org/officeDocument/2006/math">
                      <m:r>
                        <a:rPr lang="en-US" altLang="ko-KR" sz="1400" b="1">
                          <a:solidFill>
                            <a:prstClr val="black"/>
                          </a:solidFill>
                          <a:latin typeface="Cambria Math" panose="02040503050406030204" pitchFamily="18" charset="0"/>
                          <a:ea typeface="Cambria Math" panose="02040503050406030204" pitchFamily="18" charset="0"/>
                        </a:rPr>
                        <m:t> ,</m:t>
                      </m:r>
                      <m:r>
                        <a:rPr lang="en-US" altLang="ko-KR" sz="1400" b="1" i="1">
                          <a:solidFill>
                            <a:prstClr val="black"/>
                          </a:solidFill>
                          <a:latin typeface="Cambria Math" panose="02040503050406030204" pitchFamily="18" charset="0"/>
                          <a:ea typeface="Cambria Math" panose="02040503050406030204" pitchFamily="18" charset="0"/>
                        </a:rPr>
                        <m:t>𝒃</m:t>
                      </m:r>
                    </m:oMath>
                  </a14:m>
                  <a:r>
                    <a:rPr lang="en-US" altLang="ko-KR" sz="1400" b="1" dirty="0">
                      <a:solidFill>
                        <a:prstClr val="black"/>
                      </a:solidFill>
                      <a:latin typeface="SamsungOne 400" panose="020B0503030303020204" pitchFamily="34" charset="0"/>
                      <a:ea typeface="SamsungOne 400" panose="020B0503030303020204" pitchFamily="34" charset="0"/>
                    </a:rPr>
                    <a:t>&gt; =|a| </a:t>
                  </a:r>
                  <a14:m>
                    <m:oMath xmlns:m="http://schemas.openxmlformats.org/officeDocument/2006/math">
                      <m:r>
                        <a:rPr lang="en-US" altLang="ko-KR" sz="1400" b="1" i="1">
                          <a:solidFill>
                            <a:prstClr val="black"/>
                          </a:solidFill>
                          <a:latin typeface="Cambria Math" panose="02040503050406030204" pitchFamily="18" charset="0"/>
                          <a:ea typeface="Cambria Math" panose="02040503050406030204" pitchFamily="18" charset="0"/>
                        </a:rPr>
                        <m:t>∙ </m:t>
                      </m:r>
                    </m:oMath>
                  </a14:m>
                  <a:r>
                    <a:rPr lang="en-US" altLang="ko-KR" sz="1400" b="1" dirty="0">
                      <a:solidFill>
                        <a:prstClr val="black"/>
                      </a:solidFill>
                      <a:latin typeface="SamsungOne 400" panose="020B0503030303020204" pitchFamily="34" charset="0"/>
                      <a:ea typeface="SamsungOne 400" panose="020B0503030303020204" pitchFamily="34" charset="0"/>
                    </a:rPr>
                    <a:t>|b| </a:t>
                  </a:r>
                  <a14:m>
                    <m:oMath xmlns:m="http://schemas.openxmlformats.org/officeDocument/2006/math">
                      <m:r>
                        <a:rPr lang="en-US" altLang="ko-KR" sz="1400" b="1"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func>
                        <m:funcPr>
                          <m:ctrlPr>
                            <a:rPr lang="en-US" altLang="ko-KR" sz="1400" i="1" dirty="0">
                              <a:solidFill>
                                <a:prstClr val="black"/>
                              </a:solidFill>
                              <a:latin typeface="Cambria Math" panose="02040503050406030204" pitchFamily="18" charset="0"/>
                            </a:rPr>
                          </m:ctrlPr>
                        </m:funcPr>
                        <m:fName>
                          <m:r>
                            <m:rPr>
                              <m:sty m:val="p"/>
                            </m:rPr>
                            <a:rPr lang="en-US" altLang="ko-KR" sz="1400" dirty="0">
                              <a:solidFill>
                                <a:prstClr val="black"/>
                              </a:solidFill>
                              <a:latin typeface="Cambria Math" panose="02040503050406030204" pitchFamily="18" charset="0"/>
                            </a:rPr>
                            <m:t>cos</m:t>
                          </m:r>
                        </m:fName>
                        <m:e>
                          <m:r>
                            <a:rPr lang="ko-KR" altLang="en-US" sz="1400" i="1" dirty="0">
                              <a:solidFill>
                                <a:prstClr val="black"/>
                              </a:solidFill>
                              <a:latin typeface="Cambria Math" panose="02040503050406030204" pitchFamily="18" charset="0"/>
                            </a:rPr>
                            <m:t>𝜃</m:t>
                          </m:r>
                        </m:e>
                      </m:func>
                      <m:r>
                        <a:rPr lang="en-US" altLang="ko-KR" sz="1400" i="1" dirty="0">
                          <a:solidFill>
                            <a:prstClr val="black"/>
                          </a:solidFill>
                          <a:latin typeface="Cambria Math" panose="02040503050406030204" pitchFamily="18" charset="0"/>
                        </a:rPr>
                        <m:t>=0</m:t>
                      </m:r>
                    </m:oMath>
                  </a14:m>
                  <a:r>
                    <a:rPr lang="en-US" altLang="ko-KR" sz="1300" dirty="0">
                      <a:solidFill>
                        <a:prstClr val="black"/>
                      </a:solidFill>
                      <a:latin typeface="SamsungOne 400" panose="020B0503030303020204" pitchFamily="34" charset="0"/>
                      <a:ea typeface="SamsungOne 400" panose="020B0503030303020204" pitchFamily="34" charset="0"/>
                    </a:rPr>
                    <a:t>.</a:t>
                  </a:r>
                </a:p>
                <a:p>
                  <a:pPr>
                    <a:spcAft>
                      <a:spcPts val="10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we find the inner product of a=(2,1) and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b=(-1,2)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in the figure,</a:t>
                  </a:r>
                </a:p>
                <a:p>
                  <a:pPr>
                    <a:spcAft>
                      <a:spcPts val="1000"/>
                    </a:spcAft>
                    <a:buClr>
                      <a:srgbClr val="193EB0"/>
                    </a:buClr>
                  </a:pPr>
                  <a:r>
                    <a:rPr lang="en-US" altLang="ko-KR" sz="1400" dirty="0">
                      <a:solidFill>
                        <a:prstClr val="black"/>
                      </a:solidFill>
                      <a:latin typeface="SamsungOne 400" panose="020B0503030303020204" pitchFamily="34" charset="0"/>
                      <a:ea typeface="SamsungOne 400" panose="020B0503030303020204" pitchFamily="34" charset="0"/>
                    </a:rPr>
                    <a:t>&lt;</a:t>
                  </a:r>
                  <a:r>
                    <a:rPr lang="en-US" altLang="ko-KR" sz="1400" dirty="0" err="1">
                      <a:solidFill>
                        <a:prstClr val="black"/>
                      </a:solidFill>
                      <a:latin typeface="SamsungOne 400" panose="020B0503030303020204" pitchFamily="34" charset="0"/>
                      <a:ea typeface="SamsungOne 400" panose="020B0503030303020204" pitchFamily="34" charset="0"/>
                    </a:rPr>
                    <a:t>a,b</a:t>
                  </a:r>
                  <a:r>
                    <a:rPr lang="en-US" altLang="ko-KR" sz="1400" dirty="0">
                      <a:solidFill>
                        <a:prstClr val="black"/>
                      </a:solidFill>
                      <a:latin typeface="SamsungOne 400" panose="020B0503030303020204" pitchFamily="34" charset="0"/>
                      <a:ea typeface="SamsungOne 400" panose="020B0503030303020204" pitchFamily="34" charset="0"/>
                    </a:rPr>
                    <a:t>&gt; = 2 </a:t>
                  </a:r>
                  <a14:m>
                    <m:oMath xmlns:m="http://schemas.openxmlformats.org/officeDocument/2006/math">
                      <m:r>
                        <a:rPr lang="en-US" altLang="ko-KR" sz="1400" i="1" smtClean="0">
                          <a:solidFill>
                            <a:prstClr val="black"/>
                          </a:solidFill>
                          <a:latin typeface="Cambria Math" panose="02040503050406030204" pitchFamily="18" charset="0"/>
                          <a:ea typeface="Cambria Math" panose="02040503050406030204" pitchFamily="18" charset="0"/>
                        </a:rPr>
                        <m:t>×</m:t>
                      </m:r>
                      <m:d>
                        <m:dPr>
                          <m:ctrlPr>
                            <a:rPr lang="en-US" altLang="ko-KR" sz="1400" i="1">
                              <a:solidFill>
                                <a:prstClr val="black"/>
                              </a:solidFill>
                              <a:latin typeface="Cambria Math" panose="02040503050406030204" pitchFamily="18" charset="0"/>
                              <a:ea typeface="Cambria Math" panose="02040503050406030204" pitchFamily="18" charset="0"/>
                            </a:rPr>
                          </m:ctrlPr>
                        </m:dPr>
                        <m:e>
                          <m:r>
                            <a:rPr lang="en-US" altLang="ko-KR" sz="1400" i="1">
                              <a:solidFill>
                                <a:prstClr val="black"/>
                              </a:solidFill>
                              <a:latin typeface="Cambria Math" panose="02040503050406030204" pitchFamily="18" charset="0"/>
                              <a:ea typeface="Cambria Math" panose="02040503050406030204" pitchFamily="18" charset="0"/>
                            </a:rPr>
                            <m:t>−1</m:t>
                          </m:r>
                        </m:e>
                      </m:d>
                      <m:r>
                        <a:rPr lang="en-US" altLang="ko-KR" sz="1400" i="1">
                          <a:solidFill>
                            <a:prstClr val="black"/>
                          </a:solidFill>
                          <a:latin typeface="Cambria Math" panose="02040503050406030204" pitchFamily="18" charset="0"/>
                          <a:ea typeface="Cambria Math" panose="02040503050406030204" pitchFamily="18" charset="0"/>
                        </a:rPr>
                        <m:t>+1×</m:t>
                      </m:r>
                    </m:oMath>
                  </a14:m>
                  <a:r>
                    <a:rPr lang="en-US" altLang="ko-KR" sz="1400" dirty="0">
                      <a:solidFill>
                        <a:prstClr val="black"/>
                      </a:solidFill>
                      <a:latin typeface="SamsungOne 400" panose="020B0503030303020204" pitchFamily="34" charset="0"/>
                      <a:ea typeface="SamsungOne 400" panose="020B0503030303020204" pitchFamily="34" charset="0"/>
                    </a:rPr>
                    <a:t>2 = 0</a:t>
                  </a:r>
                  <a:r>
                    <a:rPr lang="en-US" altLang="ko-KR" sz="1300" dirty="0">
                      <a:solidFill>
                        <a:prstClr val="black"/>
                      </a:solidFill>
                      <a:latin typeface="SamsungOne 400" panose="020B0503030303020204" pitchFamily="34" charset="0"/>
                      <a:ea typeface="SamsungOne 400" panose="020B0503030303020204" pitchFamily="34" charset="0"/>
                    </a:rPr>
                    <a:t>.</a:t>
                  </a:r>
                </a:p>
              </p:txBody>
            </p:sp>
          </mc:Choice>
          <mc:Fallback xmlns="">
            <p:sp>
              <p:nvSpPr>
                <p:cNvPr id="31" name="직사각형 30">
                  <a:extLst>
                    <a:ext uri="{FF2B5EF4-FFF2-40B4-BE49-F238E27FC236}">
                      <a16:creationId xmlns="" xmlns:a16="http://schemas.microsoft.com/office/drawing/2014/main" xmlns:a14="http://schemas.microsoft.com/office/drawing/2010/main" id="{B1DB82BB-D6D8-46D2-856B-587731CF78BE}"/>
                    </a:ext>
                  </a:extLst>
                </p:cNvPr>
                <p:cNvSpPr>
                  <a:spLocks noRot="1" noChangeAspect="1" noMove="1" noResize="1" noEditPoints="1" noAdjustHandles="1" noChangeArrowheads="1" noChangeShapeType="1" noTextEdit="1"/>
                </p:cNvSpPr>
                <p:nvPr/>
              </p:nvSpPr>
              <p:spPr>
                <a:xfrm>
                  <a:off x="991714" y="2703214"/>
                  <a:ext cx="8079514" cy="2853840"/>
                </a:xfrm>
                <a:prstGeom prst="rect">
                  <a:avLst/>
                </a:prstGeom>
                <a:blipFill rotWithShape="0">
                  <a:blip r:embed="rId3"/>
                  <a:stretch>
                    <a:fillRect l="-151"/>
                  </a:stretch>
                </a:blipFill>
                <a:ln>
                  <a:noFill/>
                </a:ln>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xmlns="" id="{5C0F65D7-02C3-4176-82F4-0771922EBDA6}"/>
                </a:ext>
              </a:extLst>
            </p:cNvPr>
            <p:cNvGrpSpPr/>
            <p:nvPr/>
          </p:nvGrpSpPr>
          <p:grpSpPr>
            <a:xfrm>
              <a:off x="6134920" y="4359192"/>
              <a:ext cx="2776191" cy="1476204"/>
              <a:chOff x="5114366" y="4650626"/>
              <a:chExt cx="3293430" cy="1751239"/>
            </a:xfrm>
          </p:grpSpPr>
          <p:grpSp>
            <p:nvGrpSpPr>
              <p:cNvPr id="33" name="그룹 32">
                <a:extLst>
                  <a:ext uri="{FF2B5EF4-FFF2-40B4-BE49-F238E27FC236}">
                    <a16:creationId xmlns:a16="http://schemas.microsoft.com/office/drawing/2014/main" xmlns="" id="{54ECE625-1B73-4C59-A4A2-D156BCE65865}"/>
                  </a:ext>
                </a:extLst>
              </p:cNvPr>
              <p:cNvGrpSpPr/>
              <p:nvPr/>
            </p:nvGrpSpPr>
            <p:grpSpPr>
              <a:xfrm>
                <a:off x="5375807" y="4797153"/>
                <a:ext cx="2823618" cy="1477240"/>
                <a:chOff x="943322" y="4518252"/>
                <a:chExt cx="2034540" cy="1134777"/>
              </a:xfrm>
            </p:grpSpPr>
            <p:cxnSp>
              <p:nvCxnSpPr>
                <p:cNvPr id="35" name="직선 연결선 34">
                  <a:extLst>
                    <a:ext uri="{FF2B5EF4-FFF2-40B4-BE49-F238E27FC236}">
                      <a16:creationId xmlns:a16="http://schemas.microsoft.com/office/drawing/2014/main" xmlns="" id="{32C1E5F8-30A3-40AF-AAA9-F01A6F247D18}"/>
                    </a:ext>
                  </a:extLst>
                </p:cNvPr>
                <p:cNvCxnSpPr/>
                <p:nvPr/>
              </p:nvCxnSpPr>
              <p:spPr>
                <a:xfrm>
                  <a:off x="943322" y="5410537"/>
                  <a:ext cx="2034540" cy="14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83D17C26-4741-44D3-8C0F-29125E073DCC}"/>
                    </a:ext>
                  </a:extLst>
                </p:cNvPr>
                <p:cNvCxnSpPr/>
                <p:nvPr/>
              </p:nvCxnSpPr>
              <p:spPr>
                <a:xfrm>
                  <a:off x="943322" y="5078322"/>
                  <a:ext cx="2034540" cy="14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xmlns="" id="{136F604B-5172-4B7C-8F7E-FEC8FFB16DC5}"/>
                    </a:ext>
                  </a:extLst>
                </p:cNvPr>
                <p:cNvCxnSpPr/>
                <p:nvPr/>
              </p:nvCxnSpPr>
              <p:spPr>
                <a:xfrm>
                  <a:off x="943322" y="4746107"/>
                  <a:ext cx="2034540" cy="14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xmlns="" id="{F7FBC197-7C22-4C02-B93B-7219A65F7097}"/>
                    </a:ext>
                  </a:extLst>
                </p:cNvPr>
                <p:cNvCxnSpPr/>
                <p:nvPr/>
              </p:nvCxnSpPr>
              <p:spPr>
                <a:xfrm>
                  <a:off x="1164302" y="4525570"/>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xmlns="" id="{F0780294-53FD-4386-A90D-CD0E444BDA3E}"/>
                    </a:ext>
                  </a:extLst>
                </p:cNvPr>
                <p:cNvCxnSpPr/>
                <p:nvPr/>
              </p:nvCxnSpPr>
              <p:spPr>
                <a:xfrm>
                  <a:off x="1552922" y="4518252"/>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xmlns="" id="{E8727899-6658-4549-9043-1FAB9C6F70EA}"/>
                    </a:ext>
                  </a:extLst>
                </p:cNvPr>
                <p:cNvCxnSpPr/>
                <p:nvPr/>
              </p:nvCxnSpPr>
              <p:spPr>
                <a:xfrm>
                  <a:off x="1960592" y="4518252"/>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xmlns="" id="{23E0C039-D712-45D3-AF7A-BD87C8256555}"/>
                    </a:ext>
                  </a:extLst>
                </p:cNvPr>
                <p:cNvCxnSpPr/>
                <p:nvPr/>
              </p:nvCxnSpPr>
              <p:spPr>
                <a:xfrm>
                  <a:off x="2379692" y="4525570"/>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xmlns="" id="{06C7904D-EE76-41B7-A0F8-2FE939140E1F}"/>
                    </a:ext>
                  </a:extLst>
                </p:cNvPr>
                <p:cNvCxnSpPr/>
                <p:nvPr/>
              </p:nvCxnSpPr>
              <p:spPr>
                <a:xfrm>
                  <a:off x="2791172" y="4532889"/>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xmlns="" id="{F1C9CF0A-F13D-42B2-8EC0-7325B9F4EB5E}"/>
                    </a:ext>
                  </a:extLst>
                </p:cNvPr>
                <p:cNvCxnSpPr/>
                <p:nvPr/>
              </p:nvCxnSpPr>
              <p:spPr>
                <a:xfrm flipH="1" flipV="1">
                  <a:off x="1217642" y="4746107"/>
                  <a:ext cx="335280" cy="6644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직선 화살표 연결선 62">
                  <a:extLst>
                    <a:ext uri="{FF2B5EF4-FFF2-40B4-BE49-F238E27FC236}">
                      <a16:creationId xmlns:a16="http://schemas.microsoft.com/office/drawing/2014/main" xmlns="" id="{488B99DF-FF29-4B7D-BC7B-B56C47727057}"/>
                    </a:ext>
                  </a:extLst>
                </p:cNvPr>
                <p:cNvCxnSpPr/>
                <p:nvPr/>
              </p:nvCxnSpPr>
              <p:spPr>
                <a:xfrm flipV="1">
                  <a:off x="1552922" y="5092959"/>
                  <a:ext cx="864870" cy="3322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직선 연결선 63">
                  <a:extLst>
                    <a:ext uri="{FF2B5EF4-FFF2-40B4-BE49-F238E27FC236}">
                      <a16:creationId xmlns:a16="http://schemas.microsoft.com/office/drawing/2014/main" xmlns="" id="{740B9AC1-7C0B-4DB2-A247-2FC87B95EEAF}"/>
                    </a:ext>
                  </a:extLst>
                </p:cNvPr>
                <p:cNvCxnSpPr/>
                <p:nvPr/>
              </p:nvCxnSpPr>
              <p:spPr>
                <a:xfrm flipV="1">
                  <a:off x="1507203" y="5267964"/>
                  <a:ext cx="120013" cy="52850"/>
                </a:xfrm>
                <a:prstGeom prst="line">
                  <a:avLst/>
                </a:prstGeom>
              </p:spPr>
              <p:style>
                <a:lnRef idx="1">
                  <a:schemeClr val="dk1"/>
                </a:lnRef>
                <a:fillRef idx="0">
                  <a:schemeClr val="dk1"/>
                </a:fillRef>
                <a:effectRef idx="0">
                  <a:schemeClr val="dk1"/>
                </a:effectRef>
                <a:fontRef idx="minor">
                  <a:schemeClr val="tx1"/>
                </a:fontRef>
              </p:style>
            </p:cxnSp>
            <p:cxnSp>
              <p:nvCxnSpPr>
                <p:cNvPr id="65" name="직선 연결선 64">
                  <a:extLst>
                    <a:ext uri="{FF2B5EF4-FFF2-40B4-BE49-F238E27FC236}">
                      <a16:creationId xmlns:a16="http://schemas.microsoft.com/office/drawing/2014/main" xmlns="" id="{9372CBCB-24D4-4716-BF50-5365D73F7F70}"/>
                    </a:ext>
                  </a:extLst>
                </p:cNvPr>
                <p:cNvCxnSpPr/>
                <p:nvPr/>
              </p:nvCxnSpPr>
              <p:spPr>
                <a:xfrm>
                  <a:off x="1627216" y="5267964"/>
                  <a:ext cx="60961" cy="113299"/>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xmlns="" id="{F3F65679-0B62-4B2B-AE28-9FD675879DF0}"/>
                    </a:ext>
                  </a:extLst>
                </p:cNvPr>
                <p:cNvSpPr txBox="1"/>
                <p:nvPr/>
              </p:nvSpPr>
              <p:spPr>
                <a:xfrm>
                  <a:off x="2469226" y="4879741"/>
                  <a:ext cx="327660" cy="223709"/>
                </a:xfrm>
                <a:prstGeom prst="rect">
                  <a:avLst/>
                </a:prstGeom>
                <a:noFill/>
              </p:spPr>
              <p:txBody>
                <a:bodyPr wrap="square" rtlCol="0">
                  <a:spAutoFit/>
                </a:bodyPr>
                <a:lstStyle/>
                <a:p>
                  <a:r>
                    <a:rPr lang="en-US" altLang="ko-KR" sz="1400" dirty="0"/>
                    <a:t>a</a:t>
                  </a:r>
                  <a:endParaRPr lang="ko-KR" altLang="en-US" sz="1400" dirty="0"/>
                </a:p>
              </p:txBody>
            </p:sp>
            <p:sp>
              <p:nvSpPr>
                <p:cNvPr id="67" name="TextBox 66">
                  <a:extLst>
                    <a:ext uri="{FF2B5EF4-FFF2-40B4-BE49-F238E27FC236}">
                      <a16:creationId xmlns:a16="http://schemas.microsoft.com/office/drawing/2014/main" xmlns="" id="{987E21B8-2E57-428D-9C56-790093DB6556}"/>
                    </a:ext>
                  </a:extLst>
                </p:cNvPr>
                <p:cNvSpPr txBox="1"/>
                <p:nvPr/>
              </p:nvSpPr>
              <p:spPr>
                <a:xfrm>
                  <a:off x="943322" y="4528895"/>
                  <a:ext cx="327660" cy="223709"/>
                </a:xfrm>
                <a:prstGeom prst="rect">
                  <a:avLst/>
                </a:prstGeom>
                <a:noFill/>
              </p:spPr>
              <p:txBody>
                <a:bodyPr wrap="square" rtlCol="0">
                  <a:spAutoFit/>
                </a:bodyPr>
                <a:lstStyle/>
                <a:p>
                  <a:r>
                    <a:rPr lang="en-US" altLang="ko-KR" sz="1400" dirty="0"/>
                    <a:t>b</a:t>
                  </a:r>
                  <a:endParaRPr lang="ko-KR" altLang="en-US" sz="1400" dirty="0"/>
                </a:p>
              </p:txBody>
            </p:sp>
          </p:grpSp>
          <p:sp>
            <p:nvSpPr>
              <p:cNvPr id="34" name="직사각형 33">
                <a:extLst>
                  <a:ext uri="{FF2B5EF4-FFF2-40B4-BE49-F238E27FC236}">
                    <a16:creationId xmlns:a16="http://schemas.microsoft.com/office/drawing/2014/main" xmlns="" id="{25F79616-94AE-45A0-9E63-FD8210A627E9}"/>
                  </a:ext>
                </a:extLst>
              </p:cNvPr>
              <p:cNvSpPr/>
              <p:nvPr/>
            </p:nvSpPr>
            <p:spPr>
              <a:xfrm>
                <a:off x="5114366" y="4650626"/>
                <a:ext cx="3293430"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881034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Jupyter Notebook</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Once installation is complete, click the Windows Start menu, and then click Anaconda3 (64-bit).</a:t>
            </a:r>
          </a:p>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Select Anaconda Powershell Prompt.</a:t>
            </a: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47" name="직사각형 46">
            <a:extLst>
              <a:ext uri="{FF2B5EF4-FFF2-40B4-BE49-F238E27FC236}">
                <a16:creationId xmlns:a16="http://schemas.microsoft.com/office/drawing/2014/main" xmlns="" id="{C7152453-C06F-719F-8E5C-6ADAB8AA378F}"/>
              </a:ext>
            </a:extLst>
          </p:cNvPr>
          <p:cNvSpPr/>
          <p:nvPr/>
        </p:nvSpPr>
        <p:spPr>
          <a:xfrm>
            <a:off x="6905626" y="3888082"/>
            <a:ext cx="25241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➀ Window </a:t>
            </a:r>
          </a:p>
          <a:p>
            <a:pPr>
              <a:spcAft>
                <a:spcPts val="4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➁ Anaconda3 (64-Bit)</a:t>
            </a:r>
          </a:p>
          <a:p>
            <a:pPr>
              <a:spcAft>
                <a:spcPts val="4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➂ Anaconda</a:t>
            </a:r>
            <a:r>
              <a:rPr lang="ko-KR" altLang="en-US" sz="1300" dirty="0">
                <a:solidFill>
                  <a:schemeClr val="tx1">
                    <a:lumMod val="85000"/>
                    <a:lumOff val="15000"/>
                  </a:schemeClr>
                </a:solidFill>
                <a:latin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Powershell</a:t>
            </a:r>
            <a:r>
              <a:rPr lang="ko-KR" altLang="en-US" sz="1300" dirty="0">
                <a:solidFill>
                  <a:schemeClr val="tx1">
                    <a:lumMod val="85000"/>
                    <a:lumOff val="15000"/>
                  </a:schemeClr>
                </a:solidFill>
                <a:latin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Prompt</a:t>
            </a:r>
          </a:p>
        </p:txBody>
      </p:sp>
      <p:grpSp>
        <p:nvGrpSpPr>
          <p:cNvPr id="50" name="그룹 49">
            <a:extLst>
              <a:ext uri="{FF2B5EF4-FFF2-40B4-BE49-F238E27FC236}">
                <a16:creationId xmlns:a16="http://schemas.microsoft.com/office/drawing/2014/main" xmlns="" id="{55C2756A-74DE-DEA7-3A5C-608A2D20BD80}"/>
              </a:ext>
            </a:extLst>
          </p:cNvPr>
          <p:cNvGrpSpPr/>
          <p:nvPr/>
        </p:nvGrpSpPr>
        <p:grpSpPr>
          <a:xfrm>
            <a:off x="486916" y="2395447"/>
            <a:ext cx="7264901" cy="4038431"/>
            <a:chOff x="486916" y="2395447"/>
            <a:chExt cx="7264901" cy="4038431"/>
          </a:xfrm>
        </p:grpSpPr>
        <p:grpSp>
          <p:nvGrpSpPr>
            <p:cNvPr id="48" name="그룹 47">
              <a:extLst>
                <a:ext uri="{FF2B5EF4-FFF2-40B4-BE49-F238E27FC236}">
                  <a16:creationId xmlns:a16="http://schemas.microsoft.com/office/drawing/2014/main" xmlns="" id="{D4772F40-2AEA-8C7D-ADB2-8C5187BD466E}"/>
                </a:ext>
              </a:extLst>
            </p:cNvPr>
            <p:cNvGrpSpPr/>
            <p:nvPr/>
          </p:nvGrpSpPr>
          <p:grpSpPr>
            <a:xfrm>
              <a:off x="486916" y="2395447"/>
              <a:ext cx="7264901" cy="4038431"/>
              <a:chOff x="1318962" y="2385922"/>
              <a:chExt cx="7264901" cy="4038431"/>
            </a:xfrm>
          </p:grpSpPr>
          <p:grpSp>
            <p:nvGrpSpPr>
              <p:cNvPr id="23" name="그룹 22">
                <a:extLst>
                  <a:ext uri="{FF2B5EF4-FFF2-40B4-BE49-F238E27FC236}">
                    <a16:creationId xmlns:a16="http://schemas.microsoft.com/office/drawing/2014/main" xmlns="" id="{97417D1F-83D0-3A36-7332-E88F3BD2E777}"/>
                  </a:ext>
                </a:extLst>
              </p:cNvPr>
              <p:cNvGrpSpPr/>
              <p:nvPr/>
            </p:nvGrpSpPr>
            <p:grpSpPr>
              <a:xfrm>
                <a:off x="1318962" y="2385922"/>
                <a:ext cx="7264901" cy="4038431"/>
                <a:chOff x="1318962" y="2385922"/>
                <a:chExt cx="7264901" cy="4038431"/>
              </a:xfrm>
            </p:grpSpPr>
            <p:grpSp>
              <p:nvGrpSpPr>
                <p:cNvPr id="20" name="그룹 19">
                  <a:extLst>
                    <a:ext uri="{FF2B5EF4-FFF2-40B4-BE49-F238E27FC236}">
                      <a16:creationId xmlns:a16="http://schemas.microsoft.com/office/drawing/2014/main" xmlns="" id="{447FE101-A6C9-A370-6DE6-1ACAD283907F}"/>
                    </a:ext>
                  </a:extLst>
                </p:cNvPr>
                <p:cNvGrpSpPr/>
                <p:nvPr/>
              </p:nvGrpSpPr>
              <p:grpSpPr>
                <a:xfrm>
                  <a:off x="1318962" y="2385922"/>
                  <a:ext cx="7264901" cy="4038431"/>
                  <a:chOff x="0" y="1888550"/>
                  <a:chExt cx="8301507" cy="4614662"/>
                </a:xfrm>
              </p:grpSpPr>
              <p:grpSp>
                <p:nvGrpSpPr>
                  <p:cNvPr id="19" name="그룹 18">
                    <a:extLst>
                      <a:ext uri="{FF2B5EF4-FFF2-40B4-BE49-F238E27FC236}">
                        <a16:creationId xmlns:a16="http://schemas.microsoft.com/office/drawing/2014/main" xmlns="" id="{F5776956-7CC3-B74A-A09B-8AE4CD6378E2}"/>
                      </a:ext>
                    </a:extLst>
                  </p:cNvPr>
                  <p:cNvGrpSpPr/>
                  <p:nvPr/>
                </p:nvGrpSpPr>
                <p:grpSpPr>
                  <a:xfrm>
                    <a:off x="0" y="1888550"/>
                    <a:ext cx="8301507" cy="4614662"/>
                    <a:chOff x="0" y="1888550"/>
                    <a:chExt cx="8301507" cy="4614662"/>
                  </a:xfrm>
                </p:grpSpPr>
                <p:pic>
                  <p:nvPicPr>
                    <p:cNvPr id="6" name="Mockup">
                      <a:extLst>
                        <a:ext uri="{FF2B5EF4-FFF2-40B4-BE49-F238E27FC236}">
                          <a16:creationId xmlns:a16="http://schemas.microsoft.com/office/drawing/2014/main" xmlns="" id="{09D709F4-F7FE-9077-3F1B-DF9BEE66FBB2}"/>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l="11141" r="5877" b="16991"/>
                    <a:stretch/>
                  </p:blipFill>
                  <p:spPr>
                    <a:xfrm>
                      <a:off x="0" y="1888550"/>
                      <a:ext cx="8301507" cy="4614662"/>
                    </a:xfrm>
                    <a:prstGeom prst="rect">
                      <a:avLst/>
                    </a:prstGeom>
                  </p:spPr>
                </p:pic>
                <p:pic>
                  <p:nvPicPr>
                    <p:cNvPr id="16" name="Picture 4" descr="Bing Wallpaper&gt; 윈도우10 배경화면을 매일 바꾸고 싶다면... : 네이버 블로그">
                      <a:extLst>
                        <a:ext uri="{FF2B5EF4-FFF2-40B4-BE49-F238E27FC236}">
                          <a16:creationId xmlns:a16="http://schemas.microsoft.com/office/drawing/2014/main" xmlns="" id="{E7B9C992-B11E-9365-8042-BEFD1460A4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561" y="2140061"/>
                      <a:ext cx="6094603" cy="383497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2">
                    <a:extLst>
                      <a:ext uri="{FF2B5EF4-FFF2-40B4-BE49-F238E27FC236}">
                        <a16:creationId xmlns:a16="http://schemas.microsoft.com/office/drawing/2014/main" xmlns="" id="{2185CDB6-8B8D-5C62-031F-070AAD59A7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4339"/>
                  <a:stretch/>
                </p:blipFill>
                <p:spPr bwMode="auto">
                  <a:xfrm>
                    <a:off x="799172" y="5726227"/>
                    <a:ext cx="6109182" cy="277811"/>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직사각형 21">
                  <a:extLst>
                    <a:ext uri="{FF2B5EF4-FFF2-40B4-BE49-F238E27FC236}">
                      <a16:creationId xmlns:a16="http://schemas.microsoft.com/office/drawing/2014/main" xmlns="" id="{89EFABC4-1897-EC93-7859-3E658D1BBF90}"/>
                    </a:ext>
                  </a:extLst>
                </p:cNvPr>
                <p:cNvSpPr/>
                <p:nvPr/>
              </p:nvSpPr>
              <p:spPr>
                <a:xfrm>
                  <a:off x="2531715" y="5788694"/>
                  <a:ext cx="1002060" cy="154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1" name="TextBox 20">
                <a:extLst>
                  <a:ext uri="{FF2B5EF4-FFF2-40B4-BE49-F238E27FC236}">
                    <a16:creationId xmlns:a16="http://schemas.microsoft.com/office/drawing/2014/main" xmlns="" id="{48494862-0796-8EA3-4196-50345D78C4D6}"/>
                  </a:ext>
                </a:extLst>
              </p:cNvPr>
              <p:cNvSpPr txBox="1"/>
              <p:nvPr/>
            </p:nvSpPr>
            <p:spPr>
              <a:xfrm>
                <a:off x="2469232" y="5758290"/>
                <a:ext cx="1694695" cy="230832"/>
              </a:xfrm>
              <a:prstGeom prst="rect">
                <a:avLst/>
              </a:prstGeom>
              <a:noFill/>
            </p:spPr>
            <p:txBody>
              <a:bodyPr wrap="none" rtlCol="0">
                <a:spAutoFit/>
              </a:bodyPr>
              <a:lstStyle/>
              <a:p>
                <a:r>
                  <a:rPr lang="en-US" altLang="ko-KR" sz="900" dirty="0">
                    <a:solidFill>
                      <a:schemeClr val="tx1">
                        <a:lumMod val="85000"/>
                        <a:lumOff val="15000"/>
                      </a:schemeClr>
                    </a:solidFill>
                    <a:latin typeface="SamsungOne 400" panose="020B0503030303020204" pitchFamily="34" charset="0"/>
                    <a:ea typeface="SamsungOne 400" panose="020B0503030303020204" pitchFamily="34" charset="0"/>
                  </a:rPr>
                  <a:t>Anaconda Powershell Prompt</a:t>
                </a:r>
                <a:endParaRPr lang="ko-KR" altLang="en-US" sz="900" dirty="0">
                  <a:solidFill>
                    <a:schemeClr val="tx1">
                      <a:lumMod val="85000"/>
                      <a:lumOff val="15000"/>
                    </a:schemeClr>
                  </a:solidFill>
                  <a:latin typeface="SamsungOne 400" panose="020B0503030303020204" pitchFamily="34" charset="0"/>
                </a:endParaRPr>
              </a:p>
            </p:txBody>
          </p:sp>
          <p:pic>
            <p:nvPicPr>
              <p:cNvPr id="31" name="그림 30">
                <a:extLst>
                  <a:ext uri="{FF2B5EF4-FFF2-40B4-BE49-F238E27FC236}">
                    <a16:creationId xmlns:a16="http://schemas.microsoft.com/office/drawing/2014/main" xmlns="" id="{74C5D3A5-9F79-D44D-BC7C-A1A3C256F77A}"/>
                  </a:ext>
                </a:extLst>
              </p:cNvPr>
              <p:cNvPicPr>
                <a:picLocks noChangeAspect="1"/>
              </p:cNvPicPr>
              <p:nvPr/>
            </p:nvPicPr>
            <p:blipFill>
              <a:blip r:embed="rId6"/>
              <a:stretch>
                <a:fillRect/>
              </a:stretch>
            </p:blipFill>
            <p:spPr>
              <a:xfrm>
                <a:off x="2331960" y="3297624"/>
                <a:ext cx="2979491" cy="2437765"/>
              </a:xfrm>
              <a:prstGeom prst="round2SameRect">
                <a:avLst>
                  <a:gd name="adj1" fmla="val 1429"/>
                  <a:gd name="adj2" fmla="val 0"/>
                </a:avLst>
              </a:prstGeom>
            </p:spPr>
          </p:pic>
          <p:sp>
            <p:nvSpPr>
              <p:cNvPr id="40" name="직사각형 39">
                <a:extLst>
                  <a:ext uri="{FF2B5EF4-FFF2-40B4-BE49-F238E27FC236}">
                    <a16:creationId xmlns:a16="http://schemas.microsoft.com/office/drawing/2014/main" xmlns="" id="{CA8A62DE-5D5D-CDC0-4D03-B5D7FA2D8508}"/>
                  </a:ext>
                </a:extLst>
              </p:cNvPr>
              <p:cNvSpPr/>
              <p:nvPr/>
            </p:nvSpPr>
            <p:spPr>
              <a:xfrm>
                <a:off x="2506301" y="4882982"/>
                <a:ext cx="1408474" cy="212893"/>
              </a:xfrm>
              <a:prstGeom prst="rect">
                <a:avLst/>
              </a:prstGeom>
              <a:noFill/>
              <a:ln w="28575">
                <a:solidFill>
                  <a:srgbClr val="FF14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직사각형 41">
                <a:extLst>
                  <a:ext uri="{FF2B5EF4-FFF2-40B4-BE49-F238E27FC236}">
                    <a16:creationId xmlns:a16="http://schemas.microsoft.com/office/drawing/2014/main" xmlns="" id="{B546455A-13C9-C69B-45DB-FF881818E1F4}"/>
                  </a:ext>
                </a:extLst>
              </p:cNvPr>
              <p:cNvSpPr/>
              <p:nvPr/>
            </p:nvSpPr>
            <p:spPr>
              <a:xfrm>
                <a:off x="2001476" y="5743575"/>
                <a:ext cx="2475274" cy="247650"/>
              </a:xfrm>
              <a:prstGeom prst="rect">
                <a:avLst/>
              </a:prstGeom>
              <a:noFill/>
              <a:ln w="28575">
                <a:solidFill>
                  <a:srgbClr val="FF14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타원 42">
                <a:extLst>
                  <a:ext uri="{FF2B5EF4-FFF2-40B4-BE49-F238E27FC236}">
                    <a16:creationId xmlns:a16="http://schemas.microsoft.com/office/drawing/2014/main" xmlns="" id="{E0153ABE-0FC8-5E8A-F8C6-909BF8447587}"/>
                  </a:ext>
                </a:extLst>
              </p:cNvPr>
              <p:cNvSpPr/>
              <p:nvPr/>
            </p:nvSpPr>
            <p:spPr>
              <a:xfrm>
                <a:off x="1824449" y="5579046"/>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1</a:t>
                </a:r>
                <a:endParaRPr lang="ko-KR" altLang="en-US" sz="1400" b="1" dirty="0">
                  <a:solidFill>
                    <a:srgbClr val="F7F7F7"/>
                  </a:solidFill>
                  <a:latin typeface="SamsungOne 400" panose="020B0503030303020204" pitchFamily="34" charset="0"/>
                </a:endParaRPr>
              </a:p>
            </p:txBody>
          </p:sp>
          <p:sp>
            <p:nvSpPr>
              <p:cNvPr id="44" name="타원 43">
                <a:extLst>
                  <a:ext uri="{FF2B5EF4-FFF2-40B4-BE49-F238E27FC236}">
                    <a16:creationId xmlns:a16="http://schemas.microsoft.com/office/drawing/2014/main" xmlns="" id="{96B3FDB7-CE80-23F9-DA8E-6104A3AA0142}"/>
                  </a:ext>
                </a:extLst>
              </p:cNvPr>
              <p:cNvSpPr/>
              <p:nvPr/>
            </p:nvSpPr>
            <p:spPr>
              <a:xfrm>
                <a:off x="2263164" y="4301985"/>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2</a:t>
                </a:r>
                <a:endParaRPr lang="ko-KR" altLang="en-US" sz="1400" b="1" dirty="0">
                  <a:solidFill>
                    <a:srgbClr val="F7F7F7"/>
                  </a:solidFill>
                  <a:latin typeface="SamsungOne 400" panose="020B0503030303020204" pitchFamily="34" charset="0"/>
                </a:endParaRPr>
              </a:p>
            </p:txBody>
          </p:sp>
          <p:sp>
            <p:nvSpPr>
              <p:cNvPr id="45" name="직사각형 44">
                <a:extLst>
                  <a:ext uri="{FF2B5EF4-FFF2-40B4-BE49-F238E27FC236}">
                    <a16:creationId xmlns:a16="http://schemas.microsoft.com/office/drawing/2014/main" xmlns="" id="{639952D1-3F1F-92E1-2838-13A15A1FEB22}"/>
                  </a:ext>
                </a:extLst>
              </p:cNvPr>
              <p:cNvSpPr/>
              <p:nvPr/>
            </p:nvSpPr>
            <p:spPr>
              <a:xfrm>
                <a:off x="2502005" y="4494838"/>
                <a:ext cx="1408474" cy="212893"/>
              </a:xfrm>
              <a:prstGeom prst="rect">
                <a:avLst/>
              </a:prstGeom>
              <a:noFill/>
              <a:ln w="28575">
                <a:solidFill>
                  <a:srgbClr val="FF14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타원 45">
                <a:extLst>
                  <a:ext uri="{FF2B5EF4-FFF2-40B4-BE49-F238E27FC236}">
                    <a16:creationId xmlns:a16="http://schemas.microsoft.com/office/drawing/2014/main" xmlns="" id="{271D6582-BFD5-8BF5-A004-A49F62CC40EA}"/>
                  </a:ext>
                </a:extLst>
              </p:cNvPr>
              <p:cNvSpPr/>
              <p:nvPr/>
            </p:nvSpPr>
            <p:spPr>
              <a:xfrm>
                <a:off x="2263164" y="4725144"/>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3</a:t>
                </a:r>
                <a:endParaRPr lang="ko-KR" altLang="en-US" sz="1400" b="1" dirty="0">
                  <a:solidFill>
                    <a:srgbClr val="F7F7F7"/>
                  </a:solidFill>
                  <a:latin typeface="SamsungOne 400" panose="020B0503030303020204" pitchFamily="34" charset="0"/>
                </a:endParaRPr>
              </a:p>
            </p:txBody>
          </p:sp>
        </p:grpSp>
        <p:sp>
          <p:nvSpPr>
            <p:cNvPr id="49" name="직사각형 48">
              <a:extLst>
                <a:ext uri="{FF2B5EF4-FFF2-40B4-BE49-F238E27FC236}">
                  <a16:creationId xmlns:a16="http://schemas.microsoft.com/office/drawing/2014/main" xmlns="" id="{1A559B7E-D6F9-7840-EF17-070D1E59884A}"/>
                </a:ext>
              </a:extLst>
            </p:cNvPr>
            <p:cNvSpPr/>
            <p:nvPr/>
          </p:nvSpPr>
          <p:spPr>
            <a:xfrm>
              <a:off x="1785922" y="3429000"/>
              <a:ext cx="1066816" cy="8096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213561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a16="http://schemas.microsoft.com/office/drawing/2014/main" xmlns="" id="{D0783895-F7A1-4BFC-AE27-93A992B3B695}"/>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Vector Norm</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Inner Product</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3.5. Normal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3.6. Cosine Similarity</a:t>
            </a:r>
          </a:p>
        </p:txBody>
      </p:sp>
    </p:spTree>
    <p:extLst>
      <p:ext uri="{BB962C8B-B14F-4D97-AF65-F5344CB8AC3E}">
        <p14:creationId xmlns:p14="http://schemas.microsoft.com/office/powerpoint/2010/main" val="3760572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Normal Vector</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normal vector refers to a vector that is perpendicular to a certain straight line. </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3.5. </a:t>
              </a:r>
              <a:r>
                <a:rPr lang="en-US" altLang="ko-KR" dirty="0">
                  <a:solidFill>
                    <a:schemeClr val="bg1"/>
                  </a:solidFill>
                  <a:latin typeface="SamsungSharpSans-Medium" pitchFamily="2" charset="0"/>
                  <a:cs typeface="SamsungSharpSans-Medium" pitchFamily="2" charset="0"/>
                </a:rPr>
                <a:t>Normal Vector</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712182" y="440719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above, if the equation of the straight line is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ax+by+c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 the normal vector</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 becomes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a,b</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17" name="그룹 16">
            <a:extLst>
              <a:ext uri="{FF2B5EF4-FFF2-40B4-BE49-F238E27FC236}">
                <a16:creationId xmlns:a16="http://schemas.microsoft.com/office/drawing/2014/main" xmlns="" id="{F4983978-79A4-4077-B17F-0CC9848D5E8A}"/>
              </a:ext>
            </a:extLst>
          </p:cNvPr>
          <p:cNvGrpSpPr/>
          <p:nvPr/>
        </p:nvGrpSpPr>
        <p:grpSpPr>
          <a:xfrm>
            <a:off x="3425666" y="2386888"/>
            <a:ext cx="3181930" cy="1751239"/>
            <a:chOff x="703263" y="2233539"/>
            <a:chExt cx="3181930" cy="1751239"/>
          </a:xfrm>
        </p:grpSpPr>
        <p:grpSp>
          <p:nvGrpSpPr>
            <p:cNvPr id="18" name="그룹 17">
              <a:extLst>
                <a:ext uri="{FF2B5EF4-FFF2-40B4-BE49-F238E27FC236}">
                  <a16:creationId xmlns:a16="http://schemas.microsoft.com/office/drawing/2014/main" xmlns="" id="{D759F584-65F1-4EC0-B0BC-153DF416A0F7}"/>
                </a:ext>
              </a:extLst>
            </p:cNvPr>
            <p:cNvGrpSpPr/>
            <p:nvPr/>
          </p:nvGrpSpPr>
          <p:grpSpPr>
            <a:xfrm>
              <a:off x="912651" y="2442421"/>
              <a:ext cx="2842092" cy="1333474"/>
              <a:chOff x="746978" y="2561238"/>
              <a:chExt cx="2842092" cy="1333474"/>
            </a:xfrm>
          </p:grpSpPr>
          <p:cxnSp>
            <p:nvCxnSpPr>
              <p:cNvPr id="20" name="직선 연결선 19">
                <a:extLst>
                  <a:ext uri="{FF2B5EF4-FFF2-40B4-BE49-F238E27FC236}">
                    <a16:creationId xmlns:a16="http://schemas.microsoft.com/office/drawing/2014/main" xmlns="" id="{2F143BF5-C654-410D-9210-9142E6EF67B7}"/>
                  </a:ext>
                </a:extLst>
              </p:cNvPr>
              <p:cNvCxnSpPr/>
              <p:nvPr/>
            </p:nvCxnSpPr>
            <p:spPr>
              <a:xfrm>
                <a:off x="746978" y="2782192"/>
                <a:ext cx="2065020" cy="1112520"/>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직선 화살표 연결선 20">
                <a:extLst>
                  <a:ext uri="{FF2B5EF4-FFF2-40B4-BE49-F238E27FC236}">
                    <a16:creationId xmlns:a16="http://schemas.microsoft.com/office/drawing/2014/main" xmlns="" id="{5CD0678D-6E06-4DB4-894C-F96F0D06E718}"/>
                  </a:ext>
                </a:extLst>
              </p:cNvPr>
              <p:cNvCxnSpPr/>
              <p:nvPr/>
            </p:nvCxnSpPr>
            <p:spPr>
              <a:xfrm flipV="1">
                <a:off x="1661378" y="2587981"/>
                <a:ext cx="350520" cy="68951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직선 연결선 21">
                <a:extLst>
                  <a:ext uri="{FF2B5EF4-FFF2-40B4-BE49-F238E27FC236}">
                    <a16:creationId xmlns:a16="http://schemas.microsoft.com/office/drawing/2014/main" xmlns="" id="{DE5E295B-9D41-4724-B4CA-C5192583065C}"/>
                  </a:ext>
                </a:extLst>
              </p:cNvPr>
              <p:cNvCxnSpPr/>
              <p:nvPr/>
            </p:nvCxnSpPr>
            <p:spPr>
              <a:xfrm>
                <a:off x="1722338" y="3155572"/>
                <a:ext cx="114300" cy="53340"/>
              </a:xfrm>
              <a:prstGeom prst="line">
                <a:avLst/>
              </a:prstGeom>
            </p:spPr>
            <p:style>
              <a:lnRef idx="1">
                <a:schemeClr val="dk1"/>
              </a:lnRef>
              <a:fillRef idx="0">
                <a:schemeClr val="dk1"/>
              </a:fillRef>
              <a:effectRef idx="0">
                <a:schemeClr val="dk1"/>
              </a:effectRef>
              <a:fontRef idx="minor">
                <a:schemeClr val="tx1"/>
              </a:fontRef>
            </p:style>
          </p:cxnSp>
          <p:cxnSp>
            <p:nvCxnSpPr>
              <p:cNvPr id="23" name="직선 연결선 22">
                <a:extLst>
                  <a:ext uri="{FF2B5EF4-FFF2-40B4-BE49-F238E27FC236}">
                    <a16:creationId xmlns:a16="http://schemas.microsoft.com/office/drawing/2014/main" xmlns="" id="{32F96141-B83A-4BCB-A1AB-B37229690ACC}"/>
                  </a:ext>
                </a:extLst>
              </p:cNvPr>
              <p:cNvCxnSpPr/>
              <p:nvPr/>
            </p:nvCxnSpPr>
            <p:spPr>
              <a:xfrm flipH="1">
                <a:off x="1779488" y="3208912"/>
                <a:ext cx="57150" cy="12954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xmlns="" id="{F4EA72E7-EB44-4634-9205-BE51F738A358}"/>
                      </a:ext>
                    </a:extLst>
                  </p:cNvPr>
                  <p:cNvSpPr/>
                  <p:nvPr/>
                </p:nvSpPr>
                <p:spPr>
                  <a:xfrm>
                    <a:off x="1893788" y="3138248"/>
                    <a:ext cx="474810" cy="307777"/>
                  </a:xfrm>
                  <a:prstGeom prst="rect">
                    <a:avLst/>
                  </a:prstGeom>
                </p:spPr>
                <p:txBody>
                  <a:bodyPr wrap="none">
                    <a:spAutoFit/>
                  </a:bodyPr>
                  <a:lstStyle/>
                  <a:p>
                    <a:r>
                      <a:rPr lang="en-US" altLang="ko-KR" sz="1400" dirty="0"/>
                      <a:t>90 </a:t>
                    </a:r>
                    <a14:m>
                      <m:oMath xmlns:m="http://schemas.openxmlformats.org/officeDocument/2006/math">
                        <m:r>
                          <a:rPr lang="en-US" altLang="ko-KR" sz="1400" i="1">
                            <a:latin typeface="Cambria Math" panose="02040503050406030204" pitchFamily="18" charset="0"/>
                            <a:ea typeface="Cambria Math" panose="02040503050406030204" pitchFamily="18" charset="0"/>
                          </a:rPr>
                          <m:t>°</m:t>
                        </m:r>
                      </m:oMath>
                    </a14:m>
                    <a:endParaRPr lang="ko-KR" altLang="en-US" sz="1400"/>
                  </a:p>
                </p:txBody>
              </p:sp>
            </mc:Choice>
            <mc:Fallback xmlns="">
              <p:sp>
                <p:nvSpPr>
                  <p:cNvPr id="24" name="직사각형 23">
                    <a:extLst>
                      <a:ext uri="{FF2B5EF4-FFF2-40B4-BE49-F238E27FC236}">
                        <a16:creationId xmlns:a16="http://schemas.microsoft.com/office/drawing/2014/main" id="{F4EA72E7-EB44-4634-9205-BE51F738A358}"/>
                      </a:ext>
                    </a:extLst>
                  </p:cNvPr>
                  <p:cNvSpPr>
                    <a:spLocks noRot="1" noChangeAspect="1" noMove="1" noResize="1" noEditPoints="1" noAdjustHandles="1" noChangeArrowheads="1" noChangeShapeType="1" noTextEdit="1"/>
                  </p:cNvSpPr>
                  <p:nvPr/>
                </p:nvSpPr>
                <p:spPr>
                  <a:xfrm>
                    <a:off x="1893788" y="3138248"/>
                    <a:ext cx="474810" cy="307777"/>
                  </a:xfrm>
                  <a:prstGeom prst="rect">
                    <a:avLst/>
                  </a:prstGeom>
                  <a:blipFill>
                    <a:blip r:embed="rId3"/>
                    <a:stretch>
                      <a:fillRect l="-3846" t="-1961" b="-19608"/>
                    </a:stretch>
                  </a:blipFill>
                </p:spPr>
                <p:txBody>
                  <a:bodyPr/>
                  <a:lstStyle/>
                  <a:p>
                    <a:r>
                      <a:rPr lang="ko-KR" altLang="en-US">
                        <a:noFill/>
                      </a:rPr>
                      <a:t> </a:t>
                    </a:r>
                  </a:p>
                </p:txBody>
              </p:sp>
            </mc:Fallback>
          </mc:AlternateContent>
          <p:sp>
            <p:nvSpPr>
              <p:cNvPr id="25" name="직사각형 24">
                <a:extLst>
                  <a:ext uri="{FF2B5EF4-FFF2-40B4-BE49-F238E27FC236}">
                    <a16:creationId xmlns:a16="http://schemas.microsoft.com/office/drawing/2014/main" xmlns="" id="{90637AE1-BE9A-4D25-9B76-CF56BE4CD0FA}"/>
                  </a:ext>
                </a:extLst>
              </p:cNvPr>
              <p:cNvSpPr/>
              <p:nvPr/>
            </p:nvSpPr>
            <p:spPr>
              <a:xfrm>
                <a:off x="2211192" y="2561238"/>
                <a:ext cx="1377878" cy="307777"/>
              </a:xfrm>
              <a:prstGeom prst="rect">
                <a:avLst/>
              </a:prstGeom>
            </p:spPr>
            <p:txBody>
              <a:bodyPr wrap="none">
                <a:spAutoFit/>
              </a:bodyPr>
              <a:lstStyle/>
              <a:p>
                <a:r>
                  <a:rPr lang="en-US" altLang="ko-KR" sz="1400" dirty="0"/>
                  <a:t>Normal Vector</a:t>
                </a:r>
                <a:r>
                  <a:rPr lang="ko-KR" altLang="en-US" sz="1400" dirty="0"/>
                  <a:t> </a:t>
                </a:r>
                <a:r>
                  <a:rPr lang="en-US" altLang="ko-KR" sz="1400" dirty="0"/>
                  <a:t>p</a:t>
                </a:r>
                <a:endParaRPr lang="ko-KR" altLang="en-US" sz="1400" dirty="0"/>
              </a:p>
            </p:txBody>
          </p:sp>
        </p:grpSp>
        <p:sp>
          <p:nvSpPr>
            <p:cNvPr id="19" name="직사각형 18">
              <a:extLst>
                <a:ext uri="{FF2B5EF4-FFF2-40B4-BE49-F238E27FC236}">
                  <a16:creationId xmlns:a16="http://schemas.microsoft.com/office/drawing/2014/main" xmlns="" id="{16BCCACC-0347-46F7-801F-5F7D13C09502}"/>
                </a:ext>
              </a:extLst>
            </p:cNvPr>
            <p:cNvSpPr/>
            <p:nvPr/>
          </p:nvSpPr>
          <p:spPr>
            <a:xfrm>
              <a:off x="703263" y="2233539"/>
              <a:ext cx="3181930"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spTree>
    <p:extLst>
      <p:ext uri="{BB962C8B-B14F-4D97-AF65-F5344CB8AC3E}">
        <p14:creationId xmlns:p14="http://schemas.microsoft.com/office/powerpoint/2010/main" val="2835555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a16="http://schemas.microsoft.com/office/drawing/2014/main" xmlns="" id="{58D52806-E511-4CA9-8614-9E3C4833A9ED}"/>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Vector Norm</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Inner Product</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Normal Vector</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3.6. Cosine Similarity</a:t>
            </a:r>
          </a:p>
        </p:txBody>
      </p:sp>
    </p:spTree>
    <p:extLst>
      <p:ext uri="{BB962C8B-B14F-4D97-AF65-F5344CB8AC3E}">
        <p14:creationId xmlns:p14="http://schemas.microsoft.com/office/powerpoint/2010/main" val="39641424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직사각형 35">
            <a:extLst>
              <a:ext uri="{FF2B5EF4-FFF2-40B4-BE49-F238E27FC236}">
                <a16:creationId xmlns:a16="http://schemas.microsoft.com/office/drawing/2014/main" xmlns="" id="{53CBCF59-966F-4C49-9D4E-29EA304B7424}"/>
              </a:ext>
            </a:extLst>
          </p:cNvPr>
          <p:cNvSpPr/>
          <p:nvPr/>
        </p:nvSpPr>
        <p:spPr>
          <a:xfrm>
            <a:off x="1453912" y="3257552"/>
            <a:ext cx="2577850" cy="6044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xmlns="" id="{8DB2A184-1820-42FE-8AA1-078F1028D7DC}"/>
              </a:ext>
            </a:extLst>
          </p:cNvPr>
          <p:cNvSpPr/>
          <p:nvPr/>
        </p:nvSpPr>
        <p:spPr>
          <a:xfrm>
            <a:off x="1453912" y="2255587"/>
            <a:ext cx="2577850" cy="439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Cosine Similarity</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high cosine similarity means that the vectors are more similar.</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3.6. </a:t>
              </a:r>
              <a:r>
                <a:rPr lang="en-US" altLang="ko-KR" dirty="0">
                  <a:solidFill>
                    <a:schemeClr val="bg1"/>
                  </a:solidFill>
                  <a:latin typeface="SamsungSharpSans-Medium" pitchFamily="2" charset="0"/>
                  <a:cs typeface="SamsungSharpSans-Medium" pitchFamily="2" charset="0"/>
                </a:rPr>
                <a:t>Cosine Similarity</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702940" y="2276872"/>
                <a:ext cx="8632825" cy="2716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b="1" dirty="0">
                    <a:solidFill>
                      <a:prstClr val="black"/>
                    </a:solidFill>
                    <a:latin typeface="Cambria Math" panose="02040503050406030204" pitchFamily="18" charset="0"/>
                    <a:ea typeface="Cambria Math" panose="02040503050406030204" pitchFamily="18" charset="0"/>
                  </a:rPr>
                  <a:t>	&lt;a</a:t>
                </a:r>
                <a14:m>
                  <m:oMath xmlns:m="http://schemas.openxmlformats.org/officeDocument/2006/math">
                    <m:r>
                      <a:rPr lang="en-US" altLang="ko-KR" sz="1600" b="1">
                        <a:solidFill>
                          <a:prstClr val="black"/>
                        </a:solidFill>
                        <a:latin typeface="Cambria Math" panose="02040503050406030204" pitchFamily="18" charset="0"/>
                        <a:ea typeface="Cambria Math" panose="02040503050406030204" pitchFamily="18" charset="0"/>
                      </a:rPr>
                      <m:t> ,</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Cambria Math" panose="02040503050406030204" pitchFamily="18" charset="0"/>
                    <a:ea typeface="Cambria Math" panose="02040503050406030204" pitchFamily="18" charset="0"/>
                  </a:rPr>
                  <a:t>&gt;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b="1" dirty="0">
                    <a:solidFill>
                      <a:prstClr val="black"/>
                    </a:solidFill>
                    <a:latin typeface="Cambria Math" panose="02040503050406030204" pitchFamily="18" charset="0"/>
                    <a:ea typeface="Cambria Math" panose="02040503050406030204" pitchFamily="18" charset="0"/>
                  </a:rPr>
                  <a:t>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 ∥ </m:t>
                    </m:r>
                  </m:oMath>
                </a14:m>
                <a:r>
                  <a:rPr lang="en-US" altLang="ko-KR" sz="1600" b="1" dirty="0">
                    <a:solidFill>
                      <a:prstClr val="black"/>
                    </a:solidFill>
                    <a:latin typeface="Cambria Math" panose="02040503050406030204" pitchFamily="18" charset="0"/>
                    <a:ea typeface="Cambria Math" panose="02040503050406030204" pitchFamily="18" charset="0"/>
                  </a:rPr>
                  <a:t>b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sz="1600" dirty="0">
                            <a:solidFill>
                              <a:prstClr val="black"/>
                            </a:solidFill>
                            <a:latin typeface="Cambria Math" panose="02040503050406030204" pitchFamily="18" charset="0"/>
                            <a:ea typeface="Cambria Math" panose="02040503050406030204" pitchFamily="18" charset="0"/>
                          </a:rPr>
                          <m:t>cos</m:t>
                        </m:r>
                      </m:fName>
                      <m:e>
                        <m:r>
                          <a:rPr lang="ko-KR" altLang="en-US" sz="1600" i="1" dirty="0">
                            <a:solidFill>
                              <a:prstClr val="black"/>
                            </a:solidFill>
                            <a:latin typeface="Cambria Math" panose="02040503050406030204" pitchFamily="18" charset="0"/>
                          </a:rPr>
                          <m:t>𝜃</m:t>
                        </m:r>
                      </m:e>
                    </m:func>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equation above solved around cos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looks like the below.</a:t>
                </a: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600" i="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dirty="0">
                            <a:solidFill>
                              <a:prstClr val="black"/>
                            </a:solidFill>
                            <a:latin typeface="Cambria Math" panose="02040503050406030204" pitchFamily="18" charset="0"/>
                            <a:ea typeface="Cambria Math" panose="02040503050406030204" pitchFamily="18" charset="0"/>
                          </a:rPr>
                          <m:t>cos</m:t>
                        </m:r>
                      </m:fName>
                      <m:e>
                        <m:r>
                          <a:rPr lang="en-US" altLang="ko-KR" i="1" dirty="0">
                            <a:solidFill>
                              <a:prstClr val="black"/>
                            </a:solidFill>
                            <a:latin typeface="Cambria Math" panose="02040503050406030204" pitchFamily="18" charset="0"/>
                            <a:ea typeface="Cambria Math" panose="02040503050406030204" pitchFamily="18" charset="0"/>
                          </a:rPr>
                          <m:t>(</m:t>
                        </m:r>
                        <m:r>
                          <a:rPr lang="en-US" altLang="ko-KR" i="1" dirty="0">
                            <a:solidFill>
                              <a:prstClr val="black"/>
                            </a:solidFill>
                            <a:latin typeface="Cambria Math" panose="02040503050406030204" pitchFamily="18" charset="0"/>
                            <a:ea typeface="Cambria Math" panose="02040503050406030204" pitchFamily="18" charset="0"/>
                          </a:rPr>
                          <m:t>𝑎</m:t>
                        </m:r>
                        <m:r>
                          <a:rPr lang="en-US" altLang="ko-KR" i="1" dirty="0">
                            <a:solidFill>
                              <a:prstClr val="black"/>
                            </a:solidFill>
                            <a:latin typeface="Cambria Math" panose="02040503050406030204" pitchFamily="18" charset="0"/>
                            <a:ea typeface="Cambria Math" panose="02040503050406030204" pitchFamily="18" charset="0"/>
                          </a:rPr>
                          <m:t>,</m:t>
                        </m:r>
                        <m:r>
                          <a:rPr lang="en-US" altLang="ko-KR" i="1" dirty="0">
                            <a:solidFill>
                              <a:prstClr val="black"/>
                            </a:solidFill>
                            <a:latin typeface="Cambria Math" panose="02040503050406030204" pitchFamily="18" charset="0"/>
                            <a:ea typeface="Cambria Math" panose="02040503050406030204" pitchFamily="18" charset="0"/>
                          </a:rPr>
                          <m:t>𝑏</m:t>
                        </m:r>
                        <m:r>
                          <a:rPr lang="en-US" altLang="ko-KR" i="1" dirty="0">
                            <a:solidFill>
                              <a:prstClr val="black"/>
                            </a:solidFill>
                            <a:latin typeface="Cambria Math" panose="02040503050406030204" pitchFamily="18" charset="0"/>
                            <a:ea typeface="Cambria Math" panose="02040503050406030204" pitchFamily="18" charset="0"/>
                          </a:rPr>
                          <m:t>)</m:t>
                        </m:r>
                      </m:e>
                    </m:func>
                  </m:oMath>
                </a14:m>
                <a:r>
                  <a:rPr lang="ko-KR" altLang="en-US" dirty="0">
                    <a:solidFill>
                      <a:prstClr val="black"/>
                    </a:solidFill>
                    <a:latin typeface="Cambria Math" panose="02040503050406030204" pitchFamily="18" charset="0"/>
                  </a:rPr>
                  <a:t> </a:t>
                </a:r>
                <a:r>
                  <a:rPr lang="en-US" altLang="ko-KR"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i="1">
                            <a:solidFill>
                              <a:prstClr val="black"/>
                            </a:solidFill>
                            <a:latin typeface="Cambria Math" panose="02040503050406030204" pitchFamily="18" charset="0"/>
                            <a:ea typeface="Cambria Math" panose="02040503050406030204" pitchFamily="18" charset="0"/>
                          </a:rPr>
                          <m:t>&lt;</m:t>
                        </m:r>
                        <m:r>
                          <a:rPr lang="en-US" altLang="ko-KR" i="1">
                            <a:solidFill>
                              <a:prstClr val="black"/>
                            </a:solidFill>
                            <a:latin typeface="Cambria Math" panose="02040503050406030204" pitchFamily="18" charset="0"/>
                            <a:ea typeface="Cambria Math" panose="02040503050406030204" pitchFamily="18" charset="0"/>
                          </a:rPr>
                          <m:t>𝑎</m:t>
                        </m:r>
                        <m:r>
                          <a:rPr lang="en-US" altLang="ko-KR" i="1">
                            <a:solidFill>
                              <a:prstClr val="black"/>
                            </a:solidFill>
                            <a:latin typeface="Cambria Math" panose="02040503050406030204" pitchFamily="18" charset="0"/>
                            <a:ea typeface="Cambria Math" panose="02040503050406030204" pitchFamily="18" charset="0"/>
                          </a:rPr>
                          <m:t>,</m:t>
                        </m:r>
                        <m:r>
                          <a:rPr lang="en-US" altLang="ko-KR" i="1">
                            <a:solidFill>
                              <a:prstClr val="black"/>
                            </a:solidFill>
                            <a:latin typeface="Cambria Math" panose="02040503050406030204" pitchFamily="18" charset="0"/>
                            <a:ea typeface="Cambria Math" panose="02040503050406030204" pitchFamily="18" charset="0"/>
                          </a:rPr>
                          <m:t>𝑏</m:t>
                        </m:r>
                        <m:r>
                          <a:rPr lang="en-US" altLang="ko-KR" i="1">
                            <a:solidFill>
                              <a:prstClr val="black"/>
                            </a:solidFill>
                            <a:latin typeface="Cambria Math" panose="02040503050406030204" pitchFamily="18" charset="0"/>
                            <a:ea typeface="Cambria Math" panose="02040503050406030204" pitchFamily="18" charset="0"/>
                          </a:rPr>
                          <m:t>&gt;</m:t>
                        </m:r>
                      </m:num>
                      <m:den>
                        <m:r>
                          <a:rPr lang="en-US" altLang="ko-KR" b="1" i="1">
                            <a:solidFill>
                              <a:prstClr val="black"/>
                            </a:solidFill>
                            <a:latin typeface="Cambria Math" panose="02040503050406030204" pitchFamily="18" charset="0"/>
                            <a:ea typeface="Cambria Math" panose="02040503050406030204" pitchFamily="18" charset="0"/>
                          </a:rPr>
                          <m:t>∥</m:t>
                        </m:r>
                        <m:r>
                          <m:rPr>
                            <m:nor/>
                          </m:rPr>
                          <a:rPr lang="en-US" altLang="ko-KR" b="1" dirty="0">
                            <a:solidFill>
                              <a:prstClr val="black"/>
                            </a:solidFill>
                            <a:latin typeface="Cambria Math" panose="02040503050406030204" pitchFamily="18" charset="0"/>
                            <a:ea typeface="Cambria Math" panose="02040503050406030204" pitchFamily="18" charset="0"/>
                          </a:rPr>
                          <m:t>a</m:t>
                        </m:r>
                        <m:r>
                          <m:rPr>
                            <m:nor/>
                          </m:rPr>
                          <a:rPr lang="en-US" altLang="ko-KR" b="1" dirty="0">
                            <a:solidFill>
                              <a:prstClr val="black"/>
                            </a:solidFill>
                            <a:latin typeface="Cambria Math" panose="02040503050406030204" pitchFamily="18" charset="0"/>
                            <a:ea typeface="Cambria Math" panose="02040503050406030204" pitchFamily="18" charset="0"/>
                          </a:rPr>
                          <m:t> </m:t>
                        </m:r>
                        <m:r>
                          <a:rPr lang="en-US" altLang="ko-KR" b="1" i="1">
                            <a:solidFill>
                              <a:prstClr val="black"/>
                            </a:solidFill>
                            <a:latin typeface="Cambria Math" panose="02040503050406030204" pitchFamily="18" charset="0"/>
                            <a:ea typeface="Cambria Math" panose="02040503050406030204" pitchFamily="18" charset="0"/>
                          </a:rPr>
                          <m:t>∥</m:t>
                        </m:r>
                        <m:r>
                          <m:rPr>
                            <m:nor/>
                          </m:rPr>
                          <a:rPr lang="en-US" altLang="ko-KR" b="1" dirty="0">
                            <a:solidFill>
                              <a:prstClr val="black"/>
                            </a:solidFill>
                            <a:latin typeface="Cambria Math" panose="02040503050406030204" pitchFamily="18" charset="0"/>
                            <a:ea typeface="Cambria Math" panose="02040503050406030204" pitchFamily="18" charset="0"/>
                          </a:rPr>
                          <m:t> </m:t>
                        </m:r>
                        <m:r>
                          <a:rPr lang="en-US" altLang="ko-KR" b="1" i="1">
                            <a:solidFill>
                              <a:prstClr val="black"/>
                            </a:solidFill>
                            <a:latin typeface="Cambria Math" panose="02040503050406030204" pitchFamily="18" charset="0"/>
                            <a:ea typeface="Cambria Math" panose="02040503050406030204" pitchFamily="18" charset="0"/>
                          </a:rPr>
                          <m:t>∙ ∥ </m:t>
                        </m:r>
                        <m:r>
                          <m:rPr>
                            <m:nor/>
                          </m:rPr>
                          <a:rPr lang="en-US" altLang="ko-KR" b="1" dirty="0">
                            <a:solidFill>
                              <a:prstClr val="black"/>
                            </a:solidFill>
                            <a:latin typeface="Cambria Math" panose="02040503050406030204" pitchFamily="18" charset="0"/>
                            <a:ea typeface="Cambria Math" panose="02040503050406030204" pitchFamily="18" charset="0"/>
                          </a:rPr>
                          <m:t>b</m:t>
                        </m:r>
                        <m:r>
                          <m:rPr>
                            <m:nor/>
                          </m:rPr>
                          <a:rPr lang="en-US" altLang="ko-KR" b="1" dirty="0">
                            <a:solidFill>
                              <a:prstClr val="black"/>
                            </a:solidFill>
                            <a:latin typeface="Cambria Math" panose="02040503050406030204" pitchFamily="18" charset="0"/>
                            <a:ea typeface="Cambria Math" panose="02040503050406030204" pitchFamily="18" charset="0"/>
                          </a:rPr>
                          <m:t> </m:t>
                        </m:r>
                        <m:r>
                          <a:rPr lang="en-US" altLang="ko-KR" b="1" i="1">
                            <a:solidFill>
                              <a:prstClr val="black"/>
                            </a:solidFill>
                            <a:latin typeface="Cambria Math" panose="02040503050406030204" pitchFamily="18" charset="0"/>
                            <a:ea typeface="Cambria Math" panose="02040503050406030204" pitchFamily="18" charset="0"/>
                          </a:rPr>
                          <m:t>∥</m:t>
                        </m:r>
                      </m:den>
                    </m:f>
                  </m:oMath>
                </a14:m>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value of cosine similarity is within the interval of -1 ≤ cos ≤ 1. When the similarity is -1, the two vectors are parallel to each other in opposite directions. When it is 0, the two vectors are orthogonal. When it is 1,  the two vectors are parallel in the same direction.</a:t>
                </a:r>
              </a:p>
              <a:p>
                <a:pPr marL="182563" indent="-182563">
                  <a:spcAft>
                    <a:spcPts val="4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276872"/>
                <a:ext cx="8632825" cy="2716879"/>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5" name="그룹 4"/>
          <p:cNvGrpSpPr/>
          <p:nvPr/>
        </p:nvGrpSpPr>
        <p:grpSpPr>
          <a:xfrm>
            <a:off x="860843" y="4709584"/>
            <a:ext cx="7906993" cy="1492296"/>
            <a:chOff x="860843" y="4673008"/>
            <a:chExt cx="7906993" cy="1492296"/>
          </a:xfrm>
        </p:grpSpPr>
        <p:cxnSp>
          <p:nvCxnSpPr>
            <p:cNvPr id="3" name="직선 화살표 연결선 2"/>
            <p:cNvCxnSpPr/>
            <p:nvPr/>
          </p:nvCxnSpPr>
          <p:spPr>
            <a:xfrm flipH="1">
              <a:off x="1004859" y="4990235"/>
              <a:ext cx="864096" cy="7200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V="1">
              <a:off x="1580923" y="5014381"/>
              <a:ext cx="864096" cy="7053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436907" y="4673008"/>
              <a:ext cx="814647"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a(-4, -2)</a:t>
              </a:r>
            </a:p>
          </p:txBody>
        </p:sp>
        <p:sp>
          <p:nvSpPr>
            <p:cNvPr id="17" name="TextBox 16"/>
            <p:cNvSpPr txBox="1"/>
            <p:nvPr/>
          </p:nvSpPr>
          <p:spPr>
            <a:xfrm>
              <a:off x="2301003" y="4673798"/>
              <a:ext cx="705642"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b(6, 3)</a:t>
              </a:r>
            </a:p>
          </p:txBody>
        </p:sp>
        <p:cxnSp>
          <p:nvCxnSpPr>
            <p:cNvPr id="9" name="직선 화살표 연결선 8"/>
            <p:cNvCxnSpPr/>
            <p:nvPr/>
          </p:nvCxnSpPr>
          <p:spPr>
            <a:xfrm>
              <a:off x="4472130" y="5188237"/>
              <a:ext cx="504056" cy="4320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V="1">
              <a:off x="4292110" y="4943684"/>
              <a:ext cx="864096" cy="7920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824058" y="5099931"/>
              <a:ext cx="764953"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b(1, -2)</a:t>
              </a:r>
            </a:p>
          </p:txBody>
        </p:sp>
        <p:sp>
          <p:nvSpPr>
            <p:cNvPr id="24" name="TextBox 23"/>
            <p:cNvSpPr txBox="1"/>
            <p:nvPr/>
          </p:nvSpPr>
          <p:spPr>
            <a:xfrm>
              <a:off x="5047476" y="4946042"/>
              <a:ext cx="696024"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a(6, 3)</a:t>
              </a:r>
            </a:p>
          </p:txBody>
        </p:sp>
        <p:cxnSp>
          <p:nvCxnSpPr>
            <p:cNvPr id="25" name="직선 화살표 연결선 24"/>
            <p:cNvCxnSpPr/>
            <p:nvPr/>
          </p:nvCxnSpPr>
          <p:spPr>
            <a:xfrm flipV="1">
              <a:off x="7326338" y="5014381"/>
              <a:ext cx="756871" cy="7580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p:nvPr/>
          </p:nvCxnSpPr>
          <p:spPr>
            <a:xfrm flipV="1">
              <a:off x="6751061" y="4985282"/>
              <a:ext cx="864096" cy="7920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068505" y="4792153"/>
              <a:ext cx="699331" cy="307777"/>
            </a:xfrm>
            <a:prstGeom prst="rect">
              <a:avLst/>
            </a:prstGeom>
            <a:noFill/>
          </p:spPr>
          <p:txBody>
            <a:bodyPr wrap="square" rtlCol="0">
              <a:spAutoFit/>
            </a:bodyPr>
            <a:lstStyle/>
            <a:p>
              <a:r>
                <a:rPr lang="en-US" sz="1400" dirty="0">
                  <a:latin typeface="Cambria Math" panose="02040503050406030204" pitchFamily="18" charset="0"/>
                  <a:ea typeface="Cambria Math" panose="02040503050406030204" pitchFamily="18" charset="0"/>
                </a:rPr>
                <a:t>b(6, 3)</a:t>
              </a:r>
            </a:p>
          </p:txBody>
        </p:sp>
        <p:sp>
          <p:nvSpPr>
            <p:cNvPr id="32" name="TextBox 31"/>
            <p:cNvSpPr txBox="1"/>
            <p:nvPr/>
          </p:nvSpPr>
          <p:spPr>
            <a:xfrm>
              <a:off x="6877282" y="4755628"/>
              <a:ext cx="696024"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a(4, 2)</a:t>
              </a:r>
            </a:p>
          </p:txBody>
        </p:sp>
        <p:sp>
          <p:nvSpPr>
            <p:cNvPr id="20" name="TextBox 19"/>
            <p:cNvSpPr txBox="1"/>
            <p:nvPr/>
          </p:nvSpPr>
          <p:spPr>
            <a:xfrm>
              <a:off x="860843" y="5857527"/>
              <a:ext cx="1919115" cy="307777"/>
            </a:xfrm>
            <a:prstGeom prst="rect">
              <a:avLst/>
            </a:prstGeom>
            <a:noFill/>
          </p:spPr>
          <p:txBody>
            <a:bodyPr wrap="none" rtlCol="0">
              <a:spAutoFit/>
            </a:bodyPr>
            <a:lstStyle/>
            <a:p>
              <a:r>
                <a:rPr lang="en-US" altLang="ko-KR" sz="1400" dirty="0">
                  <a:latin typeface="SamsungOne 400" panose="020B0503030303020204" pitchFamily="34" charset="0"/>
                </a:rPr>
                <a:t>Cosine Similarity is</a:t>
              </a:r>
              <a:r>
                <a:rPr lang="ko-KR" altLang="en-US" sz="1400" dirty="0">
                  <a:latin typeface="SamsungOne 400" panose="020B0503030303020204" pitchFamily="34" charset="0"/>
                </a:rPr>
                <a:t> </a:t>
              </a:r>
              <a:r>
                <a:rPr lang="en-US" altLang="ko-KR" sz="1400" dirty="0">
                  <a:latin typeface="SamsungOne 400" panose="020B0503030303020204" pitchFamily="34" charset="0"/>
                  <a:ea typeface="SamsungOne 400" panose="020B0503030303020204" pitchFamily="34" charset="0"/>
                </a:rPr>
                <a:t>-1.</a:t>
              </a:r>
              <a:endParaRPr lang="en-US" sz="1400" dirty="0">
                <a:latin typeface="SamsungOne 400" panose="020B0503030303020204" pitchFamily="34" charset="0"/>
                <a:ea typeface="SamsungOne 400" panose="020B0503030303020204" pitchFamily="34" charset="0"/>
              </a:endParaRPr>
            </a:p>
          </p:txBody>
        </p:sp>
        <p:sp>
          <p:nvSpPr>
            <p:cNvPr id="33" name="TextBox 32"/>
            <p:cNvSpPr txBox="1"/>
            <p:nvPr/>
          </p:nvSpPr>
          <p:spPr>
            <a:xfrm>
              <a:off x="3792193" y="5857261"/>
              <a:ext cx="1879041" cy="307777"/>
            </a:xfrm>
            <a:prstGeom prst="rect">
              <a:avLst/>
            </a:prstGeom>
            <a:noFill/>
          </p:spPr>
          <p:txBody>
            <a:bodyPr wrap="none" rtlCol="0">
              <a:spAutoFit/>
            </a:bodyPr>
            <a:lstStyle/>
            <a:p>
              <a:r>
                <a:rPr lang="en-US" altLang="ko-KR" sz="1400" dirty="0">
                  <a:latin typeface="SamsungOne 400" panose="020B0503030303020204" pitchFamily="34" charset="0"/>
                </a:rPr>
                <a:t>Cosine Similarity is</a:t>
              </a:r>
              <a:r>
                <a:rPr lang="ko-KR" altLang="en-US" sz="1400" dirty="0">
                  <a:latin typeface="SamsungOne 400" panose="020B0503030303020204" pitchFamily="34" charset="0"/>
                </a:rPr>
                <a:t> </a:t>
              </a:r>
              <a:r>
                <a:rPr lang="en-US" altLang="ko-KR" sz="1400" dirty="0">
                  <a:latin typeface="SamsungOne 400" panose="020B0503030303020204" pitchFamily="34" charset="0"/>
                  <a:ea typeface="SamsungOne 400" panose="020B0503030303020204" pitchFamily="34" charset="0"/>
                </a:rPr>
                <a:t>0.</a:t>
              </a:r>
              <a:endParaRPr lang="en-US" sz="1400" dirty="0">
                <a:latin typeface="SamsungOne 400" panose="020B0503030303020204" pitchFamily="34" charset="0"/>
                <a:ea typeface="SamsungOne 400" panose="020B0503030303020204" pitchFamily="34" charset="0"/>
              </a:endParaRPr>
            </a:p>
          </p:txBody>
        </p:sp>
        <p:sp>
          <p:nvSpPr>
            <p:cNvPr id="34" name="TextBox 33"/>
            <p:cNvSpPr txBox="1"/>
            <p:nvPr/>
          </p:nvSpPr>
          <p:spPr>
            <a:xfrm>
              <a:off x="6780481" y="5853135"/>
              <a:ext cx="1848583" cy="307777"/>
            </a:xfrm>
            <a:prstGeom prst="rect">
              <a:avLst/>
            </a:prstGeom>
            <a:noFill/>
          </p:spPr>
          <p:txBody>
            <a:bodyPr wrap="none" rtlCol="0">
              <a:spAutoFit/>
            </a:bodyPr>
            <a:lstStyle/>
            <a:p>
              <a:r>
                <a:rPr lang="en-US" altLang="ko-KR" sz="1400" dirty="0">
                  <a:latin typeface="SamsungOne 400" panose="020B0503030303020204" pitchFamily="34" charset="0"/>
                </a:rPr>
                <a:t>Cosine Similarity is </a:t>
              </a:r>
              <a:r>
                <a:rPr lang="en-US" altLang="ko-KR" sz="1400" dirty="0">
                  <a:latin typeface="SamsungOne 400" panose="020B0503030303020204" pitchFamily="34" charset="0"/>
                  <a:ea typeface="SamsungOne 400" panose="020B0503030303020204" pitchFamily="34" charset="0"/>
                </a:rPr>
                <a:t>1.</a:t>
              </a:r>
              <a:endParaRPr lang="en-US" sz="1400" dirty="0">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24508515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Matrix</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4" name="직사각형 13">
            <a:extLst>
              <a:ext uri="{FF2B5EF4-FFF2-40B4-BE49-F238E27FC236}">
                <a16:creationId xmlns:a16="http://schemas.microsoft.com/office/drawing/2014/main" xmlns="" id="{A4AADBB3-7ED1-44B1-9F80-DE27782603D7}"/>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4.1. Calculating Matrix</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4.2. Reverse Matrix</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4.3. Linear Transformation</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4.4. Eigenvalues and Eigenvectors</a:t>
            </a:r>
          </a:p>
        </p:txBody>
      </p:sp>
    </p:spTree>
    <p:extLst>
      <p:ext uri="{BB962C8B-B14F-4D97-AF65-F5344CB8AC3E}">
        <p14:creationId xmlns:p14="http://schemas.microsoft.com/office/powerpoint/2010/main" val="9379003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Matrices</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matrix?</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grpSp>
        <p:nvGrpSpPr>
          <p:cNvPr id="9" name="그룹 8">
            <a:extLst>
              <a:ext uri="{FF2B5EF4-FFF2-40B4-BE49-F238E27FC236}">
                <a16:creationId xmlns:a16="http://schemas.microsoft.com/office/drawing/2014/main" xmlns="" id="{16AD815D-1419-4586-A3BC-08B233CDFBBC}"/>
              </a:ext>
            </a:extLst>
          </p:cNvPr>
          <p:cNvGrpSpPr/>
          <p:nvPr/>
        </p:nvGrpSpPr>
        <p:grpSpPr>
          <a:xfrm>
            <a:off x="702940" y="2190213"/>
            <a:ext cx="8632825" cy="950755"/>
            <a:chOff x="702940" y="2190213"/>
            <a:chExt cx="8632825" cy="950755"/>
          </a:xfrm>
        </p:grpSpPr>
        <p:sp>
          <p:nvSpPr>
            <p:cNvPr id="14" name="직사각형 13">
              <a:extLst>
                <a:ext uri="{FF2B5EF4-FFF2-40B4-BE49-F238E27FC236}">
                  <a16:creationId xmlns:a16="http://schemas.microsoft.com/office/drawing/2014/main" xmlns="" id="{D8BF98C4-B566-4812-B5F0-560CFBA969E7}"/>
                </a:ext>
              </a:extLst>
            </p:cNvPr>
            <p:cNvSpPr/>
            <p:nvPr/>
          </p:nvSpPr>
          <p:spPr>
            <a:xfrm>
              <a:off x="702940" y="2190213"/>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contains several vectors.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matrix containing a training set is called a design matrix.</a:t>
              </a:r>
            </a:p>
            <a:p>
              <a:pPr marL="538163">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150 samples in the Iris data are represented by the design matrix X.</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5" name="사각형: 둥근 모서리 14">
              <a:extLst>
                <a:ext uri="{FF2B5EF4-FFF2-40B4-BE49-F238E27FC236}">
                  <a16:creationId xmlns:a16="http://schemas.microsoft.com/office/drawing/2014/main" xmlns="" id="{A3E5E9BD-EEB5-42D5-B9CE-44924573BAA3}"/>
                </a:ext>
              </a:extLst>
            </p:cNvPr>
            <p:cNvSpPr/>
            <p:nvPr/>
          </p:nvSpPr>
          <p:spPr>
            <a:xfrm>
              <a:off x="876341" y="288827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nvGrpSpPr>
          <p:cNvPr id="10" name="그룹 9">
            <a:extLst>
              <a:ext uri="{FF2B5EF4-FFF2-40B4-BE49-F238E27FC236}">
                <a16:creationId xmlns:a16="http://schemas.microsoft.com/office/drawing/2014/main" xmlns="" id="{61EEA93B-37AF-4E9D-8029-9B9A3371FBEE}"/>
              </a:ext>
            </a:extLst>
          </p:cNvPr>
          <p:cNvGrpSpPr/>
          <p:nvPr/>
        </p:nvGrpSpPr>
        <p:grpSpPr>
          <a:xfrm>
            <a:off x="703263" y="3212976"/>
            <a:ext cx="8640762" cy="2871355"/>
            <a:chOff x="703263" y="3212976"/>
            <a:chExt cx="8640762" cy="2871355"/>
          </a:xfrm>
        </p:grpSpPr>
        <p:sp>
          <p:nvSpPr>
            <p:cNvPr id="17" name="직사각형 16">
              <a:extLst>
                <a:ext uri="{FF2B5EF4-FFF2-40B4-BE49-F238E27FC236}">
                  <a16:creationId xmlns:a16="http://schemas.microsoft.com/office/drawing/2014/main" xmlns="" id="{DD6006A3-45FF-4A04-85DE-C396319639F5}"/>
                </a:ext>
              </a:extLst>
            </p:cNvPr>
            <p:cNvSpPr/>
            <p:nvPr/>
          </p:nvSpPr>
          <p:spPr>
            <a:xfrm>
              <a:off x="703263" y="3212976"/>
              <a:ext cx="8640762" cy="27972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B826EFD3-AEA4-4D01-9EF3-A747F0281300}"/>
                    </a:ext>
                  </a:extLst>
                </p:cNvPr>
                <p:cNvSpPr txBox="1"/>
                <p:nvPr/>
              </p:nvSpPr>
              <p:spPr>
                <a:xfrm>
                  <a:off x="860979" y="4060752"/>
                  <a:ext cx="5800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𝑋</m:t>
                        </m:r>
                        <m:r>
                          <a:rPr lang="en-US" altLang="ko-KR" sz="1600" i="1" dirty="0" smtClean="0">
                            <a:latin typeface="Cambria Math" panose="02040503050406030204" pitchFamily="18" charset="0"/>
                          </a:rPr>
                          <m:t>=</m:t>
                        </m:r>
                      </m:oMath>
                    </m:oMathPara>
                  </a14:m>
                  <a:endParaRPr lang="ko-KR" altLang="en-US" sz="1600" dirty="0"/>
                </a:p>
              </p:txBody>
            </p:sp>
          </mc:Choice>
          <mc:Fallback xmlns="">
            <p:sp>
              <p:nvSpPr>
                <p:cNvPr id="18" name="TextBox 17">
                  <a:extLst>
                    <a:ext uri="{FF2B5EF4-FFF2-40B4-BE49-F238E27FC236}">
                      <a16:creationId xmlns:a16="http://schemas.microsoft.com/office/drawing/2014/main" id="{B826EFD3-AEA4-4D01-9EF3-A747F0281300}"/>
                    </a:ext>
                  </a:extLst>
                </p:cNvPr>
                <p:cNvSpPr txBox="1">
                  <a:spLocks noRot="1" noChangeAspect="1" noMove="1" noResize="1" noEditPoints="1" noAdjustHandles="1" noChangeArrowheads="1" noChangeShapeType="1" noTextEdit="1"/>
                </p:cNvSpPr>
                <p:nvPr/>
              </p:nvSpPr>
              <p:spPr>
                <a:xfrm>
                  <a:off x="860979" y="4060752"/>
                  <a:ext cx="580094" cy="338554"/>
                </a:xfrm>
                <a:prstGeom prst="rect">
                  <a:avLst/>
                </a:prstGeom>
                <a:blipFill>
                  <a:blip r:embed="rId3"/>
                  <a:stretch>
                    <a:fillRect/>
                  </a:stretch>
                </a:blipFill>
              </p:spPr>
              <p:txBody>
                <a:bodyPr/>
                <a:lstStyle/>
                <a:p>
                  <a:r>
                    <a:rPr lang="ko-KR" altLang="en-US">
                      <a:noFill/>
                    </a:rPr>
                    <a:t> </a:t>
                  </a:r>
                </a:p>
              </p:txBody>
            </p:sp>
          </mc:Fallback>
        </mc:AlternateContent>
        <p:sp>
          <p:nvSpPr>
            <p:cNvPr id="19" name="왼쪽 대괄호 18">
              <a:extLst>
                <a:ext uri="{FF2B5EF4-FFF2-40B4-BE49-F238E27FC236}">
                  <a16:creationId xmlns:a16="http://schemas.microsoft.com/office/drawing/2014/main" xmlns="" id="{B5C3B22D-F64F-4F58-90FC-B1770BC823FD}"/>
                </a:ext>
              </a:extLst>
            </p:cNvPr>
            <p:cNvSpPr/>
            <p:nvPr/>
          </p:nvSpPr>
          <p:spPr>
            <a:xfrm>
              <a:off x="1490510"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p>
          </p:txBody>
        </p:sp>
        <p:grpSp>
          <p:nvGrpSpPr>
            <p:cNvPr id="21" name="그룹 20">
              <a:extLst>
                <a:ext uri="{FF2B5EF4-FFF2-40B4-BE49-F238E27FC236}">
                  <a16:creationId xmlns:a16="http://schemas.microsoft.com/office/drawing/2014/main" xmlns="" id="{E44F33D3-B8D7-4935-AD71-1A2597FA3F7B}"/>
                </a:ext>
              </a:extLst>
            </p:cNvPr>
            <p:cNvGrpSpPr/>
            <p:nvPr/>
          </p:nvGrpSpPr>
          <p:grpSpPr>
            <a:xfrm>
              <a:off x="1626074" y="3547229"/>
              <a:ext cx="1772464" cy="1600438"/>
              <a:chOff x="1607024" y="2861447"/>
              <a:chExt cx="1772464" cy="1600438"/>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988D9330-C736-4D57-987B-8869D4818731}"/>
                      </a:ext>
                    </a:extLst>
                  </p:cNvPr>
                  <p:cNvSpPr txBox="1"/>
                  <p:nvPr/>
                </p:nvSpPr>
                <p:spPr>
                  <a:xfrm>
                    <a:off x="1607024"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5.1</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4.9</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4.7</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4.6</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6.2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5.9</m:t>
                          </m:r>
                        </m:oMath>
                      </m:oMathPara>
                    </a14:m>
                    <a:endParaRPr lang="ko-KR" altLang="en-US" sz="1400" dirty="0"/>
                  </a:p>
                </p:txBody>
              </p:sp>
            </mc:Choice>
            <mc:Fallback xmlns="">
              <p:sp>
                <p:nvSpPr>
                  <p:cNvPr id="38" name="TextBox 37">
                    <a:extLst>
                      <a:ext uri="{FF2B5EF4-FFF2-40B4-BE49-F238E27FC236}">
                        <a16:creationId xmlns:a16="http://schemas.microsoft.com/office/drawing/2014/main" id="{988D9330-C736-4D57-987B-8869D4818731}"/>
                      </a:ext>
                    </a:extLst>
                  </p:cNvPr>
                  <p:cNvSpPr txBox="1">
                    <a:spLocks noRot="1" noChangeAspect="1" noMove="1" noResize="1" noEditPoints="1" noAdjustHandles="1" noChangeArrowheads="1" noChangeShapeType="1" noTextEdit="1"/>
                  </p:cNvSpPr>
                  <p:nvPr/>
                </p:nvSpPr>
                <p:spPr>
                  <a:xfrm>
                    <a:off x="1607024" y="2861447"/>
                    <a:ext cx="460382" cy="160043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3E5B5017-3C86-4F57-BFE1-35CC91A4B171}"/>
                      </a:ext>
                    </a:extLst>
                  </p:cNvPr>
                  <p:cNvSpPr txBox="1"/>
                  <p:nvPr/>
                </p:nvSpPr>
                <p:spPr>
                  <a:xfrm>
                    <a:off x="2044384"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3.5</m:t>
                          </m:r>
                        </m:oMath>
                      </m:oMathPara>
                    </a14:m>
                    <a:endParaRPr lang="en-US" altLang="ko-KR" sz="1400" b="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3.0</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3.1</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3.4</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3.0</m:t>
                          </m:r>
                        </m:oMath>
                      </m:oMathPara>
                    </a14:m>
                    <a:endParaRPr lang="ko-KR" altLang="en-US" sz="1400" dirty="0"/>
                  </a:p>
                </p:txBody>
              </p:sp>
            </mc:Choice>
            <mc:Fallback xmlns="">
              <p:sp>
                <p:nvSpPr>
                  <p:cNvPr id="39" name="TextBox 38">
                    <a:extLst>
                      <a:ext uri="{FF2B5EF4-FFF2-40B4-BE49-F238E27FC236}">
                        <a16:creationId xmlns:a16="http://schemas.microsoft.com/office/drawing/2014/main" id="{3E5B5017-3C86-4F57-BFE1-35CC91A4B171}"/>
                      </a:ext>
                    </a:extLst>
                  </p:cNvPr>
                  <p:cNvSpPr txBox="1">
                    <a:spLocks noRot="1" noChangeAspect="1" noMove="1" noResize="1" noEditPoints="1" noAdjustHandles="1" noChangeArrowheads="1" noChangeShapeType="1" noTextEdit="1"/>
                  </p:cNvSpPr>
                  <p:nvPr/>
                </p:nvSpPr>
                <p:spPr>
                  <a:xfrm>
                    <a:off x="2044384" y="2861447"/>
                    <a:ext cx="460382" cy="160043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xmlns="" id="{03A3D3D7-C28C-4B15-837F-F4079DDB9331}"/>
                      </a:ext>
                    </a:extLst>
                  </p:cNvPr>
                  <p:cNvSpPr txBox="1"/>
                  <p:nvPr/>
                </p:nvSpPr>
                <p:spPr>
                  <a:xfrm>
                    <a:off x="2481745"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1.4</m:t>
                          </m:r>
                        </m:oMath>
                      </m:oMathPara>
                    </a14:m>
                    <a:endParaRPr lang="en-US" altLang="ko-KR" sz="1400" b="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1.4</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1.3</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1.5</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5.4</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5.1</m:t>
                          </m:r>
                        </m:oMath>
                      </m:oMathPara>
                    </a14:m>
                    <a:endParaRPr lang="ko-KR" altLang="en-US" sz="1400" dirty="0"/>
                  </a:p>
                </p:txBody>
              </p:sp>
            </mc:Choice>
            <mc:Fallback xmlns="">
              <p:sp>
                <p:nvSpPr>
                  <p:cNvPr id="40" name="TextBox 39">
                    <a:extLst>
                      <a:ext uri="{FF2B5EF4-FFF2-40B4-BE49-F238E27FC236}">
                        <a16:creationId xmlns:a16="http://schemas.microsoft.com/office/drawing/2014/main" id="{03A3D3D7-C28C-4B15-837F-F4079DDB9331}"/>
                      </a:ext>
                    </a:extLst>
                  </p:cNvPr>
                  <p:cNvSpPr txBox="1">
                    <a:spLocks noRot="1" noChangeAspect="1" noMove="1" noResize="1" noEditPoints="1" noAdjustHandles="1" noChangeArrowheads="1" noChangeShapeType="1" noTextEdit="1"/>
                  </p:cNvSpPr>
                  <p:nvPr/>
                </p:nvSpPr>
                <p:spPr>
                  <a:xfrm>
                    <a:off x="2481745" y="2861447"/>
                    <a:ext cx="460382" cy="160043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xmlns="" id="{3081FA0D-E0BE-4787-9DDC-5EC8E025BE84}"/>
                      </a:ext>
                    </a:extLst>
                  </p:cNvPr>
                  <p:cNvSpPr txBox="1"/>
                  <p:nvPr/>
                </p:nvSpPr>
                <p:spPr>
                  <a:xfrm>
                    <a:off x="2919106"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0.2</m:t>
                          </m:r>
                        </m:oMath>
                      </m:oMathPara>
                    </a14:m>
                    <a:endParaRPr lang="en-US" altLang="ko-KR" sz="1400" b="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0.2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0.2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0.2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2.3</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1.8</m:t>
                          </m:r>
                        </m:oMath>
                      </m:oMathPara>
                    </a14:m>
                    <a:endParaRPr lang="ko-KR" altLang="en-US" sz="1400" dirty="0"/>
                  </a:p>
                </p:txBody>
              </p:sp>
            </mc:Choice>
            <mc:Fallback xmlns="">
              <p:sp>
                <p:nvSpPr>
                  <p:cNvPr id="41" name="TextBox 40">
                    <a:extLst>
                      <a:ext uri="{FF2B5EF4-FFF2-40B4-BE49-F238E27FC236}">
                        <a16:creationId xmlns:a16="http://schemas.microsoft.com/office/drawing/2014/main" id="{3081FA0D-E0BE-4787-9DDC-5EC8E025BE84}"/>
                      </a:ext>
                    </a:extLst>
                  </p:cNvPr>
                  <p:cNvSpPr txBox="1">
                    <a:spLocks noRot="1" noChangeAspect="1" noMove="1" noResize="1" noEditPoints="1" noAdjustHandles="1" noChangeArrowheads="1" noChangeShapeType="1" noTextEdit="1"/>
                  </p:cNvSpPr>
                  <p:nvPr/>
                </p:nvSpPr>
                <p:spPr>
                  <a:xfrm>
                    <a:off x="2919106" y="2861447"/>
                    <a:ext cx="460382" cy="1600438"/>
                  </a:xfrm>
                  <a:prstGeom prst="rect">
                    <a:avLst/>
                  </a:prstGeom>
                  <a:blipFill>
                    <a:blip r:embed="rId7"/>
                    <a:stretch>
                      <a:fillRect/>
                    </a:stretch>
                  </a:blipFill>
                </p:spPr>
                <p:txBody>
                  <a:bodyPr/>
                  <a:lstStyle/>
                  <a:p>
                    <a:r>
                      <a:rPr lang="ko-KR" altLang="en-US">
                        <a:noFill/>
                      </a:rPr>
                      <a:t> </a:t>
                    </a:r>
                  </a:p>
                </p:txBody>
              </p:sp>
            </mc:Fallback>
          </mc:AlternateContent>
        </p:grpSp>
        <p:sp>
          <p:nvSpPr>
            <p:cNvPr id="22" name="왼쪽 대괄호 21">
              <a:extLst>
                <a:ext uri="{FF2B5EF4-FFF2-40B4-BE49-F238E27FC236}">
                  <a16:creationId xmlns:a16="http://schemas.microsoft.com/office/drawing/2014/main" xmlns="" id="{A3D39E3D-FDCA-4EF0-B0FC-A9E875727CD3}"/>
                </a:ext>
              </a:extLst>
            </p:cNvPr>
            <p:cNvSpPr/>
            <p:nvPr/>
          </p:nvSpPr>
          <p:spPr>
            <a:xfrm flipH="1">
              <a:off x="3391156"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DA1490B0-D223-4D7B-AE6D-33674AF12AD3}"/>
                    </a:ext>
                  </a:extLst>
                </p:cNvPr>
                <p:cNvSpPr txBox="1"/>
                <p:nvPr/>
              </p:nvSpPr>
              <p:spPr>
                <a:xfrm>
                  <a:off x="3544480" y="4060752"/>
                  <a:ext cx="410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m:t>
                        </m:r>
                      </m:oMath>
                    </m:oMathPara>
                  </a14:m>
                  <a:endParaRPr lang="ko-KR" altLang="en-US" dirty="0"/>
                </a:p>
              </p:txBody>
            </p:sp>
          </mc:Choice>
          <mc:Fallback xmlns="">
            <p:sp>
              <p:nvSpPr>
                <p:cNvPr id="23" name="TextBox 22">
                  <a:extLst>
                    <a:ext uri="{FF2B5EF4-FFF2-40B4-BE49-F238E27FC236}">
                      <a16:creationId xmlns:a16="http://schemas.microsoft.com/office/drawing/2014/main" id="{DA1490B0-D223-4D7B-AE6D-33674AF12AD3}"/>
                    </a:ext>
                  </a:extLst>
                </p:cNvPr>
                <p:cNvSpPr txBox="1">
                  <a:spLocks noRot="1" noChangeAspect="1" noMove="1" noResize="1" noEditPoints="1" noAdjustHandles="1" noChangeArrowheads="1" noChangeShapeType="1" noTextEdit="1"/>
                </p:cNvSpPr>
                <p:nvPr/>
              </p:nvSpPr>
              <p:spPr>
                <a:xfrm>
                  <a:off x="3544480" y="4060752"/>
                  <a:ext cx="410689" cy="369332"/>
                </a:xfrm>
                <a:prstGeom prst="rect">
                  <a:avLst/>
                </a:prstGeom>
                <a:blipFill>
                  <a:blip r:embed="rId8"/>
                  <a:stretch>
                    <a:fillRect/>
                  </a:stretch>
                </a:blipFill>
              </p:spPr>
              <p:txBody>
                <a:bodyPr/>
                <a:lstStyle/>
                <a:p>
                  <a:r>
                    <a:rPr lang="ko-KR" altLang="en-US">
                      <a:noFill/>
                    </a:rPr>
                    <a:t> </a:t>
                  </a:r>
                </a:p>
              </p:txBody>
            </p:sp>
          </mc:Fallback>
        </mc:AlternateContent>
        <p:sp>
          <p:nvSpPr>
            <p:cNvPr id="24" name="왼쪽 대괄호 23">
              <a:extLst>
                <a:ext uri="{FF2B5EF4-FFF2-40B4-BE49-F238E27FC236}">
                  <a16:creationId xmlns:a16="http://schemas.microsoft.com/office/drawing/2014/main" xmlns="" id="{68C1A1BE-3AB7-4765-9011-79D546721E58}"/>
                </a:ext>
              </a:extLst>
            </p:cNvPr>
            <p:cNvSpPr/>
            <p:nvPr/>
          </p:nvSpPr>
          <p:spPr>
            <a:xfrm>
              <a:off x="3943650"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B762BDD9-C576-44B4-98DE-0627B4022AF5}"/>
                    </a:ext>
                  </a:extLst>
                </p:cNvPr>
                <p:cNvSpPr txBox="1"/>
                <p:nvPr/>
              </p:nvSpPr>
              <p:spPr>
                <a:xfrm>
                  <a:off x="4079214"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1,1</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r>
                          <a:rPr lang="en-US" altLang="ko-KR" sz="1600" i="1" baseline="-25000" dirty="0" smtClean="0">
                            <a:latin typeface="Cambria Math" panose="02040503050406030204" pitchFamily="18" charset="0"/>
                          </a:rPr>
                          <m:t>1</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r>
                          <a:rPr lang="en-US" altLang="ko-KR" sz="1600" i="1" baseline="-25000" dirty="0" smtClean="0">
                            <a:latin typeface="Cambria Math" panose="02040503050406030204" pitchFamily="18" charset="0"/>
                          </a:rPr>
                          <m:t>1</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4,1</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149,1</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150,1</m:t>
                        </m:r>
                      </m:oMath>
                    </m:oMathPara>
                  </a14:m>
                  <a:endParaRPr lang="ko-KR" altLang="en-US" sz="1600" baseline="-25000" dirty="0"/>
                </a:p>
              </p:txBody>
            </p:sp>
          </mc:Choice>
          <mc:Fallback xmlns="">
            <p:sp>
              <p:nvSpPr>
                <p:cNvPr id="25" name="TextBox 24">
                  <a:extLst>
                    <a:ext uri="{FF2B5EF4-FFF2-40B4-BE49-F238E27FC236}">
                      <a16:creationId xmlns:a16="http://schemas.microsoft.com/office/drawing/2014/main" id="{B762BDD9-C576-44B4-98DE-0627B4022AF5}"/>
                    </a:ext>
                  </a:extLst>
                </p:cNvPr>
                <p:cNvSpPr txBox="1">
                  <a:spLocks noRot="1" noChangeAspect="1" noMove="1" noResize="1" noEditPoints="1" noAdjustHandles="1" noChangeArrowheads="1" noChangeShapeType="1" noTextEdit="1"/>
                </p:cNvSpPr>
                <p:nvPr/>
              </p:nvSpPr>
              <p:spPr>
                <a:xfrm>
                  <a:off x="4079214" y="3421191"/>
                  <a:ext cx="652743" cy="1782026"/>
                </a:xfrm>
                <a:prstGeom prst="rect">
                  <a:avLst/>
                </a:prstGeom>
                <a:blipFill>
                  <a:blip r:embed="rId9"/>
                  <a:stretch>
                    <a:fillRect b="-3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7D20214E-BBF5-4ED6-958F-D56DB3874A81}"/>
                    </a:ext>
                  </a:extLst>
                </p:cNvPr>
                <p:cNvSpPr txBox="1"/>
                <p:nvPr/>
              </p:nvSpPr>
              <p:spPr>
                <a:xfrm>
                  <a:off x="4616323"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1,2</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r>
                          <a:rPr lang="en-US" altLang="ko-KR" sz="1600" i="1" baseline="-25000" dirty="0" smtClean="0">
                            <a:latin typeface="Cambria Math" panose="02040503050406030204" pitchFamily="18" charset="0"/>
                          </a:rPr>
                          <m:t>2</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r>
                          <a:rPr lang="en-US" altLang="ko-KR" sz="1600" i="1" baseline="-25000" dirty="0" smtClean="0">
                            <a:latin typeface="Cambria Math" panose="02040503050406030204" pitchFamily="18" charset="0"/>
                          </a:rPr>
                          <m:t>2</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m:t>
                        </m:r>
                        <m:r>
                          <a:rPr lang="en-US" altLang="ko-KR" sz="1600" i="1" baseline="-25000" dirty="0" smtClean="0">
                            <a:latin typeface="Cambria Math" panose="02040503050406030204" pitchFamily="18" charset="0"/>
                          </a:rPr>
                          <m:t>2</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149,2</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m:t>
                        </m:r>
                        <m:r>
                          <a:rPr lang="en-US" altLang="ko-KR" sz="1600" i="1" baseline="-25000" dirty="0" smtClean="0">
                            <a:latin typeface="Cambria Math" panose="02040503050406030204" pitchFamily="18" charset="0"/>
                          </a:rPr>
                          <m:t>2</m:t>
                        </m:r>
                      </m:oMath>
                    </m:oMathPara>
                  </a14:m>
                  <a:endParaRPr lang="ko-KR" altLang="en-US" sz="1600" baseline="-25000" dirty="0"/>
                </a:p>
              </p:txBody>
            </p:sp>
          </mc:Choice>
          <mc:Fallback xmlns="">
            <p:sp>
              <p:nvSpPr>
                <p:cNvPr id="30" name="TextBox 29">
                  <a:extLst>
                    <a:ext uri="{FF2B5EF4-FFF2-40B4-BE49-F238E27FC236}">
                      <a16:creationId xmlns:a16="http://schemas.microsoft.com/office/drawing/2014/main" id="{7D20214E-BBF5-4ED6-958F-D56DB3874A81}"/>
                    </a:ext>
                  </a:extLst>
                </p:cNvPr>
                <p:cNvSpPr txBox="1">
                  <a:spLocks noRot="1" noChangeAspect="1" noMove="1" noResize="1" noEditPoints="1" noAdjustHandles="1" noChangeArrowheads="1" noChangeShapeType="1" noTextEdit="1"/>
                </p:cNvSpPr>
                <p:nvPr/>
              </p:nvSpPr>
              <p:spPr>
                <a:xfrm>
                  <a:off x="4616323" y="3421191"/>
                  <a:ext cx="652743" cy="1782026"/>
                </a:xfrm>
                <a:prstGeom prst="rect">
                  <a:avLst/>
                </a:prstGeom>
                <a:blipFill>
                  <a:blip r:embed="rId10"/>
                  <a:stretch>
                    <a:fillRect b="-3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79A4E09E-49F5-4295-A3F2-427112462A73}"/>
                    </a:ext>
                  </a:extLst>
                </p:cNvPr>
                <p:cNvSpPr txBox="1"/>
                <p:nvPr/>
              </p:nvSpPr>
              <p:spPr>
                <a:xfrm>
                  <a:off x="5153432"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1,3</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r>
                          <a:rPr lang="en-US" altLang="ko-KR" sz="1600" i="1" baseline="-25000" dirty="0" smtClean="0">
                            <a:latin typeface="Cambria Math" panose="02040503050406030204" pitchFamily="18" charset="0"/>
                          </a:rPr>
                          <m:t>3</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r>
                          <a:rPr lang="en-US" altLang="ko-KR" sz="1600" i="1" baseline="-25000" dirty="0" smtClean="0">
                            <a:latin typeface="Cambria Math" panose="02040503050406030204" pitchFamily="18" charset="0"/>
                          </a:rPr>
                          <m:t>3</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m:t>
                        </m:r>
                        <m:r>
                          <a:rPr lang="en-US" altLang="ko-KR" sz="1600" i="1" baseline="-25000" dirty="0" smtClean="0">
                            <a:latin typeface="Cambria Math" panose="02040503050406030204" pitchFamily="18" charset="0"/>
                          </a:rPr>
                          <m:t>3</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149,3</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m:t>
                        </m:r>
                        <m:r>
                          <a:rPr lang="en-US" altLang="ko-KR" sz="1600" i="1" baseline="-25000" dirty="0" smtClean="0">
                            <a:latin typeface="Cambria Math" panose="02040503050406030204" pitchFamily="18" charset="0"/>
                          </a:rPr>
                          <m:t>3</m:t>
                        </m:r>
                      </m:oMath>
                    </m:oMathPara>
                  </a14:m>
                  <a:endParaRPr lang="ko-KR" altLang="en-US" sz="1600" baseline="-25000" dirty="0"/>
                </a:p>
              </p:txBody>
            </p:sp>
          </mc:Choice>
          <mc:Fallback xmlns="">
            <p:sp>
              <p:nvSpPr>
                <p:cNvPr id="31" name="TextBox 30">
                  <a:extLst>
                    <a:ext uri="{FF2B5EF4-FFF2-40B4-BE49-F238E27FC236}">
                      <a16:creationId xmlns:a16="http://schemas.microsoft.com/office/drawing/2014/main" id="{79A4E09E-49F5-4295-A3F2-427112462A73}"/>
                    </a:ext>
                  </a:extLst>
                </p:cNvPr>
                <p:cNvSpPr txBox="1">
                  <a:spLocks noRot="1" noChangeAspect="1" noMove="1" noResize="1" noEditPoints="1" noAdjustHandles="1" noChangeArrowheads="1" noChangeShapeType="1" noTextEdit="1"/>
                </p:cNvSpPr>
                <p:nvPr/>
              </p:nvSpPr>
              <p:spPr>
                <a:xfrm>
                  <a:off x="5153432" y="3421191"/>
                  <a:ext cx="652743" cy="1782026"/>
                </a:xfrm>
                <a:prstGeom prst="rect">
                  <a:avLst/>
                </a:prstGeom>
                <a:blipFill>
                  <a:blip r:embed="rId11"/>
                  <a:stretch>
                    <a:fillRect b="-3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57B14A6C-42EB-4845-8300-1A50DA32A27E}"/>
                    </a:ext>
                  </a:extLst>
                </p:cNvPr>
                <p:cNvSpPr txBox="1"/>
                <p:nvPr/>
              </p:nvSpPr>
              <p:spPr>
                <a:xfrm>
                  <a:off x="5690542"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2,4</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3,4</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4,4</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149,4</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150,4</m:t>
                        </m:r>
                      </m:oMath>
                    </m:oMathPara>
                  </a14:m>
                  <a:endParaRPr lang="ko-KR" altLang="en-US" sz="1600" baseline="-25000" dirty="0"/>
                </a:p>
              </p:txBody>
            </p:sp>
          </mc:Choice>
          <mc:Fallback xmlns="">
            <p:sp>
              <p:nvSpPr>
                <p:cNvPr id="32" name="TextBox 31">
                  <a:extLst>
                    <a:ext uri="{FF2B5EF4-FFF2-40B4-BE49-F238E27FC236}">
                      <a16:creationId xmlns:a16="http://schemas.microsoft.com/office/drawing/2014/main" id="{57B14A6C-42EB-4845-8300-1A50DA32A27E}"/>
                    </a:ext>
                  </a:extLst>
                </p:cNvPr>
                <p:cNvSpPr txBox="1">
                  <a:spLocks noRot="1" noChangeAspect="1" noMove="1" noResize="1" noEditPoints="1" noAdjustHandles="1" noChangeArrowheads="1" noChangeShapeType="1" noTextEdit="1"/>
                </p:cNvSpPr>
                <p:nvPr/>
              </p:nvSpPr>
              <p:spPr>
                <a:xfrm>
                  <a:off x="5690542" y="3421191"/>
                  <a:ext cx="652743" cy="1782026"/>
                </a:xfrm>
                <a:prstGeom prst="rect">
                  <a:avLst/>
                </a:prstGeom>
                <a:blipFill>
                  <a:blip r:embed="rId12"/>
                  <a:stretch>
                    <a:fillRect b="-341"/>
                  </a:stretch>
                </a:blipFill>
              </p:spPr>
              <p:txBody>
                <a:bodyPr/>
                <a:lstStyle/>
                <a:p>
                  <a:r>
                    <a:rPr lang="ko-KR" altLang="en-US">
                      <a:noFill/>
                    </a:rPr>
                    <a:t> </a:t>
                  </a:r>
                </a:p>
              </p:txBody>
            </p:sp>
          </mc:Fallback>
        </mc:AlternateContent>
        <p:sp>
          <p:nvSpPr>
            <p:cNvPr id="33" name="왼쪽 대괄호 32">
              <a:extLst>
                <a:ext uri="{FF2B5EF4-FFF2-40B4-BE49-F238E27FC236}">
                  <a16:creationId xmlns:a16="http://schemas.microsoft.com/office/drawing/2014/main" xmlns="" id="{CA14FD97-89FF-466C-A614-6BF3E2DD3E5A}"/>
                </a:ext>
              </a:extLst>
            </p:cNvPr>
            <p:cNvSpPr/>
            <p:nvPr/>
          </p:nvSpPr>
          <p:spPr>
            <a:xfrm flipH="1">
              <a:off x="6343285"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cxnSp>
          <p:nvCxnSpPr>
            <p:cNvPr id="34" name="직선 화살표 연결선 33">
              <a:extLst>
                <a:ext uri="{FF2B5EF4-FFF2-40B4-BE49-F238E27FC236}">
                  <a16:creationId xmlns:a16="http://schemas.microsoft.com/office/drawing/2014/main" xmlns="" id="{1B554EEA-2085-4D0D-A5C1-7908E5F82648}"/>
                </a:ext>
              </a:extLst>
            </p:cNvPr>
            <p:cNvCxnSpPr/>
            <p:nvPr/>
          </p:nvCxnSpPr>
          <p:spPr>
            <a:xfrm flipH="1">
              <a:off x="6624071" y="3620279"/>
              <a:ext cx="7200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xmlns="" id="{D399C5C7-F255-4C79-8AF2-140A528A6549}"/>
                </a:ext>
              </a:extLst>
            </p:cNvPr>
            <p:cNvSpPr txBox="1"/>
            <p:nvPr/>
          </p:nvSpPr>
          <p:spPr>
            <a:xfrm>
              <a:off x="7352470" y="3474085"/>
              <a:ext cx="644868" cy="369332"/>
            </a:xfrm>
            <a:prstGeom prst="rect">
              <a:avLst/>
            </a:prstGeom>
            <a:noFill/>
          </p:spPr>
          <p:txBody>
            <a:bodyPr wrap="square">
              <a:spAutoFit/>
            </a:bodyPr>
            <a:lstStyle/>
            <a:p>
              <a:r>
                <a:rPr lang="ko-KR" altLang="en-US" b="1" dirty="0">
                  <a:solidFill>
                    <a:prstClr val="black">
                      <a:lumMod val="85000"/>
                      <a:lumOff val="15000"/>
                    </a:prstClr>
                  </a:solidFill>
                  <a:latin typeface="SamsungOne 400" panose="020B0503030303020204" pitchFamily="34" charset="0"/>
                </a:rPr>
                <a:t> </a:t>
              </a:r>
              <a:r>
                <a:rPr lang="en-US" altLang="ko-KR" b="1" baseline="30000" dirty="0">
                  <a:solidFill>
                    <a:prstClr val="black">
                      <a:lumMod val="85000"/>
                      <a:lumOff val="15000"/>
                    </a:prstClr>
                  </a:solidFill>
                  <a:latin typeface="SamsungOne 400" panose="020B0503030303020204" pitchFamily="34" charset="0"/>
                </a:rPr>
                <a:t>row</a:t>
              </a:r>
              <a:endParaRPr lang="ko-KR" altLang="en-US" b="1" baseline="30000" dirty="0">
                <a:solidFill>
                  <a:prstClr val="black">
                    <a:lumMod val="85000"/>
                    <a:lumOff val="15000"/>
                  </a:prstClr>
                </a:solidFill>
                <a:latin typeface="SamsungOne 400" panose="020B0503030303020204" pitchFamily="34" charset="0"/>
              </a:endParaRPr>
            </a:p>
          </p:txBody>
        </p:sp>
        <p:cxnSp>
          <p:nvCxnSpPr>
            <p:cNvPr id="36" name="직선 화살표 연결선 35">
              <a:extLst>
                <a:ext uri="{FF2B5EF4-FFF2-40B4-BE49-F238E27FC236}">
                  <a16:creationId xmlns:a16="http://schemas.microsoft.com/office/drawing/2014/main" xmlns="" id="{12411E4F-C543-4DAE-97B1-23B528AB4731}"/>
                </a:ext>
              </a:extLst>
            </p:cNvPr>
            <p:cNvCxnSpPr>
              <a:cxnSpLocks/>
            </p:cNvCxnSpPr>
            <p:nvPr/>
          </p:nvCxnSpPr>
          <p:spPr>
            <a:xfrm flipV="1">
              <a:off x="4417794" y="5286617"/>
              <a:ext cx="0" cy="4078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35CDB1F5-01BB-4A9B-9B7B-82EC0E2176B5}"/>
                </a:ext>
              </a:extLst>
            </p:cNvPr>
            <p:cNvSpPr txBox="1"/>
            <p:nvPr/>
          </p:nvSpPr>
          <p:spPr>
            <a:xfrm>
              <a:off x="4020743" y="5714999"/>
              <a:ext cx="853226" cy="369332"/>
            </a:xfrm>
            <a:prstGeom prst="rect">
              <a:avLst/>
            </a:prstGeom>
            <a:noFill/>
          </p:spPr>
          <p:txBody>
            <a:bodyPr wrap="square">
              <a:spAutoFit/>
            </a:bodyPr>
            <a:lstStyle/>
            <a:p>
              <a:r>
                <a:rPr lang="ko-KR" altLang="en-US" b="1" dirty="0">
                  <a:solidFill>
                    <a:prstClr val="black">
                      <a:lumMod val="85000"/>
                      <a:lumOff val="15000"/>
                    </a:prstClr>
                  </a:solidFill>
                  <a:latin typeface="SamsungOne 400" panose="020B0503030303020204" pitchFamily="34" charset="0"/>
                </a:rPr>
                <a:t> </a:t>
              </a:r>
            </a:p>
          </p:txBody>
        </p:sp>
        <p:sp>
          <p:nvSpPr>
            <p:cNvPr id="60" name="TextBox 59">
              <a:extLst>
                <a:ext uri="{FF2B5EF4-FFF2-40B4-BE49-F238E27FC236}">
                  <a16:creationId xmlns:a16="http://schemas.microsoft.com/office/drawing/2014/main" xmlns="" id="{ED9F815E-EEAC-4915-A107-ED2D9858EFE3}"/>
                </a:ext>
              </a:extLst>
            </p:cNvPr>
            <p:cNvSpPr txBox="1"/>
            <p:nvPr/>
          </p:nvSpPr>
          <p:spPr>
            <a:xfrm>
              <a:off x="4062187" y="5701293"/>
              <a:ext cx="711214" cy="276999"/>
            </a:xfrm>
            <a:prstGeom prst="rect">
              <a:avLst/>
            </a:prstGeom>
            <a:noFill/>
          </p:spPr>
          <p:txBody>
            <a:bodyPr wrap="square">
              <a:spAutoFit/>
            </a:bodyPr>
            <a:lstStyle/>
            <a:p>
              <a:r>
                <a:rPr lang="en-US" altLang="ko-KR" sz="1200" b="1" dirty="0">
                  <a:solidFill>
                    <a:prstClr val="black">
                      <a:lumMod val="85000"/>
                      <a:lumOff val="15000"/>
                    </a:prstClr>
                  </a:solidFill>
                  <a:latin typeface="SamsungOne 400" panose="020B0503030303020204" pitchFamily="34" charset="0"/>
                </a:rPr>
                <a:t>column</a:t>
              </a:r>
              <a:endParaRPr lang="ko-KR" altLang="en-US" sz="1200" b="1" dirty="0">
                <a:solidFill>
                  <a:prstClr val="black">
                    <a:lumMod val="85000"/>
                    <a:lumOff val="15000"/>
                  </a:prstClr>
                </a:solidFill>
                <a:latin typeface="SamsungOne 400" panose="020B0503030303020204" pitchFamily="34" charset="0"/>
              </a:endParaRPr>
            </a:p>
          </p:txBody>
        </p:sp>
      </p:grpSp>
    </p:spTree>
    <p:extLst>
      <p:ext uri="{BB962C8B-B14F-4D97-AF65-F5344CB8AC3E}">
        <p14:creationId xmlns:p14="http://schemas.microsoft.com/office/powerpoint/2010/main" val="6098851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Transposition Matrix </a:t>
              </a:r>
              <a:r>
                <a:rPr lang="en-US" altLang="ko-KR" sz="1400" b="1" dirty="0">
                  <a:solidFill>
                    <a:prstClr val="black"/>
                  </a:solidFill>
                  <a:latin typeface="Times New Roman" pitchFamily="18" charset="0"/>
                  <a:cs typeface="Times New Roman" pitchFamily="18" charset="0"/>
                </a:rPr>
                <a:t>A</a:t>
              </a:r>
              <a:r>
                <a:rPr lang="en-US" altLang="ko-KR" sz="1400" baseline="30000" dirty="0">
                  <a:solidFill>
                    <a:prstClr val="black"/>
                  </a:solidFill>
                  <a:latin typeface="Times New Roman" pitchFamily="18" charset="0"/>
                  <a:cs typeface="Times New Roman" pitchFamily="18" charset="0"/>
                </a:rPr>
                <a:t>T</a:t>
              </a:r>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of Matrix </a:t>
              </a:r>
              <a:r>
                <a:rPr lang="en-US" altLang="ko-KR" sz="1400" b="1" dirty="0">
                  <a:solidFill>
                    <a:prstClr val="black"/>
                  </a:solidFill>
                  <a:latin typeface="Times New Roman" pitchFamily="18" charset="0"/>
                  <a:cs typeface="Times New Roman" pitchFamily="18" charset="0"/>
                </a:rPr>
                <a:t>A</a:t>
              </a:r>
              <a:endParaRPr lang="ko-KR" altLang="en-US" sz="1400" dirty="0">
                <a:solidFill>
                  <a:prstClr val="black">
                    <a:lumMod val="85000"/>
                    <a:lumOff val="15000"/>
                  </a:prstClr>
                </a:solidFill>
                <a:latin typeface="SamsungOne 400" panose="020B0503030303020204" pitchFamily="34" charset="0"/>
              </a:endParaRPr>
            </a:p>
          </p:txBody>
        </p:sp>
      </p:gr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7945B4B7-46EB-4A17-BD9A-73985E2F2D9F}"/>
              </a:ext>
            </a:extLst>
          </p:cNvPr>
          <p:cNvSpPr/>
          <p:nvPr/>
        </p:nvSpPr>
        <p:spPr>
          <a:xfrm>
            <a:off x="558800" y="1772815"/>
            <a:ext cx="8640762" cy="1617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6B0F79B9-BDE1-494B-AB00-9475EAEFF266}"/>
                  </a:ext>
                </a:extLst>
              </p:cNvPr>
              <p:cNvSpPr txBox="1"/>
              <p:nvPr/>
            </p:nvSpPr>
            <p:spPr>
              <a:xfrm>
                <a:off x="1870788" y="2379599"/>
                <a:ext cx="6295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𝐴</m:t>
                      </m:r>
                      <m:r>
                        <a:rPr lang="en-US" altLang="ko-KR" i="1" dirty="0" smtClean="0">
                          <a:latin typeface="Cambria Math" panose="02040503050406030204" pitchFamily="18" charset="0"/>
                        </a:rPr>
                        <m:t>=</m:t>
                      </m:r>
                    </m:oMath>
                  </m:oMathPara>
                </a14:m>
                <a:endParaRPr lang="ko-KR" altLang="en-US" dirty="0"/>
              </a:p>
            </p:txBody>
          </p:sp>
        </mc:Choice>
        <mc:Fallback xmlns="">
          <p:sp>
            <p:nvSpPr>
              <p:cNvPr id="15" name="TextBox 14">
                <a:extLst>
                  <a:ext uri="{FF2B5EF4-FFF2-40B4-BE49-F238E27FC236}">
                    <a16:creationId xmlns:a16="http://schemas.microsoft.com/office/drawing/2014/main" id="{6B0F79B9-BDE1-494B-AB00-9475EAEFF266}"/>
                  </a:ext>
                </a:extLst>
              </p:cNvPr>
              <p:cNvSpPr txBox="1">
                <a:spLocks noRot="1" noChangeAspect="1" noMove="1" noResize="1" noEditPoints="1" noAdjustHandles="1" noChangeArrowheads="1" noChangeShapeType="1" noTextEdit="1"/>
              </p:cNvSpPr>
              <p:nvPr/>
            </p:nvSpPr>
            <p:spPr>
              <a:xfrm>
                <a:off x="1870788" y="2379599"/>
                <a:ext cx="629531"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CA692DF3-C711-4E38-9697-343359548BE2}"/>
                  </a:ext>
                </a:extLst>
              </p:cNvPr>
              <p:cNvSpPr txBox="1"/>
              <p:nvPr/>
            </p:nvSpPr>
            <p:spPr>
              <a:xfrm>
                <a:off x="4554289" y="2379599"/>
                <a:ext cx="2856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m:t>
                      </m:r>
                    </m:oMath>
                  </m:oMathPara>
                </a14:m>
                <a:endParaRPr lang="ko-KR" altLang="en-US" dirty="0"/>
              </a:p>
            </p:txBody>
          </p:sp>
        </mc:Choice>
        <mc:Fallback xmlns="">
          <p:sp>
            <p:nvSpPr>
              <p:cNvPr id="18" name="TextBox 17">
                <a:extLst>
                  <a:ext uri="{FF2B5EF4-FFF2-40B4-BE49-F238E27FC236}">
                    <a16:creationId xmlns:a16="http://schemas.microsoft.com/office/drawing/2014/main" id="{CA692DF3-C711-4E38-9697-343359548BE2}"/>
                  </a:ext>
                </a:extLst>
              </p:cNvPr>
              <p:cNvSpPr txBox="1">
                <a:spLocks noRot="1" noChangeAspect="1" noMove="1" noResize="1" noEditPoints="1" noAdjustHandles="1" noChangeArrowheads="1" noChangeShapeType="1" noTextEdit="1"/>
              </p:cNvSpPr>
              <p:nvPr/>
            </p:nvSpPr>
            <p:spPr>
              <a:xfrm>
                <a:off x="4554289" y="2379599"/>
                <a:ext cx="285656" cy="369332"/>
              </a:xfrm>
              <a:prstGeom prst="rect">
                <a:avLst/>
              </a:prstGeom>
              <a:blipFill>
                <a:blip r:embed="rId4"/>
                <a:stretch>
                  <a:fillRect/>
                </a:stretch>
              </a:blipFill>
            </p:spPr>
            <p:txBody>
              <a:bodyPr/>
              <a:lstStyle/>
              <a:p>
                <a:r>
                  <a:rPr lang="ko-KR" altLang="en-US">
                    <a:noFill/>
                  </a:rPr>
                  <a:t> </a:t>
                </a:r>
              </a:p>
            </p:txBody>
          </p:sp>
        </mc:Fallback>
      </mc:AlternateContent>
      <p:grpSp>
        <p:nvGrpSpPr>
          <p:cNvPr id="19" name="그룹 18">
            <a:extLst>
              <a:ext uri="{FF2B5EF4-FFF2-40B4-BE49-F238E27FC236}">
                <a16:creationId xmlns:a16="http://schemas.microsoft.com/office/drawing/2014/main" xmlns="" id="{81166E05-8129-4C55-9A5A-00E1118DE88A}"/>
              </a:ext>
            </a:extLst>
          </p:cNvPr>
          <p:cNvGrpSpPr/>
          <p:nvPr/>
        </p:nvGrpSpPr>
        <p:grpSpPr>
          <a:xfrm>
            <a:off x="2500319" y="2031298"/>
            <a:ext cx="2124911" cy="1182564"/>
            <a:chOff x="1394885" y="2201424"/>
            <a:chExt cx="2124911" cy="1182564"/>
          </a:xfrm>
        </p:grpSpPr>
        <p:sp>
          <p:nvSpPr>
            <p:cNvPr id="31" name="왼쪽 대괄호 30">
              <a:extLst>
                <a:ext uri="{FF2B5EF4-FFF2-40B4-BE49-F238E27FC236}">
                  <a16:creationId xmlns:a16="http://schemas.microsoft.com/office/drawing/2014/main" xmlns="" id="{95147974-91E4-4AC7-AF04-CCDEA58198F4}"/>
                </a:ext>
              </a:extLst>
            </p:cNvPr>
            <p:cNvSpPr/>
            <p:nvPr/>
          </p:nvSpPr>
          <p:spPr>
            <a:xfrm>
              <a:off x="1394885"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58406A5D-8A89-4D4B-BCC2-FB42BC6907E6}"/>
                    </a:ext>
                  </a:extLst>
                </p:cNvPr>
                <p:cNvSpPr txBox="1"/>
                <p:nvPr/>
              </p:nvSpPr>
              <p:spPr>
                <a:xfrm>
                  <a:off x="1462561" y="2202703"/>
                  <a:ext cx="521297"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𝑛</m:t>
                        </m:r>
                        <m:r>
                          <a:rPr lang="en-US" altLang="ko-KR" i="1" baseline="-25000" dirty="0" smtClean="0">
                            <a:latin typeface="Cambria Math" panose="02040503050406030204" pitchFamily="18" charset="0"/>
                          </a:rPr>
                          <m:t>1</m:t>
                        </m:r>
                      </m:oMath>
                    </m:oMathPara>
                  </a14:m>
                  <a:endParaRPr lang="ko-KR" altLang="en-US" baseline="-25000" dirty="0"/>
                </a:p>
              </p:txBody>
            </p:sp>
          </mc:Choice>
          <mc:Fallback xmlns="">
            <p:sp>
              <p:nvSpPr>
                <p:cNvPr id="32" name="TextBox 31">
                  <a:extLst>
                    <a:ext uri="{FF2B5EF4-FFF2-40B4-BE49-F238E27FC236}">
                      <a16:creationId xmlns:a16="http://schemas.microsoft.com/office/drawing/2014/main" id="{58406A5D-8A89-4D4B-BCC2-FB42BC6907E6}"/>
                    </a:ext>
                  </a:extLst>
                </p:cNvPr>
                <p:cNvSpPr txBox="1">
                  <a:spLocks noRot="1" noChangeAspect="1" noMove="1" noResize="1" noEditPoints="1" noAdjustHandles="1" noChangeArrowheads="1" noChangeShapeType="1" noTextEdit="1"/>
                </p:cNvSpPr>
                <p:nvPr/>
              </p:nvSpPr>
              <p:spPr>
                <a:xfrm>
                  <a:off x="1462561" y="2202703"/>
                  <a:ext cx="521297" cy="118128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1E0F0065-7BEE-47DE-926C-CBB6C1EB5E23}"/>
                    </a:ext>
                  </a:extLst>
                </p:cNvPr>
                <p:cNvSpPr txBox="1"/>
                <p:nvPr/>
              </p:nvSpPr>
              <p:spPr>
                <a:xfrm>
                  <a:off x="1983553" y="2202703"/>
                  <a:ext cx="483594" cy="1181285"/>
                </a:xfrm>
                <a:prstGeom prst="rect">
                  <a:avLst/>
                </a:prstGeom>
                <a:noFill/>
              </p:spPr>
              <p:txBody>
                <a:bodyPr wrap="none" rtlCol="0">
                  <a:spAutoFit/>
                </a:bodyPr>
                <a:lstStyle/>
                <a:p>
                  <a14:m>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m:t>
                      </m:r>
                    </m:oMath>
                  </a14:m>
                  <a:r>
                    <a:rPr lang="en-US" altLang="ko-KR" baseline="-25000" dirty="0"/>
                    <a:t>2</a:t>
                  </a:r>
                </a:p>
                <a:p>
                  <a14:m>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m:t>
                      </m:r>
                    </m:oMath>
                  </a14:m>
                  <a:r>
                    <a:rPr lang="en-US" altLang="ko-KR" baseline="-25000" dirty="0"/>
                    <a:t>2</a:t>
                  </a:r>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14:m>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𝑛</m:t>
                      </m:r>
                    </m:oMath>
                  </a14:m>
                  <a:r>
                    <a:rPr lang="en-US" altLang="ko-KR" baseline="-25000" dirty="0"/>
                    <a:t>2</a:t>
                  </a:r>
                  <a:endParaRPr lang="ko-KR" altLang="en-US" baseline="-25000" dirty="0"/>
                </a:p>
              </p:txBody>
            </p:sp>
          </mc:Choice>
          <mc:Fallback xmlns="">
            <p:sp>
              <p:nvSpPr>
                <p:cNvPr id="33" name="TextBox 32">
                  <a:extLst>
                    <a:ext uri="{FF2B5EF4-FFF2-40B4-BE49-F238E27FC236}">
                      <a16:creationId xmlns:a16="http://schemas.microsoft.com/office/drawing/2014/main" id="{1E0F0065-7BEE-47DE-926C-CBB6C1EB5E23}"/>
                    </a:ext>
                  </a:extLst>
                </p:cNvPr>
                <p:cNvSpPr txBox="1">
                  <a:spLocks noRot="1" noChangeAspect="1" noMove="1" noResize="1" noEditPoints="1" noAdjustHandles="1" noChangeArrowheads="1" noChangeShapeType="1" noTextEdit="1"/>
                </p:cNvSpPr>
                <p:nvPr/>
              </p:nvSpPr>
              <p:spPr>
                <a:xfrm>
                  <a:off x="1983553" y="2202703"/>
                  <a:ext cx="483594" cy="1181285"/>
                </a:xfrm>
                <a:prstGeom prst="rect">
                  <a:avLst/>
                </a:prstGeom>
                <a:blipFill>
                  <a:blip r:embed="rId6"/>
                  <a:stretch>
                    <a:fillRect b="-670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7B4E57A3-009F-4B82-9CC3-4B2706E2726E}"/>
                    </a:ext>
                  </a:extLst>
                </p:cNvPr>
                <p:cNvSpPr txBox="1"/>
                <p:nvPr/>
              </p:nvSpPr>
              <p:spPr>
                <a:xfrm>
                  <a:off x="2454403" y="2202703"/>
                  <a:ext cx="417102"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p:txBody>
            </p:sp>
          </mc:Choice>
          <mc:Fallback xmlns="">
            <p:sp>
              <p:nvSpPr>
                <p:cNvPr id="34" name="TextBox 33">
                  <a:extLst>
                    <a:ext uri="{FF2B5EF4-FFF2-40B4-BE49-F238E27FC236}">
                      <a16:creationId xmlns:a16="http://schemas.microsoft.com/office/drawing/2014/main" id="{7B4E57A3-009F-4B82-9CC3-4B2706E2726E}"/>
                    </a:ext>
                  </a:extLst>
                </p:cNvPr>
                <p:cNvSpPr txBox="1">
                  <a:spLocks noRot="1" noChangeAspect="1" noMove="1" noResize="1" noEditPoints="1" noAdjustHandles="1" noChangeArrowheads="1" noChangeShapeType="1" noTextEdit="1"/>
                </p:cNvSpPr>
                <p:nvPr/>
              </p:nvSpPr>
              <p:spPr>
                <a:xfrm>
                  <a:off x="2454403" y="2202703"/>
                  <a:ext cx="417102" cy="1181285"/>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xmlns="" id="{16E2934B-FAF3-4B7F-9225-CE84353EC385}"/>
                    </a:ext>
                  </a:extLst>
                </p:cNvPr>
                <p:cNvSpPr txBox="1"/>
                <p:nvPr/>
              </p:nvSpPr>
              <p:spPr>
                <a:xfrm>
                  <a:off x="2867225" y="2202703"/>
                  <a:ext cx="568554"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m:t>
                        </m:r>
                        <m:r>
                          <a:rPr lang="en-US" altLang="ko-KR" i="1" baseline="-25000" dirty="0" smtClean="0">
                            <a:latin typeface="Cambria Math" panose="02040503050406030204" pitchFamily="18" charset="0"/>
                          </a:rPr>
                          <m:t>𝑚</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m:t>
                        </m:r>
                        <m:r>
                          <a:rPr lang="en-US" altLang="ko-KR" i="1" baseline="-25000" dirty="0" smtClean="0">
                            <a:latin typeface="Cambria Math" panose="02040503050406030204" pitchFamily="18" charset="0"/>
                          </a:rPr>
                          <m:t>𝑚</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err="1" smtClean="0">
                            <a:latin typeface="Cambria Math" panose="02040503050406030204" pitchFamily="18" charset="0"/>
                          </a:rPr>
                          <m:t>𝑛</m:t>
                        </m:r>
                        <m:r>
                          <a:rPr lang="en-US" altLang="ko-KR" b="0" i="1" baseline="-25000" dirty="0" err="1" smtClean="0">
                            <a:latin typeface="Cambria Math" panose="02040503050406030204" pitchFamily="18" charset="0"/>
                          </a:rPr>
                          <m:t>𝑚</m:t>
                        </m:r>
                      </m:oMath>
                    </m:oMathPara>
                  </a14:m>
                  <a:endParaRPr lang="ko-KR" altLang="en-US" baseline="-25000" dirty="0"/>
                </a:p>
              </p:txBody>
            </p:sp>
          </mc:Choice>
          <mc:Fallback xmlns="">
            <p:sp>
              <p:nvSpPr>
                <p:cNvPr id="35" name="TextBox 34">
                  <a:extLst>
                    <a:ext uri="{FF2B5EF4-FFF2-40B4-BE49-F238E27FC236}">
                      <a16:creationId xmlns:a16="http://schemas.microsoft.com/office/drawing/2014/main" id="{16E2934B-FAF3-4B7F-9225-CE84353EC385}"/>
                    </a:ext>
                  </a:extLst>
                </p:cNvPr>
                <p:cNvSpPr txBox="1">
                  <a:spLocks noRot="1" noChangeAspect="1" noMove="1" noResize="1" noEditPoints="1" noAdjustHandles="1" noChangeArrowheads="1" noChangeShapeType="1" noTextEdit="1"/>
                </p:cNvSpPr>
                <p:nvPr/>
              </p:nvSpPr>
              <p:spPr>
                <a:xfrm>
                  <a:off x="2867225" y="2202703"/>
                  <a:ext cx="568554" cy="1181285"/>
                </a:xfrm>
                <a:prstGeom prst="rect">
                  <a:avLst/>
                </a:prstGeom>
                <a:blipFill>
                  <a:blip r:embed="rId8"/>
                  <a:stretch>
                    <a:fillRect/>
                  </a:stretch>
                </a:blipFill>
              </p:spPr>
              <p:txBody>
                <a:bodyPr/>
                <a:lstStyle/>
                <a:p>
                  <a:r>
                    <a:rPr lang="ko-KR" altLang="en-US">
                      <a:noFill/>
                    </a:rPr>
                    <a:t> </a:t>
                  </a:r>
                </a:p>
              </p:txBody>
            </p:sp>
          </mc:Fallback>
        </mc:AlternateContent>
        <p:sp>
          <p:nvSpPr>
            <p:cNvPr id="36" name="왼쪽 대괄호 35">
              <a:extLst>
                <a:ext uri="{FF2B5EF4-FFF2-40B4-BE49-F238E27FC236}">
                  <a16:creationId xmlns:a16="http://schemas.microsoft.com/office/drawing/2014/main" xmlns="" id="{68F6EC25-FB99-4C16-9D2C-228E4C87986D}"/>
                </a:ext>
              </a:extLst>
            </p:cNvPr>
            <p:cNvSpPr/>
            <p:nvPr/>
          </p:nvSpPr>
          <p:spPr>
            <a:xfrm flipH="1">
              <a:off x="3413930"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p:grpSp>
      <p:grpSp>
        <p:nvGrpSpPr>
          <p:cNvPr id="20" name="그룹 19">
            <a:extLst>
              <a:ext uri="{FF2B5EF4-FFF2-40B4-BE49-F238E27FC236}">
                <a16:creationId xmlns:a16="http://schemas.microsoft.com/office/drawing/2014/main" xmlns="" id="{5F76FFA0-C9DF-44D4-AB17-B8D75A64603B}"/>
              </a:ext>
            </a:extLst>
          </p:cNvPr>
          <p:cNvGrpSpPr/>
          <p:nvPr/>
        </p:nvGrpSpPr>
        <p:grpSpPr>
          <a:xfrm>
            <a:off x="5873955" y="2031298"/>
            <a:ext cx="2101793" cy="1182564"/>
            <a:chOff x="1394885" y="2201424"/>
            <a:chExt cx="2101793" cy="1182564"/>
          </a:xfrm>
        </p:grpSpPr>
        <p:sp>
          <p:nvSpPr>
            <p:cNvPr id="22" name="왼쪽 대괄호 21">
              <a:extLst>
                <a:ext uri="{FF2B5EF4-FFF2-40B4-BE49-F238E27FC236}">
                  <a16:creationId xmlns:a16="http://schemas.microsoft.com/office/drawing/2014/main" xmlns="" id="{5726898D-77AD-4A02-97B9-D8848697DEEB}"/>
                </a:ext>
              </a:extLst>
            </p:cNvPr>
            <p:cNvSpPr/>
            <p:nvPr/>
          </p:nvSpPr>
          <p:spPr>
            <a:xfrm>
              <a:off x="1394885"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AA5B6A84-49B7-4C31-9D55-11A94AB6B6F2}"/>
                    </a:ext>
                  </a:extLst>
                </p:cNvPr>
                <p:cNvSpPr txBox="1"/>
                <p:nvPr/>
              </p:nvSpPr>
              <p:spPr>
                <a:xfrm>
                  <a:off x="1462561" y="2202703"/>
                  <a:ext cx="608243"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11</m:t>
                        </m:r>
                      </m:oMath>
                    </m:oMathPara>
                  </a14:m>
                  <a:endParaRPr lang="en-US" altLang="ko-KR" baseline="-25000" dirty="0"/>
                </a:p>
                <a:p>
                  <a14:m>
                    <m:oMath xmlns:m="http://schemas.openxmlformats.org/officeDocument/2006/math">
                      <m:r>
                        <a:rPr lang="en-US" altLang="ko-KR" i="1" dirty="0" smtClean="0">
                          <a:latin typeface="Cambria Math" panose="02040503050406030204" pitchFamily="18" charset="0"/>
                        </a:rPr>
                        <m:t>𝑎</m:t>
                      </m:r>
                    </m:oMath>
                  </a14:m>
                  <a:r>
                    <a:rPr lang="en-US" altLang="ko-KR" baseline="-25000" dirty="0"/>
                    <a:t>12</a:t>
                  </a:r>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b="0" i="1" baseline="-25000" dirty="0" smtClean="0">
                            <a:latin typeface="Cambria Math" panose="02040503050406030204" pitchFamily="18" charset="0"/>
                          </a:rPr>
                          <m:t>1</m:t>
                        </m:r>
                        <m:r>
                          <a:rPr lang="en-US" altLang="ko-KR" b="0" i="1" baseline="-25000" dirty="0" smtClean="0">
                            <a:latin typeface="Cambria Math" panose="02040503050406030204" pitchFamily="18" charset="0"/>
                          </a:rPr>
                          <m:t>𝑚</m:t>
                        </m:r>
                      </m:oMath>
                    </m:oMathPara>
                  </a14:m>
                  <a:endParaRPr lang="ko-KR" altLang="en-US" baseline="-25000" dirty="0"/>
                </a:p>
              </p:txBody>
            </p:sp>
          </mc:Choice>
          <mc:Fallback xmlns="">
            <p:sp>
              <p:nvSpPr>
                <p:cNvPr id="23" name="TextBox 22">
                  <a:extLst>
                    <a:ext uri="{FF2B5EF4-FFF2-40B4-BE49-F238E27FC236}">
                      <a16:creationId xmlns:a16="http://schemas.microsoft.com/office/drawing/2014/main" id="{AA5B6A84-49B7-4C31-9D55-11A94AB6B6F2}"/>
                    </a:ext>
                  </a:extLst>
                </p:cNvPr>
                <p:cNvSpPr txBox="1">
                  <a:spLocks noRot="1" noChangeAspect="1" noMove="1" noResize="1" noEditPoints="1" noAdjustHandles="1" noChangeArrowheads="1" noChangeShapeType="1" noTextEdit="1"/>
                </p:cNvSpPr>
                <p:nvPr/>
              </p:nvSpPr>
              <p:spPr>
                <a:xfrm>
                  <a:off x="1462561" y="2202703"/>
                  <a:ext cx="608243" cy="118128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B747480A-8544-4683-A818-FED1B866FC48}"/>
                    </a:ext>
                  </a:extLst>
                </p:cNvPr>
                <p:cNvSpPr txBox="1"/>
                <p:nvPr/>
              </p:nvSpPr>
              <p:spPr>
                <a:xfrm>
                  <a:off x="1983553" y="2202703"/>
                  <a:ext cx="565348"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22</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m:t>
                        </m:r>
                        <m:r>
                          <a:rPr lang="en-US" altLang="ko-KR" i="1" baseline="-25000" dirty="0" smtClean="0">
                            <a:latin typeface="Cambria Math" panose="02040503050406030204" pitchFamily="18" charset="0"/>
                          </a:rPr>
                          <m:t>𝑚</m:t>
                        </m:r>
                      </m:oMath>
                    </m:oMathPara>
                  </a14:m>
                  <a:endParaRPr lang="ko-KR" altLang="en-US" baseline="-25000" dirty="0"/>
                </a:p>
              </p:txBody>
            </p:sp>
          </mc:Choice>
          <mc:Fallback xmlns="">
            <p:sp>
              <p:nvSpPr>
                <p:cNvPr id="24" name="TextBox 23">
                  <a:extLst>
                    <a:ext uri="{FF2B5EF4-FFF2-40B4-BE49-F238E27FC236}">
                      <a16:creationId xmlns:a16="http://schemas.microsoft.com/office/drawing/2014/main" id="{B747480A-8544-4683-A818-FED1B866FC48}"/>
                    </a:ext>
                  </a:extLst>
                </p:cNvPr>
                <p:cNvSpPr txBox="1">
                  <a:spLocks noRot="1" noChangeAspect="1" noMove="1" noResize="1" noEditPoints="1" noAdjustHandles="1" noChangeArrowheads="1" noChangeShapeType="1" noTextEdit="1"/>
                </p:cNvSpPr>
                <p:nvPr/>
              </p:nvSpPr>
              <p:spPr>
                <a:xfrm>
                  <a:off x="1983553" y="2202703"/>
                  <a:ext cx="565348" cy="1181285"/>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FF12A501-F5B4-4015-9682-35FC19668AA5}"/>
                    </a:ext>
                  </a:extLst>
                </p:cNvPr>
                <p:cNvSpPr txBox="1"/>
                <p:nvPr/>
              </p:nvSpPr>
              <p:spPr>
                <a:xfrm>
                  <a:off x="2454403" y="2202703"/>
                  <a:ext cx="417102"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p:txBody>
            </p:sp>
          </mc:Choice>
          <mc:Fallback xmlns="">
            <p:sp>
              <p:nvSpPr>
                <p:cNvPr id="25" name="TextBox 24">
                  <a:extLst>
                    <a:ext uri="{FF2B5EF4-FFF2-40B4-BE49-F238E27FC236}">
                      <a16:creationId xmlns:a16="http://schemas.microsoft.com/office/drawing/2014/main" id="{FF12A501-F5B4-4015-9682-35FC19668AA5}"/>
                    </a:ext>
                  </a:extLst>
                </p:cNvPr>
                <p:cNvSpPr txBox="1">
                  <a:spLocks noRot="1" noChangeAspect="1" noMove="1" noResize="1" noEditPoints="1" noAdjustHandles="1" noChangeArrowheads="1" noChangeShapeType="1" noTextEdit="1"/>
                </p:cNvSpPr>
                <p:nvPr/>
              </p:nvSpPr>
              <p:spPr>
                <a:xfrm>
                  <a:off x="2454403" y="2202703"/>
                  <a:ext cx="417102" cy="1181285"/>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xmlns="" id="{984DEBA6-7DB5-4BD1-939E-9DC11E152A29}"/>
                    </a:ext>
                  </a:extLst>
                </p:cNvPr>
                <p:cNvSpPr txBox="1"/>
                <p:nvPr/>
              </p:nvSpPr>
              <p:spPr>
                <a:xfrm>
                  <a:off x="2867225" y="2202703"/>
                  <a:ext cx="568554"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b="0" i="1" baseline="-25000" dirty="0" smtClean="0">
                            <a:latin typeface="Cambria Math" panose="02040503050406030204" pitchFamily="18" charset="0"/>
                          </a:rPr>
                          <m:t>𝑛</m:t>
                        </m:r>
                        <m:r>
                          <a:rPr lang="en-US" altLang="ko-KR" b="0" i="1" baseline="-25000" dirty="0" smtClean="0">
                            <a:latin typeface="Cambria Math" panose="02040503050406030204" pitchFamily="18" charset="0"/>
                          </a:rPr>
                          <m:t>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b="0" i="1" baseline="-25000" dirty="0" smtClean="0">
                            <a:latin typeface="Cambria Math" panose="02040503050406030204" pitchFamily="18" charset="0"/>
                          </a:rPr>
                          <m:t>𝑛</m:t>
                        </m:r>
                        <m:r>
                          <a:rPr lang="en-US" altLang="ko-KR" b="0" i="1" baseline="-25000" dirty="0" smtClean="0">
                            <a:latin typeface="Cambria Math" panose="02040503050406030204" pitchFamily="18" charset="0"/>
                          </a:rPr>
                          <m:t>2</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err="1" smtClean="0">
                            <a:latin typeface="Cambria Math" panose="02040503050406030204" pitchFamily="18" charset="0"/>
                          </a:rPr>
                          <m:t>𝑛</m:t>
                        </m:r>
                        <m:r>
                          <a:rPr lang="en-US" altLang="ko-KR" b="0" i="1" baseline="-25000" dirty="0" err="1" smtClean="0">
                            <a:latin typeface="Cambria Math" panose="02040503050406030204" pitchFamily="18" charset="0"/>
                          </a:rPr>
                          <m:t>𝑚</m:t>
                        </m:r>
                      </m:oMath>
                    </m:oMathPara>
                  </a14:m>
                  <a:endParaRPr lang="ko-KR" altLang="en-US" baseline="-25000" dirty="0"/>
                </a:p>
              </p:txBody>
            </p:sp>
          </mc:Choice>
          <mc:Fallback xmlns="">
            <p:sp>
              <p:nvSpPr>
                <p:cNvPr id="26" name="TextBox 25">
                  <a:extLst>
                    <a:ext uri="{FF2B5EF4-FFF2-40B4-BE49-F238E27FC236}">
                      <a16:creationId xmlns:a16="http://schemas.microsoft.com/office/drawing/2014/main" id="{984DEBA6-7DB5-4BD1-939E-9DC11E152A29}"/>
                    </a:ext>
                  </a:extLst>
                </p:cNvPr>
                <p:cNvSpPr txBox="1">
                  <a:spLocks noRot="1" noChangeAspect="1" noMove="1" noResize="1" noEditPoints="1" noAdjustHandles="1" noChangeArrowheads="1" noChangeShapeType="1" noTextEdit="1"/>
                </p:cNvSpPr>
                <p:nvPr/>
              </p:nvSpPr>
              <p:spPr>
                <a:xfrm>
                  <a:off x="2867225" y="2202703"/>
                  <a:ext cx="568554" cy="1181285"/>
                </a:xfrm>
                <a:prstGeom prst="rect">
                  <a:avLst/>
                </a:prstGeom>
                <a:blipFill>
                  <a:blip r:embed="rId12"/>
                  <a:stretch>
                    <a:fillRect/>
                  </a:stretch>
                </a:blipFill>
              </p:spPr>
              <p:txBody>
                <a:bodyPr/>
                <a:lstStyle/>
                <a:p>
                  <a:r>
                    <a:rPr lang="ko-KR" altLang="en-US">
                      <a:noFill/>
                    </a:rPr>
                    <a:t> </a:t>
                  </a:r>
                </a:p>
              </p:txBody>
            </p:sp>
          </mc:Fallback>
        </mc:AlternateContent>
        <p:sp>
          <p:nvSpPr>
            <p:cNvPr id="30" name="왼쪽 대괄호 29">
              <a:extLst>
                <a:ext uri="{FF2B5EF4-FFF2-40B4-BE49-F238E27FC236}">
                  <a16:creationId xmlns:a16="http://schemas.microsoft.com/office/drawing/2014/main" xmlns="" id="{B284B4DE-52D9-4572-BBF9-07285DCDE903}"/>
                </a:ext>
              </a:extLst>
            </p:cNvPr>
            <p:cNvSpPr/>
            <p:nvPr/>
          </p:nvSpPr>
          <p:spPr>
            <a:xfrm flipH="1">
              <a:off x="3390812"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A603333A-574D-4E2F-99CE-79219CD81974}"/>
                  </a:ext>
                </a:extLst>
              </p:cNvPr>
              <p:cNvSpPr txBox="1"/>
              <p:nvPr/>
            </p:nvSpPr>
            <p:spPr>
              <a:xfrm>
                <a:off x="5056637" y="2379599"/>
                <a:ext cx="7171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𝐴</m:t>
                      </m:r>
                      <m:r>
                        <a:rPr lang="en-US" altLang="ko-KR" b="0" i="1" baseline="30000" dirty="0" smtClean="0">
                          <a:latin typeface="Cambria Math" panose="02040503050406030204" pitchFamily="18" charset="0"/>
                        </a:rPr>
                        <m:t>𝑇</m:t>
                      </m:r>
                      <m:r>
                        <a:rPr lang="en-US" altLang="ko-KR" i="1" dirty="0" smtClean="0">
                          <a:latin typeface="Cambria Math" panose="02040503050406030204" pitchFamily="18" charset="0"/>
                        </a:rPr>
                        <m:t>=</m:t>
                      </m:r>
                    </m:oMath>
                  </m:oMathPara>
                </a14:m>
                <a:endParaRPr lang="ko-KR" altLang="en-US" dirty="0"/>
              </a:p>
            </p:txBody>
          </p:sp>
        </mc:Choice>
        <mc:Fallback xmlns="">
          <p:sp>
            <p:nvSpPr>
              <p:cNvPr id="21" name="TextBox 20">
                <a:extLst>
                  <a:ext uri="{FF2B5EF4-FFF2-40B4-BE49-F238E27FC236}">
                    <a16:creationId xmlns:a16="http://schemas.microsoft.com/office/drawing/2014/main" id="{A603333A-574D-4E2F-99CE-79219CD81974}"/>
                  </a:ext>
                </a:extLst>
              </p:cNvPr>
              <p:cNvSpPr txBox="1">
                <a:spLocks noRot="1" noChangeAspect="1" noMove="1" noResize="1" noEditPoints="1" noAdjustHandles="1" noChangeArrowheads="1" noChangeShapeType="1" noTextEdit="1"/>
              </p:cNvSpPr>
              <p:nvPr/>
            </p:nvSpPr>
            <p:spPr>
              <a:xfrm>
                <a:off x="5056637" y="2379599"/>
                <a:ext cx="717119" cy="36933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직사각형 36">
                <a:extLst>
                  <a:ext uri="{FF2B5EF4-FFF2-40B4-BE49-F238E27FC236}">
                    <a16:creationId xmlns:a16="http://schemas.microsoft.com/office/drawing/2014/main" xmlns="" id="{46A7A205-4E48-4CE9-985A-13AAD5D4964C}"/>
                  </a:ext>
                </a:extLst>
              </p:cNvPr>
              <p:cNvSpPr/>
              <p:nvPr/>
            </p:nvSpPr>
            <p:spPr>
              <a:xfrm>
                <a:off x="710184" y="3562163"/>
                <a:ext cx="8632825" cy="662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if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3</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4    1</m:t>
                              </m:r>
                            </m:e>
                          </m:mr>
                          <m:m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5    2</m:t>
                              </m:r>
                            </m:e>
                          </m:mr>
                        </m:m>
                      </m:e>
                    </m:d>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then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300" i="1" baseline="30000" dirty="0" smtClean="0">
                        <a:solidFill>
                          <a:prstClr val="black">
                            <a:lumMod val="85000"/>
                            <a:lumOff val="15000"/>
                          </a:prstClr>
                        </a:solidFill>
                        <a:latin typeface="Cambria Math" panose="02040503050406030204" pitchFamily="18" charset="0"/>
                        <a:ea typeface="SamsungOne 400" panose="020B0503030303020204" pitchFamily="34" charset="0"/>
                      </a:rPr>
                      <m:t>𝑇</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eqArr>
                                <m:eqArr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eqArrPr>
                                <m:e>
                                  <m:r>
                                    <m:rPr>
                                      <m:brk m:alnAt="7"/>
                                    </m:r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3</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4</m:t>
                                  </m:r>
                                </m:e>
                              </m:eqArr>
                            </m:e>
                            <m:e>
                              <m:eqArr>
                                <m:eqArr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eqArr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5</m:t>
                                  </m:r>
                                </m:e>
                              </m:eqArr>
                            </m:e>
                          </m:mr>
                          <m:m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37" name="직사각형 36">
                <a:extLst>
                  <a:ext uri="{FF2B5EF4-FFF2-40B4-BE49-F238E27FC236}">
                    <a16:creationId xmlns="" xmlns:a16="http://schemas.microsoft.com/office/drawing/2014/main" xmlns:a14="http://schemas.microsoft.com/office/drawing/2010/main" id="{46A7A205-4E48-4CE9-985A-13AAD5D4964C}"/>
                  </a:ext>
                </a:extLst>
              </p:cNvPr>
              <p:cNvSpPr>
                <a:spLocks noRot="1" noChangeAspect="1" noMove="1" noResize="1" noEditPoints="1" noAdjustHandles="1" noChangeArrowheads="1" noChangeShapeType="1" noTextEdit="1"/>
              </p:cNvSpPr>
              <p:nvPr/>
            </p:nvSpPr>
            <p:spPr>
              <a:xfrm>
                <a:off x="710184" y="3562163"/>
                <a:ext cx="8632825" cy="662471"/>
              </a:xfrm>
              <a:prstGeom prst="rect">
                <a:avLst/>
              </a:prstGeom>
              <a:blipFill rotWithShape="0">
                <a:blip r:embed="rId14"/>
                <a:stretch>
                  <a:fillRect l="-71"/>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879763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7" name="직사각형 6">
            <a:extLst>
              <a:ext uri="{FF2B5EF4-FFF2-40B4-BE49-F238E27FC236}">
                <a16:creationId xmlns:a16="http://schemas.microsoft.com/office/drawing/2014/main" xmlns="" id="{107E3A07-4055-4EB9-866A-C65E00DBA29D}"/>
              </a:ext>
            </a:extLst>
          </p:cNvPr>
          <p:cNvSpPr/>
          <p:nvPr/>
        </p:nvSpPr>
        <p:spPr>
          <a:xfrm>
            <a:off x="695003" y="2611527"/>
            <a:ext cx="8640762" cy="11055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xmlns="" id="{D839C9EB-C7F5-4129-9381-133A43789301}"/>
              </a:ext>
            </a:extLst>
          </p:cNvPr>
          <p:cNvGrpSpPr/>
          <p:nvPr/>
        </p:nvGrpSpPr>
        <p:grpSpPr>
          <a:xfrm>
            <a:off x="559817" y="1916832"/>
            <a:ext cx="8783192" cy="215444"/>
            <a:chOff x="559817" y="2136914"/>
            <a:chExt cx="8783192" cy="215444"/>
          </a:xfrm>
        </p:grpSpPr>
        <p:sp>
          <p:nvSpPr>
            <p:cNvPr id="10" name="직사각형 9">
              <a:extLst>
                <a:ext uri="{FF2B5EF4-FFF2-40B4-BE49-F238E27FC236}">
                  <a16:creationId xmlns:a16="http://schemas.microsoft.com/office/drawing/2014/main" xmlns="" id="{178B764A-4729-4920-822F-CF7E2967EB2E}"/>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1" name="직사각형 10">
              <a:extLst>
                <a:ext uri="{FF2B5EF4-FFF2-40B4-BE49-F238E27FC236}">
                  <a16:creationId xmlns:a16="http://schemas.microsoft.com/office/drawing/2014/main" xmlns="" id="{AD016CB7-2553-4EEC-82E0-24A5C1F69998}"/>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matrix allows for a concise mathematical expression. </a:t>
              </a:r>
              <a:endParaRPr lang="ko-KR" altLang="en-US" sz="1400" dirty="0">
                <a:solidFill>
                  <a:prstClr val="black">
                    <a:lumMod val="85000"/>
                    <a:lumOff val="15000"/>
                  </a:prstClr>
                </a:solidFill>
                <a:latin typeface="SamsungOne 400" panose="020B0503030303020204" pitchFamily="34" charset="0"/>
              </a:endParaRPr>
            </a:p>
          </p:txBody>
        </p:sp>
      </p:grpSp>
      <p:sp>
        <p:nvSpPr>
          <p:cNvPr id="13" name="직사각형 12">
            <a:extLst>
              <a:ext uri="{FF2B5EF4-FFF2-40B4-BE49-F238E27FC236}">
                <a16:creationId xmlns:a16="http://schemas.microsoft.com/office/drawing/2014/main" xmlns="" id="{89BB532B-D9E0-4C31-82B5-4A4C6DBBAD42}"/>
              </a:ext>
            </a:extLst>
          </p:cNvPr>
          <p:cNvSpPr/>
          <p:nvPr/>
        </p:nvSpPr>
        <p:spPr>
          <a:xfrm>
            <a:off x="702940" y="226090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96875">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Matrix Expression of Polynomials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701923CE-3223-42BF-BAFE-CD80F00BD9E4}"/>
                  </a:ext>
                </a:extLst>
              </p:cNvPr>
              <p:cNvSpPr txBox="1"/>
              <p:nvPr/>
            </p:nvSpPr>
            <p:spPr>
              <a:xfrm>
                <a:off x="712182" y="2703355"/>
                <a:ext cx="8630827" cy="2177134"/>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ko-KR" sz="1600" b="0" i="1" smtClean="0">
                          <a:latin typeface="Cambria Math" panose="02040503050406030204" pitchFamily="18" charset="0"/>
                        </a:rPr>
                        <m:t>𝑓</m:t>
                      </m:r>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𝑥</m:t>
                          </m:r>
                        </m:e>
                      </m:d>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𝑓</m:t>
                      </m:r>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𝑥</m:t>
                          </m:r>
                          <m:r>
                            <a:rPr lang="en-US" altLang="ko-KR" sz="1600" b="0" i="1" smtClean="0">
                              <a:latin typeface="Cambria Math" panose="02040503050406030204" pitchFamily="18" charset="0"/>
                            </a:rPr>
                            <m:t>1,</m:t>
                          </m:r>
                          <m:r>
                            <a:rPr lang="en-US" altLang="ko-KR" sz="1600" b="0" i="1" smtClean="0">
                              <a:latin typeface="Cambria Math" panose="02040503050406030204" pitchFamily="18" charset="0"/>
                            </a:rPr>
                            <m:t>𝑥</m:t>
                          </m:r>
                          <m:r>
                            <a:rPr lang="en-US" altLang="ko-KR" sz="1600" b="0" i="1" smtClean="0">
                              <a:latin typeface="Cambria Math" panose="02040503050406030204" pitchFamily="18" charset="0"/>
                            </a:rPr>
                            <m:t>2,</m:t>
                          </m:r>
                          <m:r>
                            <a:rPr lang="en-US" altLang="ko-KR" sz="1600" b="0" i="1" smtClean="0">
                              <a:latin typeface="Cambria Math" panose="02040503050406030204" pitchFamily="18" charset="0"/>
                            </a:rPr>
                            <m:t>𝑥</m:t>
                          </m:r>
                          <m:r>
                            <a:rPr lang="en-US" altLang="ko-KR" sz="1600" b="0" i="1" smtClean="0">
                              <a:latin typeface="Cambria Math" panose="02040503050406030204" pitchFamily="18" charset="0"/>
                            </a:rPr>
                            <m:t>3</m:t>
                          </m:r>
                        </m:e>
                      </m:d>
                      <m:r>
                        <a:rPr lang="en-US" altLang="ko-KR" sz="1600" b="0" i="0" smtClean="0">
                          <a:latin typeface="Cambria Math" panose="02040503050406030204" pitchFamily="18" charset="0"/>
                        </a:rPr>
                        <m:t>  </m:t>
                      </m:r>
                    </m:oMath>
                  </m:oMathPara>
                </a14:m>
                <a:r>
                  <a:rPr lang="en-US" altLang="ko-KR" sz="1600" b="0" i="0" dirty="0">
                    <a:latin typeface="Cambria Math" panose="02040503050406030204" pitchFamily="18" charset="0"/>
                  </a:rPr>
                  <a:t/>
                </a:r>
                <a:br>
                  <a:rPr lang="en-US" altLang="ko-KR" sz="1600" b="0" i="0" dirty="0">
                    <a:latin typeface="Cambria Math" panose="02040503050406030204" pitchFamily="18" charset="0"/>
                  </a:rPr>
                </a:br>
                <a:r>
                  <a:rPr lang="en-US" altLang="ko-KR" sz="1600" b="0" i="0" dirty="0">
                    <a:latin typeface="Cambria Math" panose="02040503050406030204" pitchFamily="18" charset="0"/>
                  </a:rPr>
                  <a:t>    </a:t>
                </a:r>
                <a14:m>
                  <m:oMath xmlns:m="http://schemas.openxmlformats.org/officeDocument/2006/math">
                    <m:r>
                      <a:rPr lang="en-US" altLang="ko-KR" sz="1600" b="0" i="0" smtClean="0">
                        <a:latin typeface="Cambria Math" panose="02040503050406030204" pitchFamily="18" charset="0"/>
                      </a:rPr>
                      <m:t>      </m:t>
                    </m:r>
                    <m:r>
                      <a:rPr lang="en-US" altLang="ko-KR" sz="1600" i="1" dirty="0" smtClean="0">
                        <a:latin typeface="Cambria Math" panose="02040503050406030204" pitchFamily="18" charset="0"/>
                      </a:rPr>
                      <m:t>= 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−4</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+6</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−4</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+5</m:t>
                    </m:r>
                  </m:oMath>
                </a14:m>
                <a:r>
                  <a:rPr lang="en-US" altLang="ko-KR" sz="1600" i="0" dirty="0">
                    <a:latin typeface="Cambria Math" panose="02040503050406030204" pitchFamily="18" charset="0"/>
                  </a:rPr>
                  <a:t/>
                </a:r>
                <a:br>
                  <a:rPr lang="en-US" altLang="ko-KR" sz="1600" i="0"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altLang="ko-KR" sz="1600" b="0" i="1" smtClean="0">
                          <a:latin typeface="Cambria Math" panose="02040503050406030204" pitchFamily="18" charset="0"/>
                        </a:rPr>
                        <m:t>   </m:t>
                      </m:r>
                      <m:r>
                        <a:rPr lang="en-US" altLang="ko-KR" sz="1600" b="0" i="0" smtClean="0">
                          <a:latin typeface="Cambria Math" panose="02040503050406030204" pitchFamily="18" charset="0"/>
                        </a:rPr>
                        <m:t>       </m:t>
                      </m:r>
                      <m:r>
                        <a:rPr lang="en-US" altLang="ko-KR" sz="1600" i="1" dirty="0" smtClean="0">
                          <a:latin typeface="Cambria Math" panose="02040503050406030204" pitchFamily="18" charset="0"/>
                        </a:rPr>
                        <m:t>= </m:t>
                      </m:r>
                      <m:d>
                        <m:dPr>
                          <m:ctrlPr>
                            <a:rPr lang="en-US" altLang="ko-KR" sz="1600" i="1" dirty="0" smtClean="0">
                              <a:latin typeface="Cambria Math" panose="02040503050406030204" pitchFamily="18" charset="0"/>
                            </a:rPr>
                          </m:ctrlPr>
                        </m:dPr>
                        <m:e>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 </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 </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e>
                      </m:d>
                      <m:d>
                        <m:dPr>
                          <m:ctrlPr>
                            <a:rPr lang="en-US" altLang="ko-KR" sz="1600" i="1" dirty="0" smtClean="0">
                              <a:latin typeface="Cambria Math" panose="02040503050406030204" pitchFamily="18" charset="0"/>
                            </a:rPr>
                          </m:ctrlPr>
                        </m:dPr>
                        <m:e>
                          <m:m>
                            <m:mPr>
                              <m:mcs>
                                <m:mc>
                                  <m:mcPr>
                                    <m:count m:val="3"/>
                                    <m:mcJc m:val="center"/>
                                  </m:mcPr>
                                </m:mc>
                              </m:mcs>
                              <m:ctrlPr>
                                <a:rPr lang="en-US" altLang="ko-KR" sz="160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2</m:t>
                                </m:r>
                              </m:e>
                              <m:e>
                                <m:r>
                                  <a:rPr lang="en-US" altLang="ko-KR" sz="1600" b="0" i="1" dirty="0" smtClean="0">
                                    <a:latin typeface="Cambria Math" panose="02040503050406030204" pitchFamily="18" charset="0"/>
                                  </a:rPr>
                                  <m:t>−4</m:t>
                                </m:r>
                              </m:e>
                              <m:e>
                                <m:r>
                                  <a:rPr lang="en-US" altLang="ko-KR" sz="1600" b="0" i="1" dirty="0" smtClean="0">
                                    <a:latin typeface="Cambria Math" panose="02040503050406030204" pitchFamily="18" charset="0"/>
                                  </a:rPr>
                                  <m:t>3</m:t>
                                </m:r>
                              </m:e>
                            </m:mr>
                            <m:mr>
                              <m:e>
                                <m:r>
                                  <a:rPr lang="en-US" altLang="ko-KR" sz="1600" b="0" i="1" dirty="0" smtClean="0">
                                    <a:latin typeface="Cambria Math" panose="02040503050406030204" pitchFamily="18" charset="0"/>
                                  </a:rPr>
                                  <m:t>1</m:t>
                                </m:r>
                              </m:e>
                              <m:e>
                                <m:r>
                                  <a:rPr lang="en-US" altLang="ko-KR" sz="1600" b="0" i="1" dirty="0" smtClean="0">
                                    <a:latin typeface="Cambria Math" panose="02040503050406030204" pitchFamily="18" charset="0"/>
                                  </a:rPr>
                                  <m:t>2</m:t>
                                </m:r>
                              </m:e>
                              <m:e>
                                <m:r>
                                  <a:rPr lang="en-US" altLang="ko-KR" sz="1600" b="0" i="1" dirty="0" smtClean="0">
                                    <a:latin typeface="Cambria Math" panose="02040503050406030204" pitchFamily="18" charset="0"/>
                                  </a:rPr>
                                  <m:t>6</m:t>
                                </m:r>
                              </m:e>
                            </m:mr>
                            <m:mr>
                              <m:e>
                                <m:r>
                                  <a:rPr lang="en-US" altLang="ko-KR" sz="1600" b="0" i="1" dirty="0" smtClean="0">
                                    <a:latin typeface="Cambria Math" panose="02040503050406030204" pitchFamily="18" charset="0"/>
                                  </a:rPr>
                                  <m:t>−2</m:t>
                                </m:r>
                              </m:e>
                              <m:e>
                                <m:r>
                                  <a:rPr lang="en-US" altLang="ko-KR" sz="1600" b="0" i="1" dirty="0" smtClean="0">
                                    <a:latin typeface="Cambria Math" panose="02040503050406030204" pitchFamily="18" charset="0"/>
                                  </a:rPr>
                                  <m:t>3</m:t>
                                </m:r>
                              </m:e>
                              <m:e>
                                <m:r>
                                  <a:rPr lang="en-US" altLang="ko-KR" sz="1600" b="0" i="1" dirty="0" smtClean="0">
                                    <a:latin typeface="Cambria Math" panose="02040503050406030204" pitchFamily="18" charset="0"/>
                                  </a:rPr>
                                  <m:t>2</m:t>
                                </m:r>
                              </m:e>
                            </m:mr>
                          </m:m>
                        </m:e>
                      </m:d>
                      <m:d>
                        <m:dPr>
                          <m:ctrlPr>
                            <a:rPr lang="en-US" altLang="ko-KR" sz="1600" i="1" dirty="0" smtClean="0">
                              <a:latin typeface="Cambria Math" panose="02040503050406030204" pitchFamily="18" charset="0"/>
                            </a:rPr>
                          </m:ctrlPr>
                        </m:dPr>
                        <m:e>
                          <m:m>
                            <m:mPr>
                              <m:mcs>
                                <m:mc>
                                  <m:mcPr>
                                    <m:count m:val="1"/>
                                    <m:mcJc m:val="center"/>
                                  </m:mcPr>
                                </m:mc>
                              </m:mcs>
                              <m:ctrlPr>
                                <a:rPr lang="en-US" altLang="ko-KR" sz="160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m:t>
                                </m:r>
                              </m:e>
                            </m:mr>
                            <m:mr>
                              <m:e>
                                <m:eqArr>
                                  <m:eqArrPr>
                                    <m:ctrlPr>
                                      <a:rPr lang="en-US" altLang="ko-KR" sz="1600" b="0" i="1" dirty="0" smtClean="0">
                                        <a:latin typeface="Cambria Math" panose="02040503050406030204" pitchFamily="18" charset="0"/>
                                      </a:rPr>
                                    </m:ctrlPr>
                                  </m:eqArrPr>
                                  <m:e>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e>
                                  <m:e>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e>
                                </m:eqArr>
                              </m:e>
                            </m:mr>
                          </m:m>
                        </m:e>
                      </m:d>
                      <m:r>
                        <a:rPr lang="en-US" altLang="ko-KR" sz="1600" i="1" dirty="0" smtClean="0">
                          <a:latin typeface="Cambria Math" panose="02040503050406030204" pitchFamily="18" charset="0"/>
                        </a:rPr>
                        <m:t>+</m:t>
                      </m:r>
                      <m:d>
                        <m:dPr>
                          <m:ctrlPr>
                            <a:rPr lang="en-US" altLang="ko-KR" sz="1600" i="1" dirty="0" smtClean="0">
                              <a:latin typeface="Cambria Math" panose="02040503050406030204" pitchFamily="18" charset="0"/>
                            </a:rPr>
                          </m:ctrlPr>
                        </m:dPr>
                        <m:e>
                          <m:r>
                            <a:rPr lang="en-US" altLang="ko-KR" sz="1600" i="1" dirty="0" smtClean="0">
                              <a:latin typeface="Cambria Math" panose="02040503050406030204" pitchFamily="18" charset="0"/>
                            </a:rPr>
                            <m:t>2    3    −4</m:t>
                          </m:r>
                        </m:e>
                      </m:d>
                      <m:d>
                        <m:dPr>
                          <m:ctrlPr>
                            <a:rPr lang="en-US" altLang="ko-KR" sz="1600" i="1" dirty="0" smtClean="0">
                              <a:latin typeface="Cambria Math" panose="02040503050406030204" pitchFamily="18" charset="0"/>
                            </a:rPr>
                          </m:ctrlPr>
                        </m:dPr>
                        <m:e>
                          <m:m>
                            <m:mPr>
                              <m:mcs>
                                <m:mc>
                                  <m:mcPr>
                                    <m:count m:val="1"/>
                                    <m:mcJc m:val="center"/>
                                  </m:mcPr>
                                </m:mc>
                              </m:mcs>
                              <m:ctrlPr>
                                <a:rPr lang="en-US" altLang="ko-KR" sz="1600" i="1" dirty="0">
                                  <a:latin typeface="Cambria Math" panose="02040503050406030204" pitchFamily="18" charset="0"/>
                                </a:rPr>
                              </m:ctrlPr>
                            </m:mPr>
                            <m:mr>
                              <m:e>
                                <m:r>
                                  <m:rPr>
                                    <m:brk m:alnAt="7"/>
                                  </m:rPr>
                                  <a:rPr lang="en-US" altLang="ko-KR" sz="1600" i="1" dirty="0">
                                    <a:latin typeface="Cambria Math" panose="02040503050406030204" pitchFamily="18" charset="0"/>
                                  </a:rPr>
                                  <m:t>𝑥</m:t>
                                </m:r>
                                <m:r>
                                  <a:rPr lang="en-US" altLang="ko-KR" sz="1600" i="1" baseline="-25000" dirty="0">
                                    <a:latin typeface="Cambria Math" panose="02040503050406030204" pitchFamily="18" charset="0"/>
                                  </a:rPr>
                                  <m:t>1</m:t>
                                </m:r>
                              </m:e>
                            </m:mr>
                            <m:mr>
                              <m:e>
                                <m:eqArr>
                                  <m:eqArrPr>
                                    <m:ctrlPr>
                                      <a:rPr lang="en-US" altLang="ko-KR" sz="1600" i="1" dirty="0">
                                        <a:latin typeface="Cambria Math" panose="02040503050406030204" pitchFamily="18" charset="0"/>
                                      </a:rPr>
                                    </m:ctrlPr>
                                  </m:eqArrPr>
                                  <m:e>
                                    <m:r>
                                      <a:rPr lang="en-US" altLang="ko-KR" sz="1600" i="1" dirty="0">
                                        <a:latin typeface="Cambria Math" panose="02040503050406030204" pitchFamily="18" charset="0"/>
                                      </a:rPr>
                                      <m:t>𝑥</m:t>
                                    </m:r>
                                    <m:r>
                                      <a:rPr lang="en-US" altLang="ko-KR" sz="1600" i="1" baseline="-25000" dirty="0">
                                        <a:latin typeface="Cambria Math" panose="02040503050406030204" pitchFamily="18" charset="0"/>
                                      </a:rPr>
                                      <m:t>2</m:t>
                                    </m:r>
                                  </m:e>
                                  <m:e>
                                    <m:r>
                                      <a:rPr lang="en-US" altLang="ko-KR" sz="1600" i="1" dirty="0">
                                        <a:latin typeface="Cambria Math" panose="02040503050406030204" pitchFamily="18" charset="0"/>
                                      </a:rPr>
                                      <m:t>𝑥</m:t>
                                    </m:r>
                                    <m:r>
                                      <a:rPr lang="en-US" altLang="ko-KR" sz="1600" i="1" baseline="-25000" dirty="0">
                                        <a:latin typeface="Cambria Math" panose="02040503050406030204" pitchFamily="18" charset="0"/>
                                      </a:rPr>
                                      <m:t>3</m:t>
                                    </m:r>
                                  </m:e>
                                </m:eqArr>
                              </m:e>
                            </m:mr>
                          </m:m>
                        </m:e>
                      </m:d>
                      <m:r>
                        <a:rPr lang="en-US" altLang="ko-KR" sz="1600" i="1" dirty="0" smtClean="0">
                          <a:latin typeface="Cambria Math" panose="02040503050406030204" pitchFamily="18" charset="0"/>
                        </a:rPr>
                        <m:t>+5</m:t>
                      </m:r>
                    </m:oMath>
                    <m:oMath xmlns:m="http://schemas.openxmlformats.org/officeDocument/2006/math">
                      <m:r>
                        <a:rPr lang="en-US" altLang="ko-KR" sz="1600" b="0" i="1" smtClean="0">
                          <a:latin typeface="Cambria Math" panose="02040503050406030204" pitchFamily="18" charset="0"/>
                        </a:rPr>
                        <m:t>          </m:t>
                      </m:r>
                      <m:r>
                        <a:rPr lang="en-US" altLang="ko-KR" sz="1600" i="1" dirty="0" smtClean="0">
                          <a:latin typeface="Cambria Math" panose="02040503050406030204" pitchFamily="18" charset="0"/>
                        </a:rPr>
                        <m:t>=</m:t>
                      </m:r>
                      <m:r>
                        <a:rPr lang="en-US" altLang="ko-KR" sz="1600" i="1" dirty="0" err="1" smtClean="0">
                          <a:latin typeface="Cambria Math" panose="02040503050406030204" pitchFamily="18" charset="0"/>
                        </a:rPr>
                        <m:t>𝑋</m:t>
                      </m:r>
                      <m:r>
                        <a:rPr lang="en-US" altLang="ko-KR" sz="1600" i="1" baseline="30000" dirty="0" err="1" smtClean="0">
                          <a:latin typeface="Cambria Math" panose="02040503050406030204" pitchFamily="18" charset="0"/>
                        </a:rPr>
                        <m:t>𝑇</m:t>
                      </m:r>
                      <m:r>
                        <a:rPr lang="en-US" altLang="ko-KR" sz="1600" i="1" dirty="0" err="1" smtClean="0">
                          <a:latin typeface="Cambria Math" panose="02040503050406030204" pitchFamily="18" charset="0"/>
                        </a:rPr>
                        <m:t>𝐴</m:t>
                      </m:r>
                      <m:r>
                        <a:rPr lang="en-US" altLang="ko-KR" sz="1600" i="1" baseline="-25000" dirty="0" err="1" smtClean="0">
                          <a:latin typeface="Cambria Math" panose="02040503050406030204" pitchFamily="18" charset="0"/>
                        </a:rPr>
                        <m:t>𝑋</m:t>
                      </m:r>
                      <m:r>
                        <a:rPr lang="en-US" altLang="ko-KR" sz="1600" i="1" dirty="0" err="1" smtClean="0">
                          <a:latin typeface="Cambria Math" panose="02040503050406030204" pitchFamily="18" charset="0"/>
                        </a:rPr>
                        <m:t>+</m:t>
                      </m:r>
                      <m:r>
                        <a:rPr lang="en-US" altLang="ko-KR" sz="1600" i="1" dirty="0" err="1" smtClean="0">
                          <a:latin typeface="Cambria Math" panose="02040503050406030204" pitchFamily="18" charset="0"/>
                        </a:rPr>
                        <m:t>𝑏𝑇𝑋</m:t>
                      </m:r>
                      <m:r>
                        <a:rPr lang="en-US" altLang="ko-KR" sz="1600" i="1" dirty="0" err="1" smtClean="0">
                          <a:latin typeface="Cambria Math" panose="02040503050406030204" pitchFamily="18" charset="0"/>
                        </a:rPr>
                        <m:t>+</m:t>
                      </m:r>
                      <m:r>
                        <a:rPr lang="en-US" altLang="ko-KR" sz="1600" i="1" dirty="0" err="1">
                          <a:latin typeface="Cambria Math" panose="02040503050406030204" pitchFamily="18" charset="0"/>
                        </a:rPr>
                        <m:t>𝑐</m:t>
                      </m:r>
                    </m:oMath>
                  </m:oMathPara>
                </a14:m>
                <a:endParaRPr lang="ko-KR" altLang="en-US" sz="1600" dirty="0"/>
              </a:p>
            </p:txBody>
          </p:sp>
        </mc:Choice>
        <mc:Fallback xmlns="">
          <p:sp>
            <p:nvSpPr>
              <p:cNvPr id="14" name="TextBox 13">
                <a:extLst>
                  <a:ext uri="{FF2B5EF4-FFF2-40B4-BE49-F238E27FC236}">
                    <a16:creationId xmlns:a16="http://schemas.microsoft.com/office/drawing/2014/main" id="{701923CE-3223-42BF-BAFE-CD80F00BD9E4}"/>
                  </a:ext>
                </a:extLst>
              </p:cNvPr>
              <p:cNvSpPr txBox="1">
                <a:spLocks noRot="1" noChangeAspect="1" noMove="1" noResize="1" noEditPoints="1" noAdjustHandles="1" noChangeArrowheads="1" noChangeShapeType="1" noTextEdit="1"/>
              </p:cNvSpPr>
              <p:nvPr/>
            </p:nvSpPr>
            <p:spPr>
              <a:xfrm>
                <a:off x="712182" y="2703355"/>
                <a:ext cx="8630827" cy="2177134"/>
              </a:xfrm>
              <a:prstGeom prst="rect">
                <a:avLst/>
              </a:prstGeom>
              <a:blipFill>
                <a:blip r:embed="rId3"/>
                <a:stretch>
                  <a:fillRect/>
                </a:stretch>
              </a:blipFill>
            </p:spPr>
            <p:txBody>
              <a:bodyPr/>
              <a:lstStyle/>
              <a:p>
                <a:r>
                  <a:rPr lang="ko-KR" altLang="en-US">
                    <a:noFill/>
                  </a:rPr>
                  <a:t> </a:t>
                </a:r>
              </a:p>
            </p:txBody>
          </p:sp>
        </mc:Fallback>
      </mc:AlternateContent>
      <p:sp>
        <p:nvSpPr>
          <p:cNvPr id="15" name="사각형: 둥근 모서리 14">
            <a:extLst>
              <a:ext uri="{FF2B5EF4-FFF2-40B4-BE49-F238E27FC236}">
                <a16:creationId xmlns:a16="http://schemas.microsoft.com/office/drawing/2014/main" xmlns="" id="{06DCF05D-182D-4A19-A818-32F64B688A81}"/>
              </a:ext>
            </a:extLst>
          </p:cNvPr>
          <p:cNvSpPr/>
          <p:nvPr/>
        </p:nvSpPr>
        <p:spPr>
          <a:xfrm>
            <a:off x="703621" y="2329885"/>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350744FA-330E-4459-B399-DCED31D2570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Mathematical Expressions Using Matrices</a:t>
            </a:r>
          </a:p>
        </p:txBody>
      </p:sp>
    </p:spTree>
    <p:extLst>
      <p:ext uri="{BB962C8B-B14F-4D97-AF65-F5344CB8AC3E}">
        <p14:creationId xmlns:p14="http://schemas.microsoft.com/office/powerpoint/2010/main" val="29685992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6" y="1916832"/>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Square Matrix, Diagonal Matrix, Unit Matrix, and Symmetric Matrix</a:t>
              </a:r>
              <a:endParaRPr lang="ko-KR" altLang="en-US" sz="1400" dirty="0">
                <a:solidFill>
                  <a:prstClr val="black">
                    <a:lumMod val="85000"/>
                    <a:lumOff val="15000"/>
                  </a:prstClr>
                </a:solidFill>
                <a:latin typeface="SamsungOne 400" panose="020B0503030303020204" pitchFamily="34" charset="0"/>
              </a:endParaRPr>
            </a:p>
          </p:txBody>
        </p:sp>
      </p:gr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4" name="직사각형 13">
            <a:extLst>
              <a:ext uri="{FF2B5EF4-FFF2-40B4-BE49-F238E27FC236}">
                <a16:creationId xmlns:a16="http://schemas.microsoft.com/office/drawing/2014/main" xmlns="" id="{943A3FB0-19B2-430A-BF27-A88ABBD37CE1}"/>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Special Matrices</a:t>
            </a:r>
          </a:p>
        </p:txBody>
      </p:sp>
      <p:sp>
        <p:nvSpPr>
          <p:cNvPr id="15" name="직사각형 14">
            <a:extLst>
              <a:ext uri="{FF2B5EF4-FFF2-40B4-BE49-F238E27FC236}">
                <a16:creationId xmlns:a16="http://schemas.microsoft.com/office/drawing/2014/main" xmlns="" id="{17DFFFDE-27F3-41CB-A2F0-02951A808759}"/>
              </a:ext>
            </a:extLst>
          </p:cNvPr>
          <p:cNvSpPr/>
          <p:nvPr/>
        </p:nvSpPr>
        <p:spPr>
          <a:xfrm>
            <a:off x="557782" y="2289308"/>
            <a:ext cx="8785226" cy="1836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xmlns="" id="{D5FC5250-60D3-47D5-A842-689DBEB0671C}"/>
              </a:ext>
            </a:extLst>
          </p:cNvPr>
          <p:cNvGrpSpPr/>
          <p:nvPr/>
        </p:nvGrpSpPr>
        <p:grpSpPr>
          <a:xfrm>
            <a:off x="2143100" y="2487936"/>
            <a:ext cx="6120680" cy="1439590"/>
            <a:chOff x="728146" y="1933482"/>
            <a:chExt cx="5300016" cy="1439590"/>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E379EFDC-EE4D-46E7-91F6-E1965E0D9218}"/>
                    </a:ext>
                  </a:extLst>
                </p:cNvPr>
                <p:cNvSpPr txBox="1"/>
                <p:nvPr/>
              </p:nvSpPr>
              <p:spPr>
                <a:xfrm>
                  <a:off x="728146" y="1933482"/>
                  <a:ext cx="4651944" cy="666464"/>
                </a:xfrm>
                <a:prstGeom prst="rect">
                  <a:avLst/>
                </a:prstGeom>
                <a:noFill/>
              </p:spPr>
              <p:txBody>
                <a:bodyPr wrap="square">
                  <a:spAutoFit/>
                </a:bodyPr>
                <a:lstStyle/>
                <a:p>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Square Matrix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a:solidFill>
                                    <a:prstClr val="black">
                                      <a:lumMod val="85000"/>
                                      <a:lumOff val="15000"/>
                                    </a:prstClr>
                                  </a:solidFill>
                                  <a:latin typeface="Cambria Math" panose="02040503050406030204" pitchFamily="18" charset="0"/>
                                </a:rPr>
                              </m:ctrlPr>
                            </m:mPr>
                            <m:mr>
                              <m:e>
                                <m:r>
                                  <m:rPr>
                                    <m:brk m:alnAt="7"/>
                                  </m:rPr>
                                  <a:rPr lang="en-US" altLang="ko-KR" sz="1400" dirty="0">
                                    <a:solidFill>
                                      <a:prstClr val="black">
                                        <a:lumMod val="85000"/>
                                        <a:lumOff val="15000"/>
                                      </a:prstClr>
                                    </a:solidFill>
                                    <a:latin typeface="Cambria Math" panose="02040503050406030204" pitchFamily="18" charset="0"/>
                                  </a:rPr>
                                  <m:t>2</m:t>
                                </m:r>
                              </m:e>
                              <m:e>
                                <m:r>
                                  <a:rPr lang="en-US" altLang="ko-KR" sz="1400" dirty="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mr>
                            <m:mr>
                              <m:e>
                                <m:r>
                                  <a:rPr lang="en-US" altLang="ko-KR" sz="1400" dirty="0">
                                    <a:solidFill>
                                      <a:prstClr val="black">
                                        <a:lumMod val="85000"/>
                                        <a:lumOff val="15000"/>
                                      </a:prstClr>
                                    </a:solidFill>
                                    <a:latin typeface="Cambria Math" panose="02040503050406030204" pitchFamily="18" charset="0"/>
                                  </a:rPr>
                                  <m:t>1</m:t>
                                </m:r>
                              </m:e>
                              <m:e>
                                <m:r>
                                  <a:rPr lang="en-US" altLang="ko-KR" sz="1400" dirty="0">
                                    <a:solidFill>
                                      <a:prstClr val="black">
                                        <a:lumMod val="85000"/>
                                        <a:lumOff val="15000"/>
                                      </a:prstClr>
                                    </a:solidFill>
                                    <a:latin typeface="Cambria Math" panose="02040503050406030204" pitchFamily="18" charset="0"/>
                                  </a:rPr>
                                  <m:t>21</m:t>
                                </m:r>
                              </m:e>
                              <m:e>
                                <m:r>
                                  <a:rPr lang="en-US" altLang="ko-KR" sz="1400" dirty="0">
                                    <a:solidFill>
                                      <a:prstClr val="black">
                                        <a:lumMod val="85000"/>
                                        <a:lumOff val="15000"/>
                                      </a:prstClr>
                                    </a:solidFill>
                                    <a:latin typeface="Cambria Math" panose="02040503050406030204" pitchFamily="18" charset="0"/>
                                  </a:rPr>
                                  <m:t>5</m:t>
                                </m:r>
                              </m:e>
                            </m:mr>
                            <m:mr>
                              <m:e>
                                <m:r>
                                  <a:rPr lang="en-US" altLang="ko-KR" sz="1400" dirty="0">
                                    <a:solidFill>
                                      <a:prstClr val="black">
                                        <a:lumMod val="85000"/>
                                        <a:lumOff val="15000"/>
                                      </a:prstClr>
                                    </a:solidFill>
                                    <a:latin typeface="Cambria Math" panose="02040503050406030204" pitchFamily="18" charset="0"/>
                                  </a:rPr>
                                  <m:t>4</m:t>
                                </m:r>
                              </m:e>
                              <m:e>
                                <m:r>
                                  <a:rPr lang="en-US" altLang="ko-KR" sz="1400" dirty="0">
                                    <a:solidFill>
                                      <a:prstClr val="black">
                                        <a:lumMod val="85000"/>
                                        <a:lumOff val="15000"/>
                                      </a:prstClr>
                                    </a:solidFill>
                                    <a:latin typeface="Cambria Math" panose="02040503050406030204" pitchFamily="18" charset="0"/>
                                  </a:rPr>
                                  <m:t>5</m:t>
                                </m:r>
                              </m:e>
                              <m:e>
                                <m:r>
                                  <a:rPr lang="en-US" altLang="ko-KR" sz="1400" dirty="0">
                                    <a:solidFill>
                                      <a:prstClr val="black">
                                        <a:lumMod val="85000"/>
                                        <a:lumOff val="15000"/>
                                      </a:prstClr>
                                    </a:solidFill>
                                    <a:latin typeface="Cambria Math" panose="02040503050406030204" pitchFamily="18" charset="0"/>
                                  </a:rPr>
                                  <m:t>12</m:t>
                                </m:r>
                              </m:e>
                            </m:mr>
                          </m:m>
                        </m:e>
                      </m:d>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Diagonal Matrix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a:solidFill>
                                    <a:prstClr val="black">
                                      <a:lumMod val="85000"/>
                                      <a:lumOff val="15000"/>
                                    </a:prstClr>
                                  </a:solidFill>
                                  <a:latin typeface="Cambria Math" panose="02040503050406030204" pitchFamily="18" charset="0"/>
                                </a:rPr>
                              </m:ctrlPr>
                            </m:mPr>
                            <m:mr>
                              <m:e>
                                <m:r>
                                  <m:rPr>
                                    <m:brk m:alnAt="7"/>
                                  </m:rPr>
                                  <a:rPr lang="en-US" altLang="ko-KR" sz="1400" b="0" i="0" dirty="0" smtClean="0">
                                    <a:solidFill>
                                      <a:prstClr val="black">
                                        <a:lumMod val="85000"/>
                                        <a:lumOff val="15000"/>
                                      </a:prstClr>
                                    </a:solidFill>
                                    <a:latin typeface="Cambria Math" panose="02040503050406030204" pitchFamily="18" charset="0"/>
                                  </a:rPr>
                                  <m:t>5</m:t>
                                </m:r>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0</m:t>
                                </m:r>
                              </m:e>
                              <m:e>
                                <m:r>
                                  <a:rPr lang="en-US" altLang="ko-KR" sz="1400" b="0" i="1"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e>
                                <m:r>
                                  <a:rPr lang="en-US" altLang="ko-KR" sz="1400" b="0" i="1"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b="0" i="1" dirty="0" smtClean="0">
                                    <a:solidFill>
                                      <a:prstClr val="black">
                                        <a:lumMod val="85000"/>
                                        <a:lumOff val="15000"/>
                                      </a:prstClr>
                                    </a:solidFill>
                                    <a:latin typeface="Cambria Math" panose="02040503050406030204" pitchFamily="18" charset="0"/>
                                  </a:rPr>
                                  <m:t>0</m:t>
                                </m:r>
                              </m:e>
                              <m:e>
                                <m:r>
                                  <a:rPr lang="en-US" altLang="ko-KR" sz="1400" b="0" i="1" dirty="0" smtClean="0">
                                    <a:solidFill>
                                      <a:prstClr val="black">
                                        <a:lumMod val="85000"/>
                                        <a:lumOff val="15000"/>
                                      </a:prstClr>
                                    </a:solidFill>
                                    <a:latin typeface="Cambria Math" panose="02040503050406030204" pitchFamily="18" charset="0"/>
                                  </a:rPr>
                                  <m:t>8</m:t>
                                </m:r>
                              </m:e>
                            </m:mr>
                          </m:m>
                        </m:e>
                      </m:d>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19" name="TextBox 18">
                  <a:extLst>
                    <a:ext uri="{FF2B5EF4-FFF2-40B4-BE49-F238E27FC236}">
                      <a16:creationId xmlns="" xmlns:a16="http://schemas.microsoft.com/office/drawing/2014/main" xmlns:a14="http://schemas.microsoft.com/office/drawing/2010/main" id="{E379EFDC-EE4D-46E7-91F6-E1965E0D9218}"/>
                    </a:ext>
                  </a:extLst>
                </p:cNvPr>
                <p:cNvSpPr txBox="1">
                  <a:spLocks noRot="1" noChangeAspect="1" noMove="1" noResize="1" noEditPoints="1" noAdjustHandles="1" noChangeArrowheads="1" noChangeShapeType="1" noTextEdit="1"/>
                </p:cNvSpPr>
                <p:nvPr/>
              </p:nvSpPr>
              <p:spPr>
                <a:xfrm>
                  <a:off x="728146" y="1933482"/>
                  <a:ext cx="4651944" cy="666464"/>
                </a:xfrm>
                <a:prstGeom prst="rect">
                  <a:avLst/>
                </a:prstGeom>
                <a:blipFill rotWithShape="0">
                  <a:blip r:embed="rId3"/>
                  <a:stretch>
                    <a:fillRect l="-3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8ECC8B6-2965-49BF-8369-BCFAE0CE87B1}"/>
                    </a:ext>
                  </a:extLst>
                </p:cNvPr>
                <p:cNvSpPr txBox="1"/>
                <p:nvPr/>
              </p:nvSpPr>
              <p:spPr>
                <a:xfrm>
                  <a:off x="728146" y="2710968"/>
                  <a:ext cx="5300016" cy="662104"/>
                </a:xfrm>
                <a:prstGeom prst="rect">
                  <a:avLst/>
                </a:prstGeom>
                <a:noFill/>
              </p:spPr>
              <p:txBody>
                <a:bodyPr wrap="square">
                  <a:spAutoFit/>
                </a:bodyPr>
                <a:lstStyle/>
                <a:p>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Unit Matrix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a:solidFill>
                                    <a:prstClr val="black">
                                      <a:lumMod val="85000"/>
                                      <a:lumOff val="15000"/>
                                    </a:prstClr>
                                  </a:solidFill>
                                  <a:latin typeface="Cambria Math" panose="02040503050406030204" pitchFamily="18" charset="0"/>
                                </a:rPr>
                              </m:ctrlPr>
                            </m:mPr>
                            <m:mr>
                              <m:e>
                                <m:r>
                                  <m:rPr>
                                    <m:brk m:alnAt="7"/>
                                  </m:rPr>
                                  <a:rPr lang="en-US" altLang="ko-KR" sz="1400" b="0" i="0" dirty="0" smtClean="0">
                                    <a:solidFill>
                                      <a:prstClr val="black">
                                        <a:lumMod val="85000"/>
                                        <a:lumOff val="15000"/>
                                      </a:prstClr>
                                    </a:solidFill>
                                    <a:latin typeface="Cambria Math" panose="02040503050406030204" pitchFamily="18" charset="0"/>
                                  </a:rPr>
                                  <m:t>1</m:t>
                                </m:r>
                              </m:e>
                              <m:e>
                                <m:r>
                                  <a:rPr lang="en-US" altLang="ko-KR" sz="1400" dirty="0">
                                    <a:solidFill>
                                      <a:prstClr val="black">
                                        <a:lumMod val="85000"/>
                                        <a:lumOff val="15000"/>
                                      </a:prstClr>
                                    </a:solidFill>
                                    <a:latin typeface="Cambria Math" panose="02040503050406030204" pitchFamily="18" charset="0"/>
                                  </a:rPr>
                                  <m:t>0</m:t>
                                </m:r>
                              </m:e>
                              <m:e>
                                <m:r>
                                  <a:rPr lang="en-US" altLang="ko-KR" sz="1400" b="0" i="0"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e>
                                <m:r>
                                  <a:rPr lang="en-US" altLang="ko-KR" sz="1400" b="0" i="0"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mr>
                          </m:m>
                        </m:e>
                      </m:d>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Symmetric Matrix</a:t>
                  </a:r>
                  <a:r>
                    <a:rPr lang="ko-KR" altLang="en-US" sz="1400" dirty="0">
                      <a:solidFill>
                        <a:prstClr val="black">
                          <a:lumMod val="85000"/>
                          <a:lumOff val="15000"/>
                        </a:prstClr>
                      </a:solidFill>
                      <a:latin typeface="SamsungOne 400" panose="020B0503030303020204" pitchFamily="34" charset="0"/>
                    </a:rPr>
                    <a:t>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smtClean="0">
                                  <a:solidFill>
                                    <a:prstClr val="black">
                                      <a:lumMod val="85000"/>
                                      <a:lumOff val="15000"/>
                                    </a:prstClr>
                                  </a:solidFill>
                                  <a:latin typeface="Cambria Math" panose="02040503050406030204" pitchFamily="18" charset="0"/>
                                </a:rPr>
                              </m:ctrlPr>
                            </m:mPr>
                            <m:mr>
                              <m:e>
                                <m:r>
                                  <m:rPr>
                                    <m:brk m:alnAt="7"/>
                                  </m:rPr>
                                  <a:rPr lang="en-US" altLang="ko-KR" sz="1400" b="0" i="1" dirty="0" smtClean="0">
                                    <a:solidFill>
                                      <a:prstClr val="black">
                                        <a:lumMod val="85000"/>
                                        <a:lumOff val="15000"/>
                                      </a:prstClr>
                                    </a:solidFill>
                                    <a:latin typeface="Cambria Math" panose="02040503050406030204" pitchFamily="18" charset="0"/>
                                  </a:rPr>
                                  <m:t>1</m:t>
                                </m:r>
                              </m:e>
                              <m:e>
                                <m:r>
                                  <a:rPr lang="en-US" altLang="ko-KR" sz="1400" b="0" i="1" dirty="0" smtClean="0">
                                    <a:solidFill>
                                      <a:prstClr val="black">
                                        <a:lumMod val="85000"/>
                                        <a:lumOff val="15000"/>
                                      </a:prstClr>
                                    </a:solidFill>
                                    <a:latin typeface="Cambria Math" panose="02040503050406030204" pitchFamily="18" charset="0"/>
                                  </a:rPr>
                                  <m:t>2</m:t>
                                </m:r>
                              </m:e>
                              <m:e>
                                <m:r>
                                  <a:rPr lang="en-US" altLang="ko-KR" sz="1400" b="0" i="1" dirty="0" smtClean="0">
                                    <a:solidFill>
                                      <a:prstClr val="black">
                                        <a:lumMod val="85000"/>
                                        <a:lumOff val="15000"/>
                                      </a:prstClr>
                                    </a:solidFill>
                                    <a:latin typeface="Cambria Math" panose="02040503050406030204" pitchFamily="18" charset="0"/>
                                  </a:rPr>
                                  <m:t>1</m:t>
                                </m:r>
                                <m:r>
                                  <a:rPr lang="en-US" altLang="ko-KR" sz="1400" dirty="0">
                                    <a:solidFill>
                                      <a:prstClr val="black">
                                        <a:lumMod val="85000"/>
                                        <a:lumOff val="15000"/>
                                      </a:prstClr>
                                    </a:solidFill>
                                    <a:latin typeface="Cambria Math" panose="02040503050406030204" pitchFamily="18" charset="0"/>
                                  </a:rPr>
                                  <m:t>1</m:t>
                                </m:r>
                              </m:e>
                            </m:mr>
                            <m:mr>
                              <m:e>
                                <m:r>
                                  <a:rPr lang="en-US" altLang="ko-KR" sz="1400" b="0" i="0" dirty="0" smtClean="0">
                                    <a:solidFill>
                                      <a:prstClr val="black">
                                        <a:lumMod val="85000"/>
                                        <a:lumOff val="15000"/>
                                      </a:prstClr>
                                    </a:solidFill>
                                    <a:latin typeface="Cambria Math" panose="02040503050406030204" pitchFamily="18" charset="0"/>
                                  </a:rPr>
                                  <m:t>2</m:t>
                                </m:r>
                              </m:e>
                              <m:e>
                                <m:r>
                                  <a:rPr lang="en-US" altLang="ko-KR" sz="1400" dirty="0">
                                    <a:solidFill>
                                      <a:prstClr val="black">
                                        <a:lumMod val="85000"/>
                                        <a:lumOff val="15000"/>
                                      </a:prstClr>
                                    </a:solidFill>
                                    <a:latin typeface="Cambria Math" panose="02040503050406030204" pitchFamily="18" charset="0"/>
                                  </a:rPr>
                                  <m:t>21</m:t>
                                </m:r>
                              </m:e>
                              <m:e>
                                <m:r>
                                  <a:rPr lang="en-US" altLang="ko-KR" sz="1400" dirty="0">
                                    <a:solidFill>
                                      <a:prstClr val="black">
                                        <a:lumMod val="85000"/>
                                        <a:lumOff val="15000"/>
                                      </a:prstClr>
                                    </a:solidFill>
                                    <a:latin typeface="Cambria Math" panose="02040503050406030204" pitchFamily="18" charset="0"/>
                                  </a:rPr>
                                  <m:t>5</m:t>
                                </m:r>
                              </m:e>
                            </m:mr>
                            <m:mr>
                              <m:e>
                                <m:r>
                                  <a:rPr lang="en-US" altLang="ko-KR" sz="1400" b="0" i="1" dirty="0" smtClean="0">
                                    <a:solidFill>
                                      <a:prstClr val="black">
                                        <a:lumMod val="85000"/>
                                        <a:lumOff val="15000"/>
                                      </a:prstClr>
                                    </a:solidFill>
                                    <a:latin typeface="Cambria Math" panose="02040503050406030204" pitchFamily="18" charset="0"/>
                                  </a:rPr>
                                  <m:t>11</m:t>
                                </m:r>
                              </m:e>
                              <m:e>
                                <m:r>
                                  <a:rPr lang="en-US" altLang="ko-KR" sz="1400" dirty="0">
                                    <a:solidFill>
                                      <a:prstClr val="black">
                                        <a:lumMod val="85000"/>
                                        <a:lumOff val="15000"/>
                                      </a:prstClr>
                                    </a:solidFill>
                                    <a:latin typeface="Cambria Math" panose="02040503050406030204" pitchFamily="18" charset="0"/>
                                  </a:rPr>
                                  <m:t>5</m:t>
                                </m:r>
                              </m:e>
                              <m:e>
                                <m:r>
                                  <a:rPr lang="en-US" altLang="ko-KR" sz="1400" dirty="0">
                                    <a:solidFill>
                                      <a:prstClr val="black">
                                        <a:lumMod val="85000"/>
                                        <a:lumOff val="15000"/>
                                      </a:prstClr>
                                    </a:solidFill>
                                    <a:latin typeface="Cambria Math" panose="02040503050406030204" pitchFamily="18" charset="0"/>
                                  </a:rPr>
                                  <m:t>1</m:t>
                                </m:r>
                              </m:e>
                            </m:mr>
                          </m:m>
                        </m:e>
                      </m:d>
                    </m:oMath>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20" name="TextBox 19">
                  <a:extLst>
                    <a:ext uri="{FF2B5EF4-FFF2-40B4-BE49-F238E27FC236}">
                      <a16:creationId xmlns="" xmlns:a16="http://schemas.microsoft.com/office/drawing/2014/main" xmlns:a14="http://schemas.microsoft.com/office/drawing/2010/main" id="{48ECC8B6-2965-49BF-8369-BCFAE0CE87B1}"/>
                    </a:ext>
                  </a:extLst>
                </p:cNvPr>
                <p:cNvSpPr txBox="1">
                  <a:spLocks noRot="1" noChangeAspect="1" noMove="1" noResize="1" noEditPoints="1" noAdjustHandles="1" noChangeArrowheads="1" noChangeShapeType="1" noTextEdit="1"/>
                </p:cNvSpPr>
                <p:nvPr/>
              </p:nvSpPr>
              <p:spPr>
                <a:xfrm>
                  <a:off x="728146" y="2710968"/>
                  <a:ext cx="5300016" cy="662104"/>
                </a:xfrm>
                <a:prstGeom prst="rect">
                  <a:avLst/>
                </a:prstGeom>
                <a:blipFill rotWithShape="0">
                  <a:blip r:embed="rId4"/>
                  <a:stretch>
                    <a:fillRect l="-299"/>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38710763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22" name="직사각형 21">
            <a:extLst>
              <a:ext uri="{FF2B5EF4-FFF2-40B4-BE49-F238E27FC236}">
                <a16:creationId xmlns:a16="http://schemas.microsoft.com/office/drawing/2014/main" xmlns="" id="{C282D0FB-3CF3-4A5D-AAD2-B5AA7657E7B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Multiplication of Matrices</a:t>
            </a:r>
          </a:p>
        </p:txBody>
      </p:sp>
      <p:grpSp>
        <p:nvGrpSpPr>
          <p:cNvPr id="23" name="그룹 22">
            <a:extLst>
              <a:ext uri="{FF2B5EF4-FFF2-40B4-BE49-F238E27FC236}">
                <a16:creationId xmlns:a16="http://schemas.microsoft.com/office/drawing/2014/main" xmlns="" id="{A5ECFFA0-6AE8-4F75-AC50-A4CA3B30E35F}"/>
              </a:ext>
            </a:extLst>
          </p:cNvPr>
          <p:cNvGrpSpPr/>
          <p:nvPr/>
        </p:nvGrpSpPr>
        <p:grpSpPr>
          <a:xfrm>
            <a:off x="559816" y="1916832"/>
            <a:ext cx="8783192" cy="215444"/>
            <a:chOff x="559817" y="2136914"/>
            <a:chExt cx="8783192" cy="215444"/>
          </a:xfrm>
        </p:grpSpPr>
        <p:sp>
          <p:nvSpPr>
            <p:cNvPr id="24" name="직사각형 23">
              <a:extLst>
                <a:ext uri="{FF2B5EF4-FFF2-40B4-BE49-F238E27FC236}">
                  <a16:creationId xmlns:a16="http://schemas.microsoft.com/office/drawing/2014/main" xmlns="" id="{737CAD5A-0D27-452A-8B7A-78AFD6D36C81}"/>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5" name="직사각형 24">
              <a:extLst>
                <a:ext uri="{FF2B5EF4-FFF2-40B4-BE49-F238E27FC236}">
                  <a16:creationId xmlns:a16="http://schemas.microsoft.com/office/drawing/2014/main" xmlns="" id="{54C8038D-B033-4264-804A-06CBC19B6397}"/>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How to multiply matrices</a:t>
              </a:r>
              <a:endParaRPr lang="ko-KR" altLang="en-US" sz="1400" dirty="0">
                <a:solidFill>
                  <a:prstClr val="black">
                    <a:lumMod val="85000"/>
                    <a:lumOff val="15000"/>
                  </a:prstClr>
                </a:solidFill>
                <a:latin typeface="SamsungOne 400" panose="020B0503030303020204" pitchFamily="34" charset="0"/>
              </a:endParaRPr>
            </a:p>
          </p:txBody>
        </p:sp>
      </p:grpSp>
      <p:sp>
        <p:nvSpPr>
          <p:cNvPr id="26" name="직사각형 25">
            <a:extLst>
              <a:ext uri="{FF2B5EF4-FFF2-40B4-BE49-F238E27FC236}">
                <a16:creationId xmlns:a16="http://schemas.microsoft.com/office/drawing/2014/main" xmlns="" id="{43E25F5F-ABA2-428D-B47A-DFCE3A035C60}"/>
              </a:ext>
            </a:extLst>
          </p:cNvPr>
          <p:cNvSpPr/>
          <p:nvPr/>
        </p:nvSpPr>
        <p:spPr>
          <a:xfrm>
            <a:off x="570193" y="2254407"/>
            <a:ext cx="8785226" cy="20954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CE22FD82-08BA-43B6-8597-6FECCA7DC7BF}"/>
                  </a:ext>
                </a:extLst>
              </p:cNvPr>
              <p:cNvSpPr txBox="1"/>
              <p:nvPr/>
            </p:nvSpPr>
            <p:spPr>
              <a:xfrm>
                <a:off x="737895" y="2397558"/>
                <a:ext cx="4367282" cy="338554"/>
              </a:xfrm>
              <a:prstGeom prst="rect">
                <a:avLst/>
              </a:prstGeom>
              <a:noFill/>
            </p:spPr>
            <p:txBody>
              <a:bodyPr wrap="square">
                <a:spAutoFit/>
              </a:bodyPr>
              <a:lstStyle/>
              <a:p>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When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𝐶</m:t>
                    </m:r>
                    <m:r>
                      <a:rPr lang="en-US" altLang="ko-KR" sz="1600" i="1" dirty="0" smtClean="0">
                        <a:solidFill>
                          <a:prstClr val="black">
                            <a:lumMod val="85000"/>
                            <a:lumOff val="15000"/>
                          </a:prstClr>
                        </a:solidFill>
                        <a:latin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rPr>
                      <m:t>𝐴𝐵</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𝑐</m:t>
                    </m:r>
                    <m:r>
                      <a:rPr lang="en-US" altLang="ko-KR" sz="1600" i="1" baseline="-25000" dirty="0" smtClean="0">
                        <a:solidFill>
                          <a:prstClr val="black">
                            <a:lumMod val="85000"/>
                            <a:lumOff val="15000"/>
                          </a:prstClr>
                        </a:solidFill>
                        <a:latin typeface="Cambria Math" panose="02040503050406030204" pitchFamily="18" charset="0"/>
                      </a:rPr>
                      <m:t>𝑖𝑗</m:t>
                    </m:r>
                    <m:r>
                      <a:rPr lang="en-US" altLang="ko-KR" sz="1600" i="1" dirty="0" smtClean="0">
                        <a:solidFill>
                          <a:prstClr val="black">
                            <a:lumMod val="85000"/>
                            <a:lumOff val="15000"/>
                          </a:prstClr>
                        </a:solidFill>
                        <a:latin typeface="Cambria Math" panose="02040503050406030204" pitchFamily="18" charset="0"/>
                      </a:rPr>
                      <m:t>=</m:t>
                    </m:r>
                  </m:oMath>
                </a14:m>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30" name="TextBox 29">
                <a:extLst>
                  <a:ext uri="{FF2B5EF4-FFF2-40B4-BE49-F238E27FC236}">
                    <a16:creationId xmlns="" xmlns:a16="http://schemas.microsoft.com/office/drawing/2014/main" xmlns:a14="http://schemas.microsoft.com/office/drawing/2010/main" id="{CE22FD82-08BA-43B6-8597-6FECCA7DC7BF}"/>
                  </a:ext>
                </a:extLst>
              </p:cNvPr>
              <p:cNvSpPr txBox="1">
                <a:spLocks noRot="1" noChangeAspect="1" noMove="1" noResize="1" noEditPoints="1" noAdjustHandles="1" noChangeArrowheads="1" noChangeShapeType="1" noTextEdit="1"/>
              </p:cNvSpPr>
              <p:nvPr/>
            </p:nvSpPr>
            <p:spPr>
              <a:xfrm>
                <a:off x="737895" y="2397558"/>
                <a:ext cx="4367282" cy="338554"/>
              </a:xfrm>
              <a:prstGeom prst="rect">
                <a:avLst/>
              </a:prstGeom>
              <a:blipFill rotWithShape="0">
                <a:blip r:embed="rId3"/>
                <a:stretch>
                  <a:fillRect l="-698" t="-5357" b="-21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59151767-59AA-49EB-BB37-C71C1E91AF21}"/>
                  </a:ext>
                </a:extLst>
              </p:cNvPr>
              <p:cNvSpPr txBox="1"/>
              <p:nvPr/>
            </p:nvSpPr>
            <p:spPr>
              <a:xfrm>
                <a:off x="2273464" y="2231548"/>
                <a:ext cx="1296144" cy="708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lang="ko-KR" altLang="en-US" sz="1600" i="1" smtClean="0">
                              <a:solidFill>
                                <a:prstClr val="black">
                                  <a:lumMod val="85000"/>
                                  <a:lumOff val="15000"/>
                                </a:prstClr>
                              </a:solidFill>
                              <a:latin typeface="Cambria Math" panose="02040503050406030204" pitchFamily="18" charset="0"/>
                            </a:rPr>
                          </m:ctrlPr>
                        </m:naryPr>
                        <m:sub>
                          <m:r>
                            <m:rPr>
                              <m:brk m:alnAt="7"/>
                            </m:rPr>
                            <a:rPr lang="en-US" altLang="ko-KR" sz="1600" b="0" i="1" smtClean="0">
                              <a:solidFill>
                                <a:prstClr val="black">
                                  <a:lumMod val="85000"/>
                                  <a:lumOff val="15000"/>
                                </a:prstClr>
                              </a:solidFill>
                              <a:latin typeface="Cambria Math" panose="02040503050406030204" pitchFamily="18" charset="0"/>
                            </a:rPr>
                            <m:t>𝑘</m:t>
                          </m:r>
                          <m:r>
                            <a:rPr lang="en-US" altLang="ko-KR" sz="1600" b="0" i="1" smtClean="0">
                              <a:solidFill>
                                <a:prstClr val="black">
                                  <a:lumMod val="85000"/>
                                  <a:lumOff val="15000"/>
                                </a:prstClr>
                              </a:solidFill>
                              <a:latin typeface="Cambria Math" panose="02040503050406030204" pitchFamily="18" charset="0"/>
                            </a:rPr>
                            <m:t>=1,</m:t>
                          </m:r>
                          <m:r>
                            <a:rPr lang="en-US" altLang="ko-KR" sz="1600" b="0" i="1" smtClean="0">
                              <a:solidFill>
                                <a:prstClr val="black">
                                  <a:lumMod val="85000"/>
                                  <a:lumOff val="15000"/>
                                </a:prstClr>
                              </a:solidFill>
                              <a:latin typeface="Cambria Math" panose="02040503050406030204" pitchFamily="18" charset="0"/>
                            </a:rPr>
                            <m:t>𝑠</m:t>
                          </m:r>
                        </m:sub>
                        <m:sup/>
                        <m:e>
                          <m:r>
                            <a:rPr lang="en-US" altLang="ko-KR" sz="1600" i="1">
                              <a:solidFill>
                                <a:prstClr val="black">
                                  <a:lumMod val="85000"/>
                                  <a:lumOff val="15000"/>
                                </a:prstClr>
                              </a:solidFill>
                              <a:latin typeface="Cambria Math" panose="02040503050406030204" pitchFamily="18" charset="0"/>
                            </a:rPr>
                            <m:t>𝑎</m:t>
                          </m:r>
                          <m:r>
                            <a:rPr lang="en-US" altLang="ko-KR" sz="1600" i="1" baseline="-25000">
                              <a:solidFill>
                                <a:prstClr val="black">
                                  <a:lumMod val="85000"/>
                                  <a:lumOff val="15000"/>
                                </a:prstClr>
                              </a:solidFill>
                              <a:latin typeface="Cambria Math" panose="02040503050406030204" pitchFamily="18" charset="0"/>
                            </a:rPr>
                            <m:t>𝑗𝑘</m:t>
                          </m:r>
                          <m:r>
                            <a:rPr lang="en-US" altLang="ko-KR" sz="1600" i="1">
                              <a:solidFill>
                                <a:prstClr val="black">
                                  <a:lumMod val="85000"/>
                                  <a:lumOff val="15000"/>
                                </a:prstClr>
                              </a:solidFill>
                              <a:latin typeface="Cambria Math" panose="02040503050406030204" pitchFamily="18" charset="0"/>
                            </a:rPr>
                            <m:t>𝑏</m:t>
                          </m:r>
                          <m:r>
                            <a:rPr lang="en-US" altLang="ko-KR" sz="1600" i="1" baseline="-25000">
                              <a:solidFill>
                                <a:prstClr val="black">
                                  <a:lumMod val="85000"/>
                                  <a:lumOff val="15000"/>
                                </a:prstClr>
                              </a:solidFill>
                              <a:latin typeface="Cambria Math" panose="02040503050406030204" pitchFamily="18" charset="0"/>
                            </a:rPr>
                            <m:t>𝑘𝑗</m:t>
                          </m:r>
                        </m:e>
                      </m:nary>
                    </m:oMath>
                  </m:oMathPara>
                </a14:m>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31" name="TextBox 30">
                <a:extLst>
                  <a:ext uri="{FF2B5EF4-FFF2-40B4-BE49-F238E27FC236}">
                    <a16:creationId xmlns:a16="http://schemas.microsoft.com/office/drawing/2014/main" id="{59151767-59AA-49EB-BB37-C71C1E91AF21}"/>
                  </a:ext>
                </a:extLst>
              </p:cNvPr>
              <p:cNvSpPr txBox="1">
                <a:spLocks noRot="1" noChangeAspect="1" noMove="1" noResize="1" noEditPoints="1" noAdjustHandles="1" noChangeArrowheads="1" noChangeShapeType="1" noTextEdit="1"/>
              </p:cNvSpPr>
              <p:nvPr/>
            </p:nvSpPr>
            <p:spPr>
              <a:xfrm>
                <a:off x="2273464" y="2231548"/>
                <a:ext cx="1296144" cy="70865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FB8AD55A-F662-4DBB-B1F9-296847799FD6}"/>
                  </a:ext>
                </a:extLst>
              </p:cNvPr>
              <p:cNvSpPr txBox="1"/>
              <p:nvPr/>
            </p:nvSpPr>
            <p:spPr>
              <a:xfrm>
                <a:off x="737894" y="3030285"/>
                <a:ext cx="8630827" cy="1159163"/>
              </a:xfrm>
              <a:prstGeom prst="rect">
                <a:avLst/>
              </a:prstGeom>
              <a:noFill/>
            </p:spPr>
            <p:txBody>
              <a:bodyPr wrap="square">
                <a:spAutoFit/>
              </a:bodyPr>
              <a:lstStyle/>
              <a:p>
                <a:r>
                  <a:rPr lang="en-US" altLang="ko-KR" sz="1600" b="0" dirty="0">
                    <a:solidFill>
                      <a:prstClr val="black">
                        <a:lumMod val="85000"/>
                        <a:lumOff val="15000"/>
                      </a:prstClr>
                    </a:solidFill>
                    <a:latin typeface="SamsungOne 400" panose="020B0503030303020204" pitchFamily="34" charset="0"/>
                    <a:ea typeface="SamsungOne 400" panose="020B0503030303020204" pitchFamily="34" charset="0"/>
                  </a:rPr>
                  <a:t>If a </a:t>
                </a:r>
                <a14:m>
                  <m:oMath xmlns:m="http://schemas.openxmlformats.org/officeDocument/2006/math">
                    <m:r>
                      <a:rPr lang="en-US" altLang="ko-KR" sz="1600" b="0" i="1" dirty="0" smtClean="0">
                        <a:solidFill>
                          <a:prstClr val="black">
                            <a:lumMod val="85000"/>
                            <a:lumOff val="15000"/>
                          </a:prstClr>
                        </a:solidFill>
                        <a:latin typeface="Cambria Math" panose="02040503050406030204" pitchFamily="18" charset="0"/>
                      </a:rPr>
                      <m:t>2∗3 </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Matrix</a:t>
                </a:r>
                <a:r>
                  <a:rPr lang="ko-KR" altLang="en-US" sz="16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𝐴</m:t>
                    </m:r>
                    <m:r>
                      <a:rPr lang="en-US" altLang="ko-KR" sz="1600" i="1" dirty="0" smtClean="0">
                        <a:solidFill>
                          <a:prstClr val="black">
                            <a:lumMod val="85000"/>
                            <a:lumOff val="15000"/>
                          </a:prstClr>
                        </a:solidFill>
                        <a:latin typeface="Cambria Math" panose="02040503050406030204" pitchFamily="18" charset="0"/>
                      </a:rPr>
                      <m:t>=</m:t>
                    </m:r>
                    <m:d>
                      <m:dPr>
                        <m:ctrlPr>
                          <a:rPr lang="en-US" altLang="ko-KR" sz="1600" i="1" smtClean="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3</m:t>
                              </m:r>
                            </m:e>
                            <m:e>
                              <m:r>
                                <a:rPr lang="en-US" altLang="ko-KR" sz="1600" b="0" i="1" smtClean="0">
                                  <a:solidFill>
                                    <a:prstClr val="black">
                                      <a:lumMod val="85000"/>
                                      <a:lumOff val="15000"/>
                                    </a:prstClr>
                                  </a:solidFill>
                                  <a:latin typeface="Cambria Math" panose="02040503050406030204" pitchFamily="18" charset="0"/>
                                </a:rPr>
                                <m:t>4</m:t>
                              </m:r>
                            </m:e>
                            <m:e>
                              <m:r>
                                <a:rPr lang="en-US" altLang="ko-KR" sz="1600" b="0" i="1" smtClean="0">
                                  <a:solidFill>
                                    <a:prstClr val="black">
                                      <a:lumMod val="85000"/>
                                      <a:lumOff val="15000"/>
                                    </a:prstClr>
                                  </a:solidFill>
                                  <a:latin typeface="Cambria Math" panose="02040503050406030204" pitchFamily="18" charset="0"/>
                                </a:rPr>
                                <m:t>1</m:t>
                              </m:r>
                            </m:e>
                          </m:mr>
                          <m:mr>
                            <m:e>
                              <m:r>
                                <a:rPr lang="en-US" altLang="ko-KR" sz="1600" b="0" i="1" smtClean="0">
                                  <a:solidFill>
                                    <a:prstClr val="black">
                                      <a:lumMod val="85000"/>
                                      <a:lumOff val="15000"/>
                                    </a:prstClr>
                                  </a:solidFill>
                                  <a:latin typeface="Cambria Math" panose="02040503050406030204" pitchFamily="18" charset="0"/>
                                </a:rPr>
                                <m:t>0</m:t>
                              </m:r>
                            </m:e>
                            <m:e>
                              <m:r>
                                <a:rPr lang="en-US" altLang="ko-KR" sz="1600" b="0" i="1" smtClean="0">
                                  <a:solidFill>
                                    <a:prstClr val="black">
                                      <a:lumMod val="85000"/>
                                      <a:lumOff val="15000"/>
                                    </a:prstClr>
                                  </a:solidFill>
                                  <a:latin typeface="Cambria Math" panose="02040503050406030204" pitchFamily="18" charset="0"/>
                                </a:rPr>
                                <m:t>5</m:t>
                              </m:r>
                            </m:e>
                            <m:e>
                              <m:r>
                                <a:rPr lang="en-US" altLang="ko-KR" sz="1600" b="0" i="1" smtClean="0">
                                  <a:solidFill>
                                    <a:prstClr val="black">
                                      <a:lumMod val="85000"/>
                                      <a:lumOff val="15000"/>
                                    </a:prstClr>
                                  </a:solidFill>
                                  <a:latin typeface="Cambria Math" panose="02040503050406030204" pitchFamily="18" charset="0"/>
                                </a:rPr>
                                <m:t>2</m:t>
                              </m:r>
                            </m:e>
                          </m:mr>
                        </m:m>
                      </m:e>
                    </m:d>
                    <m:r>
                      <a:rPr lang="en-US" altLang="ko-KR" sz="1600" b="0" i="1" smtClean="0">
                        <a:solidFill>
                          <a:prstClr val="black">
                            <a:lumMod val="85000"/>
                            <a:lumOff val="15000"/>
                          </a:prstClr>
                        </a:solidFill>
                        <a:latin typeface="Cambria Math" panose="02040503050406030204" pitchFamily="18" charset="0"/>
                      </a:rPr>
                      <m:t> </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is multiplied by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3∗3</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Matrix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𝐵</m:t>
                    </m:r>
                    <m:r>
                      <a:rPr lang="en-US" altLang="ko-KR" sz="1600" i="1" dirty="0" smtClean="0">
                        <a:solidFill>
                          <a:prstClr val="black">
                            <a:lumMod val="85000"/>
                            <a:lumOff val="15000"/>
                          </a:prstClr>
                        </a:solidFill>
                        <a:latin typeface="Cambria Math" panose="02040503050406030204" pitchFamily="18" charset="0"/>
                      </a:rPr>
                      <m:t>=</m:t>
                    </m:r>
                    <m:d>
                      <m:dPr>
                        <m:ctrlPr>
                          <a:rPr lang="en-US" altLang="ko-KR" sz="1600" i="1" smtClean="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2</m:t>
                              </m:r>
                            </m:e>
                            <m:e>
                              <m:r>
                                <a:rPr lang="en-US" altLang="ko-KR" sz="1600" b="0" i="1" smtClean="0">
                                  <a:solidFill>
                                    <a:prstClr val="black">
                                      <a:lumMod val="85000"/>
                                      <a:lumOff val="15000"/>
                                    </a:prstClr>
                                  </a:solidFill>
                                  <a:latin typeface="Cambria Math" panose="02040503050406030204" pitchFamily="18" charset="0"/>
                                </a:rPr>
                                <m:t>0</m:t>
                              </m:r>
                            </m:e>
                            <m:e>
                              <m:r>
                                <a:rPr lang="en-US" altLang="ko-KR" sz="1600" b="0" i="1" smtClean="0">
                                  <a:solidFill>
                                    <a:prstClr val="black">
                                      <a:lumMod val="85000"/>
                                      <a:lumOff val="15000"/>
                                    </a:prstClr>
                                  </a:solidFill>
                                  <a:latin typeface="Cambria Math" panose="02040503050406030204" pitchFamily="18" charset="0"/>
                                </a:rPr>
                                <m:t>0</m:t>
                              </m:r>
                            </m:e>
                          </m:mr>
                          <m:mr>
                            <m:e>
                              <m:r>
                                <a:rPr lang="en-US" altLang="ko-KR" sz="1600" b="0" i="1" smtClean="0">
                                  <a:solidFill>
                                    <a:prstClr val="black">
                                      <a:lumMod val="85000"/>
                                      <a:lumOff val="15000"/>
                                    </a:prstClr>
                                  </a:solidFill>
                                  <a:latin typeface="Cambria Math" panose="02040503050406030204" pitchFamily="18" charset="0"/>
                                </a:rPr>
                                <m:t>1</m:t>
                              </m:r>
                            </m:e>
                            <m:e>
                              <m:r>
                                <a:rPr lang="en-US" altLang="ko-KR" sz="1600" b="0" i="1" smtClean="0">
                                  <a:solidFill>
                                    <a:prstClr val="black">
                                      <a:lumMod val="85000"/>
                                      <a:lumOff val="15000"/>
                                    </a:prstClr>
                                  </a:solidFill>
                                  <a:latin typeface="Cambria Math" panose="02040503050406030204" pitchFamily="18" charset="0"/>
                                </a:rPr>
                                <m:t>0</m:t>
                              </m:r>
                            </m:e>
                            <m:e>
                              <m:r>
                                <a:rPr lang="en-US" altLang="ko-KR" sz="1600" b="0" i="1" smtClean="0">
                                  <a:solidFill>
                                    <a:prstClr val="black">
                                      <a:lumMod val="85000"/>
                                      <a:lumOff val="15000"/>
                                    </a:prstClr>
                                  </a:solidFill>
                                  <a:latin typeface="Cambria Math" panose="02040503050406030204" pitchFamily="18" charset="0"/>
                                </a:rPr>
                                <m:t>5</m:t>
                              </m:r>
                            </m:e>
                          </m:mr>
                          <m:mr>
                            <m:e>
                              <m:r>
                                <a:rPr lang="en-US" altLang="ko-KR" sz="1600" b="0" i="1" smtClean="0">
                                  <a:solidFill>
                                    <a:prstClr val="black">
                                      <a:lumMod val="85000"/>
                                      <a:lumOff val="15000"/>
                                    </a:prstClr>
                                  </a:solidFill>
                                  <a:latin typeface="Cambria Math" panose="02040503050406030204" pitchFamily="18" charset="0"/>
                                </a:rPr>
                                <m:t>4</m:t>
                              </m:r>
                            </m:e>
                            <m:e>
                              <m:r>
                                <a:rPr lang="en-US" altLang="ko-KR" sz="1600" b="0" i="1" smtClean="0">
                                  <a:solidFill>
                                    <a:prstClr val="black">
                                      <a:lumMod val="85000"/>
                                      <a:lumOff val="15000"/>
                                    </a:prstClr>
                                  </a:solidFill>
                                  <a:latin typeface="Cambria Math" panose="02040503050406030204" pitchFamily="18" charset="0"/>
                                </a:rPr>
                                <m:t>5</m:t>
                              </m:r>
                            </m:e>
                            <m:e>
                              <m:r>
                                <a:rPr lang="en-US" altLang="ko-KR" sz="1600" b="0" i="1" smtClean="0">
                                  <a:solidFill>
                                    <a:prstClr val="black">
                                      <a:lumMod val="85000"/>
                                      <a:lumOff val="15000"/>
                                    </a:prstClr>
                                  </a:solidFill>
                                  <a:latin typeface="Cambria Math" panose="02040503050406030204" pitchFamily="18" charset="0"/>
                                </a:rPr>
                                <m:t>0</m:t>
                              </m:r>
                            </m:e>
                          </m:mr>
                        </m:m>
                      </m:e>
                    </m:d>
                  </m:oMath>
                </a14:m>
                <a:r>
                  <a:rPr lang="en-US" altLang="ko-KR" sz="1600" dirty="0">
                    <a:solidFill>
                      <a:prstClr val="black">
                        <a:lumMod val="85000"/>
                        <a:lumOff val="15000"/>
                      </a:prstClr>
                    </a:solidFill>
                    <a:latin typeface="SamsungOne 400" panose="020B0503030303020204" pitchFamily="34" charset="0"/>
                  </a:rPr>
                  <a:t>,</a:t>
                </a:r>
                <a:r>
                  <a:rPr lang="ko-KR" altLang="en-US" sz="1600" dirty="0">
                    <a:solidFill>
                      <a:prstClr val="black">
                        <a:lumMod val="85000"/>
                        <a:lumOff val="15000"/>
                      </a:prstClr>
                    </a:solidFill>
                    <a:latin typeface="SamsungOne 400" panose="020B0503030303020204" pitchFamily="34" charset="0"/>
                  </a:rPr>
                  <a:t> </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a:r>
                <a:b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b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2∗3</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Matrix </a:t>
                </a:r>
                <a:r>
                  <a:rPr lang="ko-KR" altLang="en-US" sz="16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𝐶</m:t>
                    </m:r>
                    <m:r>
                      <a:rPr lang="en-US" altLang="ko-KR" sz="1600" i="1" dirty="0" smtClean="0">
                        <a:solidFill>
                          <a:prstClr val="black">
                            <a:lumMod val="85000"/>
                            <a:lumOff val="15000"/>
                          </a:prstClr>
                        </a:solidFill>
                        <a:latin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rPr>
                      <m:t>𝐴𝐵</m:t>
                    </m:r>
                    <m:r>
                      <a:rPr lang="en-US" altLang="ko-KR" sz="1600" i="1" dirty="0" smtClean="0">
                        <a:solidFill>
                          <a:prstClr val="black">
                            <a:lumMod val="85000"/>
                            <a:lumOff val="15000"/>
                          </a:prstClr>
                        </a:solidFill>
                        <a:latin typeface="Cambria Math" panose="02040503050406030204" pitchFamily="18" charset="0"/>
                      </a:rPr>
                      <m:t> = </m:t>
                    </m:r>
                    <m:d>
                      <m:dPr>
                        <m:ctrlPr>
                          <a:rPr lang="en-US" altLang="ko-KR" sz="1600" i="1" smtClean="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1</m:t>
                              </m:r>
                              <m:r>
                                <a:rPr lang="en-US" altLang="ko-KR" sz="1600" b="0" i="1" smtClean="0">
                                  <a:solidFill>
                                    <a:prstClr val="black">
                                      <a:lumMod val="85000"/>
                                      <a:lumOff val="15000"/>
                                    </a:prstClr>
                                  </a:solidFill>
                                  <a:latin typeface="Cambria Math" panose="02040503050406030204" pitchFamily="18" charset="0"/>
                                </a:rPr>
                                <m:t>4</m:t>
                              </m:r>
                            </m:e>
                            <m:e>
                              <m:r>
                                <a:rPr lang="en-US" altLang="ko-KR" sz="1600" b="0" i="1" smtClean="0">
                                  <a:solidFill>
                                    <a:prstClr val="black">
                                      <a:lumMod val="85000"/>
                                      <a:lumOff val="15000"/>
                                    </a:prstClr>
                                  </a:solidFill>
                                  <a:latin typeface="Cambria Math" panose="02040503050406030204" pitchFamily="18" charset="0"/>
                                </a:rPr>
                                <m:t>5</m:t>
                              </m:r>
                            </m:e>
                            <m:e>
                              <m:r>
                                <a:rPr lang="en-US" altLang="ko-KR" sz="1600" b="0" i="1" smtClean="0">
                                  <a:solidFill>
                                    <a:prstClr val="black">
                                      <a:lumMod val="85000"/>
                                      <a:lumOff val="15000"/>
                                    </a:prstClr>
                                  </a:solidFill>
                                  <a:latin typeface="Cambria Math" panose="02040503050406030204" pitchFamily="18" charset="0"/>
                                </a:rPr>
                                <m:t>24</m:t>
                              </m:r>
                            </m:e>
                          </m:mr>
                          <m:mr>
                            <m:e>
                              <m:r>
                                <a:rPr lang="en-US" altLang="ko-KR" sz="1600" b="0" i="1" smtClean="0">
                                  <a:solidFill>
                                    <a:prstClr val="black">
                                      <a:lumMod val="85000"/>
                                      <a:lumOff val="15000"/>
                                    </a:prstClr>
                                  </a:solidFill>
                                  <a:latin typeface="Cambria Math" panose="02040503050406030204" pitchFamily="18" charset="0"/>
                                </a:rPr>
                                <m:t>13</m:t>
                              </m:r>
                            </m:e>
                            <m:e>
                              <m:r>
                                <a:rPr lang="en-US" altLang="ko-KR" sz="1600" b="0" i="1" smtClean="0">
                                  <a:solidFill>
                                    <a:prstClr val="black">
                                      <a:lumMod val="85000"/>
                                      <a:lumOff val="15000"/>
                                    </a:prstClr>
                                  </a:solidFill>
                                  <a:latin typeface="Cambria Math" panose="02040503050406030204" pitchFamily="18" charset="0"/>
                                </a:rPr>
                                <m:t>10</m:t>
                              </m:r>
                            </m:e>
                            <m:e>
                              <m:r>
                                <a:rPr lang="en-US" altLang="ko-KR" sz="1600" b="0" i="1" smtClean="0">
                                  <a:solidFill>
                                    <a:prstClr val="black">
                                      <a:lumMod val="85000"/>
                                      <a:lumOff val="15000"/>
                                    </a:prstClr>
                                  </a:solidFill>
                                  <a:latin typeface="Cambria Math" panose="02040503050406030204" pitchFamily="18" charset="0"/>
                                </a:rPr>
                                <m:t>27</m:t>
                              </m:r>
                            </m:e>
                          </m:mr>
                        </m:m>
                      </m:e>
                    </m:d>
                  </m:oMath>
                </a14:m>
                <a:r>
                  <a:rPr lang="en-US" altLang="ko-KR" sz="1600" dirty="0">
                    <a:solidFill>
                      <a:prstClr val="black">
                        <a:lumMod val="85000"/>
                        <a:lumOff val="15000"/>
                      </a:prstClr>
                    </a:solidFill>
                    <a:latin typeface="SamsungOne 400" panose="020B0503030303020204" pitchFamily="34" charset="0"/>
                  </a:rPr>
                  <a:t>.</a:t>
                </a:r>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32" name="TextBox 31">
                <a:extLst>
                  <a:ext uri="{FF2B5EF4-FFF2-40B4-BE49-F238E27FC236}">
                    <a16:creationId xmlns="" xmlns:a16="http://schemas.microsoft.com/office/drawing/2014/main" xmlns:a14="http://schemas.microsoft.com/office/drawing/2010/main" id="{FB8AD55A-F662-4DBB-B1F9-296847799FD6}"/>
                  </a:ext>
                </a:extLst>
              </p:cNvPr>
              <p:cNvSpPr txBox="1">
                <a:spLocks noRot="1" noChangeAspect="1" noMove="1" noResize="1" noEditPoints="1" noAdjustHandles="1" noChangeArrowheads="1" noChangeShapeType="1" noTextEdit="1"/>
              </p:cNvSpPr>
              <p:nvPr/>
            </p:nvSpPr>
            <p:spPr>
              <a:xfrm>
                <a:off x="737894" y="3030285"/>
                <a:ext cx="8630827" cy="1159163"/>
              </a:xfrm>
              <a:prstGeom prst="rect">
                <a:avLst/>
              </a:prstGeom>
              <a:blipFill rotWithShape="0">
                <a:blip r:embed="rId5"/>
                <a:stretch>
                  <a:fillRect l="-353" b="-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직사각형 32">
                <a:extLst>
                  <a:ext uri="{FF2B5EF4-FFF2-40B4-BE49-F238E27FC236}">
                    <a16:creationId xmlns:a16="http://schemas.microsoft.com/office/drawing/2014/main" xmlns="" id="{B21220F8-9367-466A-A542-140B769D4310}"/>
                  </a:ext>
                </a:extLst>
              </p:cNvPr>
              <p:cNvSpPr/>
              <p:nvPr/>
            </p:nvSpPr>
            <p:spPr>
              <a:xfrm>
                <a:off x="702940" y="4414612"/>
                <a:ext cx="8632825" cy="698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commutative law is not established.</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distributive law and associative law are established.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m:t>
                    </m:r>
                    <m:d>
                      <m:dPr>
                        <m:ctrlP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𝑩</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𝑪</m:t>
                        </m:r>
                      </m:e>
                    </m:d>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𝑨𝑩</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𝑨𝑪</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𝑎𝑛𝑑</m:t>
                    </m:r>
                    <m:r>
                      <a:rPr lang="ko-KR" altLang="en-US" sz="1600" b="1"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𝑩𝑪</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𝑨𝑩</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𝑪</m:t>
                    </m:r>
                  </m:oMath>
                </a14:m>
                <a:endParaRPr lang="en-US" altLang="ko-KR" sz="1600" b="1"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33" name="직사각형 32">
                <a:extLst>
                  <a:ext uri="{FF2B5EF4-FFF2-40B4-BE49-F238E27FC236}">
                    <a16:creationId xmlns="" xmlns:a16="http://schemas.microsoft.com/office/drawing/2014/main" xmlns:a14="http://schemas.microsoft.com/office/drawing/2010/main" id="{B21220F8-9367-466A-A542-140B769D4310}"/>
                  </a:ext>
                </a:extLst>
              </p:cNvPr>
              <p:cNvSpPr>
                <a:spLocks noRot="1" noChangeAspect="1" noMove="1" noResize="1" noEditPoints="1" noAdjustHandles="1" noChangeArrowheads="1" noChangeShapeType="1" noTextEdit="1"/>
              </p:cNvSpPr>
              <p:nvPr/>
            </p:nvSpPr>
            <p:spPr>
              <a:xfrm>
                <a:off x="702940" y="4414612"/>
                <a:ext cx="8632825" cy="698956"/>
              </a:xfrm>
              <a:prstGeom prst="rect">
                <a:avLst/>
              </a:prstGeom>
              <a:blipFill rotWithShape="0">
                <a:blip r:embed="rId6"/>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811514717"/>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7861A199C7BEA45943306FCDDFAB236" ma:contentTypeVersion="14" ma:contentTypeDescription="Crear nuevo documento." ma:contentTypeScope="" ma:versionID="5435edb35893151474f983426249d0e6">
  <xsd:schema xmlns:xsd="http://www.w3.org/2001/XMLSchema" xmlns:xs="http://www.w3.org/2001/XMLSchema" xmlns:p="http://schemas.microsoft.com/office/2006/metadata/properties" xmlns:ns2="df4c7a5c-b3a5-430e-9d0c-d059cdd3de81" xmlns:ns3="3402f4eb-4369-45b9-a3fa-7e608e4a80cc" targetNamespace="http://schemas.microsoft.com/office/2006/metadata/properties" ma:root="true" ma:fieldsID="dec78bc0c8575ad3c375fc1206efc05c" ns2:_="" ns3:_="">
    <xsd:import namespace="df4c7a5c-b3a5-430e-9d0c-d059cdd3de81"/>
    <xsd:import namespace="3402f4eb-4369-45b9-a3fa-7e608e4a80c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ObjectDetectorVersions"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4c7a5c-b3a5-430e-9d0c-d059cdd3de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Etiquetas de imagen" ma:readOnly="false" ma:fieldId="{5cf76f15-5ced-4ddc-b409-7134ff3c332f}" ma:taxonomyMulti="true" ma:sspId="02575e52-3e5f-4a4c-9122-9f0195bc6a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402f4eb-4369-45b9-a3fa-7e608e4a80cc"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68648466-1297-4b9b-8376-7475997330d5}" ma:internalName="TaxCatchAll" ma:showField="CatchAllData" ma:web="3402f4eb-4369-45b9-a3fa-7e608e4a80cc">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f4c7a5c-b3a5-430e-9d0c-d059cdd3de81">
      <Terms xmlns="http://schemas.microsoft.com/office/infopath/2007/PartnerControls"/>
    </lcf76f155ced4ddcb4097134ff3c332f>
    <TaxCatchAll xmlns="3402f4eb-4369-45b9-a3fa-7e608e4a80cc" xsi:nil="true"/>
  </documentManagement>
</p:properties>
</file>

<file path=customXml/itemProps1.xml><?xml version="1.0" encoding="utf-8"?>
<ds:datastoreItem xmlns:ds="http://schemas.openxmlformats.org/officeDocument/2006/customXml" ds:itemID="{B6A9575E-8864-4D13-85E5-847C58A8FADF}"/>
</file>

<file path=customXml/itemProps2.xml><?xml version="1.0" encoding="utf-8"?>
<ds:datastoreItem xmlns:ds="http://schemas.openxmlformats.org/officeDocument/2006/customXml" ds:itemID="{E19E1A05-45AB-40EA-9608-F08002081CBF}"/>
</file>

<file path=customXml/itemProps3.xml><?xml version="1.0" encoding="utf-8"?>
<ds:datastoreItem xmlns:ds="http://schemas.openxmlformats.org/officeDocument/2006/customXml" ds:itemID="{66265797-D27E-42CB-A6B6-3ABB5D67BAE6}"/>
</file>

<file path=docProps/app.xml><?xml version="1.0" encoding="utf-8"?>
<Properties xmlns="http://schemas.openxmlformats.org/officeDocument/2006/extended-properties" xmlns:vt="http://schemas.openxmlformats.org/officeDocument/2006/docPropsVTypes">
  <Template>AI 0201-Python Libraries v1_Content Commented</Template>
  <TotalTime>35825</TotalTime>
  <Words>9328</Words>
  <Application>Microsoft Office PowerPoint</Application>
  <PresentationFormat>사용자 지정</PresentationFormat>
  <Paragraphs>2181</Paragraphs>
  <Slides>151</Slides>
  <Notes>149</Notes>
  <HiddenSlides>0</HiddenSlides>
  <MMClips>0</MMClips>
  <ScaleCrop>false</ScaleCrop>
  <HeadingPairs>
    <vt:vector size="6" baseType="variant">
      <vt:variant>
        <vt:lpstr>사용한 글꼴</vt:lpstr>
      </vt:variant>
      <vt:variant>
        <vt:i4>21</vt:i4>
      </vt:variant>
      <vt:variant>
        <vt:lpstr>테마</vt:lpstr>
      </vt:variant>
      <vt:variant>
        <vt:i4>1</vt:i4>
      </vt:variant>
      <vt:variant>
        <vt:lpstr>슬라이드 제목</vt:lpstr>
      </vt:variant>
      <vt:variant>
        <vt:i4>151</vt:i4>
      </vt:variant>
    </vt:vector>
  </HeadingPairs>
  <TitlesOfParts>
    <vt:vector size="173" baseType="lpstr">
      <vt:lpstr>Times New Roman</vt:lpstr>
      <vt:lpstr>SamsungOne 400C</vt:lpstr>
      <vt:lpstr>Arial</vt:lpstr>
      <vt:lpstr>나눔고딕 ExtraBold</vt:lpstr>
      <vt:lpstr>SamsungOne 700</vt:lpstr>
      <vt:lpstr>Samsung Sharp Sans</vt:lpstr>
      <vt:lpstr>Samsung Sharp Sans Bold</vt:lpstr>
      <vt:lpstr>SamsungOne-700</vt:lpstr>
      <vt:lpstr>Arial Unicode MS</vt:lpstr>
      <vt:lpstr>SamsungOne 400</vt:lpstr>
      <vt:lpstr>SamsungSharpSans-Medium</vt:lpstr>
      <vt:lpstr>Wingdings</vt:lpstr>
      <vt:lpstr>나눔스퀘어</vt:lpstr>
      <vt:lpstr>Calibri Light</vt:lpstr>
      <vt:lpstr>KoPub돋움체 Medium</vt:lpstr>
      <vt:lpstr>맑은 고딕</vt:lpstr>
      <vt:lpstr>SamsungOne-400</vt:lpstr>
      <vt:lpstr>Cambria Math</vt:lpstr>
      <vt:lpstr>Calibri</vt:lpstr>
      <vt:lpstr>Malgun Gothic Semilight</vt:lpstr>
      <vt:lpstr>D2Coding</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sena.kim</dc:creator>
  <cp:lastModifiedBy>Soomin Kim</cp:lastModifiedBy>
  <cp:revision>886</cp:revision>
  <dcterms:created xsi:type="dcterms:W3CDTF">2019-08-14T11:07:19Z</dcterms:created>
  <dcterms:modified xsi:type="dcterms:W3CDTF">2023-09-05T03:57:54Z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0x010100C7861A199C7BEA45943306FCDDFAB236</vt:lpwstr>
  </property>
</Properties>
</file>